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8" r:id="rId2"/>
    <p:sldMasterId id="2147483710" r:id="rId3"/>
    <p:sldMasterId id="2147483722" r:id="rId4"/>
  </p:sldMasterIdLst>
  <p:notesMasterIdLst>
    <p:notesMasterId r:id="rId51"/>
  </p:notesMasterIdLst>
  <p:sldIdLst>
    <p:sldId id="396" r:id="rId5"/>
    <p:sldId id="2715" r:id="rId6"/>
    <p:sldId id="1079" r:id="rId7"/>
    <p:sldId id="2692" r:id="rId8"/>
    <p:sldId id="403" r:id="rId9"/>
    <p:sldId id="404" r:id="rId10"/>
    <p:sldId id="279" r:id="rId11"/>
    <p:sldId id="305" r:id="rId12"/>
    <p:sldId id="2691" r:id="rId13"/>
    <p:sldId id="306" r:id="rId14"/>
    <p:sldId id="307" r:id="rId15"/>
    <p:sldId id="308" r:id="rId16"/>
    <p:sldId id="309" r:id="rId17"/>
    <p:sldId id="310" r:id="rId18"/>
    <p:sldId id="2723" r:id="rId19"/>
    <p:sldId id="440" r:id="rId20"/>
    <p:sldId id="2716" r:id="rId21"/>
    <p:sldId id="408" r:id="rId22"/>
    <p:sldId id="356" r:id="rId23"/>
    <p:sldId id="2695" r:id="rId24"/>
    <p:sldId id="2697" r:id="rId25"/>
    <p:sldId id="2698" r:id="rId26"/>
    <p:sldId id="357" r:id="rId27"/>
    <p:sldId id="2724" r:id="rId28"/>
    <p:sldId id="393" r:id="rId29"/>
    <p:sldId id="359" r:id="rId30"/>
    <p:sldId id="2699" r:id="rId31"/>
    <p:sldId id="360" r:id="rId32"/>
    <p:sldId id="2701" r:id="rId33"/>
    <p:sldId id="362" r:id="rId34"/>
    <p:sldId id="2717" r:id="rId35"/>
    <p:sldId id="2700" r:id="rId36"/>
    <p:sldId id="412" r:id="rId37"/>
    <p:sldId id="2710" r:id="rId38"/>
    <p:sldId id="413" r:id="rId39"/>
    <p:sldId id="2702" r:id="rId40"/>
    <p:sldId id="2704" r:id="rId41"/>
    <p:sldId id="2705" r:id="rId42"/>
    <p:sldId id="2706" r:id="rId43"/>
    <p:sldId id="416" r:id="rId44"/>
    <p:sldId id="417" r:id="rId45"/>
    <p:sldId id="418" r:id="rId46"/>
    <p:sldId id="419" r:id="rId47"/>
    <p:sldId id="420" r:id="rId48"/>
    <p:sldId id="421" r:id="rId49"/>
    <p:sldId id="2722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366803F-2428-2E46-905C-A0FB3D944CE4}">
          <p14:sldIdLst>
            <p14:sldId id="396"/>
            <p14:sldId id="2715"/>
            <p14:sldId id="1079"/>
            <p14:sldId id="2692"/>
            <p14:sldId id="403"/>
            <p14:sldId id="404"/>
            <p14:sldId id="279"/>
            <p14:sldId id="305"/>
            <p14:sldId id="2691"/>
            <p14:sldId id="306"/>
            <p14:sldId id="307"/>
            <p14:sldId id="308"/>
            <p14:sldId id="309"/>
            <p14:sldId id="310"/>
            <p14:sldId id="2723"/>
            <p14:sldId id="440"/>
            <p14:sldId id="2716"/>
            <p14:sldId id="408"/>
          </p14:sldIdLst>
        </p14:section>
        <p14:section name="lightfields" id="{972B9202-334D-1D46-8952-9A1EB93FAABD}">
          <p14:sldIdLst>
            <p14:sldId id="356"/>
            <p14:sldId id="2695"/>
            <p14:sldId id="2697"/>
            <p14:sldId id="2698"/>
            <p14:sldId id="357"/>
            <p14:sldId id="2724"/>
            <p14:sldId id="393"/>
            <p14:sldId id="359"/>
            <p14:sldId id="2699"/>
            <p14:sldId id="360"/>
            <p14:sldId id="2701"/>
            <p14:sldId id="362"/>
            <p14:sldId id="2717"/>
            <p14:sldId id="2700"/>
            <p14:sldId id="412"/>
            <p14:sldId id="2710"/>
            <p14:sldId id="413"/>
            <p14:sldId id="2702"/>
            <p14:sldId id="2704"/>
            <p14:sldId id="2705"/>
            <p14:sldId id="2706"/>
            <p14:sldId id="416"/>
            <p14:sldId id="417"/>
            <p14:sldId id="418"/>
            <p14:sldId id="419"/>
            <p14:sldId id="420"/>
            <p14:sldId id="421"/>
            <p14:sldId id="27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32"/>
    <p:restoredTop sz="87963"/>
  </p:normalViewPr>
  <p:slideViewPr>
    <p:cSldViewPr snapToGrid="0" snapToObjects="1" showGuides="1">
      <p:cViewPr varScale="1">
        <p:scale>
          <a:sx n="98" d="100"/>
          <a:sy n="98" d="100"/>
        </p:scale>
        <p:origin x="139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EDD20-F3A2-2143-BC5F-2B278D3A686D}" type="datetimeFigureOut">
              <a:rPr lang="en-US" smtClean="0"/>
              <a:t>12/5/24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BA7C7-D985-DF46-8D13-BA0D98439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091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9AD3-72B2-459F-A055-57371C6C710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07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9AD3-72B2-459F-A055-57371C6C710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308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Slide Image Placeholder 1">
            <a:extLst>
              <a:ext uri="{FF2B5EF4-FFF2-40B4-BE49-F238E27FC236}">
                <a16:creationId xmlns:a16="http://schemas.microsoft.com/office/drawing/2014/main" id="{16F42DFC-9D35-4344-B729-5A1D494E11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6" name="Notes Placeholder 2">
            <a:extLst>
              <a:ext uri="{FF2B5EF4-FFF2-40B4-BE49-F238E27FC236}">
                <a16:creationId xmlns:a16="http://schemas.microsoft.com/office/drawing/2014/main" id="{008C9B4C-BEFB-F843-B185-DA2636AD4C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already covered this</a:t>
            </a:r>
          </a:p>
        </p:txBody>
      </p:sp>
      <p:sp>
        <p:nvSpPr>
          <p:cNvPr id="139267" name="Slide Number Placeholder 3">
            <a:extLst>
              <a:ext uri="{FF2B5EF4-FFF2-40B4-BE49-F238E27FC236}">
                <a16:creationId xmlns:a16="http://schemas.microsoft.com/office/drawing/2014/main" id="{10F54259-96EF-B84D-9994-0F3A6E08C3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B05063-7E60-814B-BCC6-358D41C71B6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936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Novel view 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BA7C7-D985-DF46-8D13-BA0D9843971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89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Novel view 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BA7C7-D985-DF46-8D13-BA0D9843971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12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Novel view 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BA7C7-D985-DF46-8D13-BA0D9843971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1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BA7C7-D985-DF46-8D13-BA0D9843971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63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88AD918D-43E9-C241-A2F0-10ADDD61E8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13429F-9A30-274E-A346-3E7DA764309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6009D08F-FB14-4C49-A386-AAE7D4B267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52625" y="2955925"/>
            <a:ext cx="6797675" cy="3824288"/>
          </a:xfrm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817E35CF-F05A-CE42-B305-0649DB55E4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57513" y="684213"/>
            <a:ext cx="4022725" cy="8866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minicamera at the back, instead of single plane, we have two planes</a:t>
            </a:r>
            <a:endParaRPr lang="ru-RU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88AD918D-43E9-C241-A2F0-10ADDD61E8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13429F-9A30-274E-A346-3E7DA764309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6009D08F-FB14-4C49-A386-AAE7D4B267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52625" y="2955925"/>
            <a:ext cx="6797675" cy="3824288"/>
          </a:xfrm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817E35CF-F05A-CE42-B305-0649DB55E4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57513" y="684213"/>
            <a:ext cx="4022725" cy="8866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minicamera at the back, instead of single plane, we have two planes</a:t>
            </a:r>
            <a:endParaRPr lang="ru-RU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715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>
            <a:extLst>
              <a:ext uri="{FF2B5EF4-FFF2-40B4-BE49-F238E27FC236}">
                <a16:creationId xmlns:a16="http://schemas.microsoft.com/office/drawing/2014/main" id="{D5C5081F-40CB-3C4C-A067-893EA28FF0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9A5868-6EA1-7744-9582-668CB6D7709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3689BC8D-FB62-AF4C-BD31-BC49F5C517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52625" y="2955925"/>
            <a:ext cx="6797675" cy="3824288"/>
          </a:xfrm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AD231C79-562B-BB45-A371-9BFC9868F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57513" y="684213"/>
            <a:ext cx="4022725" cy="8866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>
            <a:extLst>
              <a:ext uri="{FF2B5EF4-FFF2-40B4-BE49-F238E27FC236}">
                <a16:creationId xmlns:a16="http://schemas.microsoft.com/office/drawing/2014/main" id="{D5C5081F-40CB-3C4C-A067-893EA28FF0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9A5868-6EA1-7744-9582-668CB6D7709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3689BC8D-FB62-AF4C-BD31-BC49F5C517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52625" y="2955925"/>
            <a:ext cx="6797675" cy="3824288"/>
          </a:xfrm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AD231C79-562B-BB45-A371-9BFC9868F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57513" y="684213"/>
            <a:ext cx="4022725" cy="8866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1727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>
            <a:extLst>
              <a:ext uri="{FF2B5EF4-FFF2-40B4-BE49-F238E27FC236}">
                <a16:creationId xmlns:a16="http://schemas.microsoft.com/office/drawing/2014/main" id="{CB81750B-7A02-194C-A8A9-06B2AC4B73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CB347A-A115-7C41-A550-7BEFC31517E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AD14B1C1-D7E7-624A-A6F0-876E7EBD5D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52625" y="2955925"/>
            <a:ext cx="6797675" cy="3824288"/>
          </a:xfrm>
          <a:ln/>
        </p:spPr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5125FCCD-E1BB-EC43-A45D-C65FF1C5E3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57513" y="684213"/>
            <a:ext cx="4022725" cy="8866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we can change the image after we capture. Just take the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lightfield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, decide which ones you want to keep 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Stopping down – reducing aperture (remember this creates different depth of field effects), top is the full aperture (just average all rays), well then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justsum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the center </a:t>
            </a:r>
            <a:endParaRPr lang="ru-RU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AEB404B1-8A2D-B445-AEEF-0AB7E422F8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0199CA-E304-2549-ACA7-28B058970B6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E1D36EAB-629E-C040-BAC1-B603A575A4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52625" y="2955925"/>
            <a:ext cx="6797675" cy="3824288"/>
          </a:xfrm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24BE55B4-1939-8E42-9274-362EA64C0F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57513" y="684213"/>
            <a:ext cx="4022725" cy="8866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What is focus? Focus is where the rays intersect. I fit focuses earlier, you can just mix and patch the correct rays indexed from different place. All this is in there, you need to just re-capture this. </a:t>
            </a:r>
            <a:endParaRPr lang="ru-RU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>
            <a:extLst>
              <a:ext uri="{FF2B5EF4-FFF2-40B4-BE49-F238E27FC236}">
                <a16:creationId xmlns:a16="http://schemas.microsoft.com/office/drawing/2014/main" id="{BCD514E9-DFEB-D447-9331-967B3AA7E0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F1AB08-3BB2-7343-984F-CB5F1D7C01A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2FAF33FA-B798-0E47-BB56-3A26C89874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52625" y="2955925"/>
            <a:ext cx="6797675" cy="3824288"/>
          </a:xfrm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FF82B958-2142-C24F-9B03-A7A8461615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57513" y="684213"/>
            <a:ext cx="4022725" cy="8866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>
            <a:extLst>
              <a:ext uri="{FF2B5EF4-FFF2-40B4-BE49-F238E27FC236}">
                <a16:creationId xmlns:a16="http://schemas.microsoft.com/office/drawing/2014/main" id="{7AE2A466-4F2B-0443-8D5A-269ADB2B82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64667C-F6B9-6B4D-B741-0DADC04AAAD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7BA99C1C-6892-274C-8BC3-0E49FBC68D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52625" y="2955925"/>
            <a:ext cx="6797675" cy="3824288"/>
          </a:xfrm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83A0D071-42C2-7F47-AE22-0881A7898D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57513" y="684213"/>
            <a:ext cx="4022725" cy="8866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>
            <a:extLst>
              <a:ext uri="{FF2B5EF4-FFF2-40B4-BE49-F238E27FC236}">
                <a16:creationId xmlns:a16="http://schemas.microsoft.com/office/drawing/2014/main" id="{ADF43F9E-8051-4841-AAF5-8F51D2718D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CDA154-848F-8D48-A835-1F1326D3096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840126F8-87BF-9F4F-AC7B-FCCE1315D6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52625" y="2955925"/>
            <a:ext cx="6797675" cy="3824288"/>
          </a:xfrm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3945D279-1781-9142-8D46-5DBCE29156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57513" y="684213"/>
            <a:ext cx="4022725" cy="8866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>
            <a:extLst>
              <a:ext uri="{FF2B5EF4-FFF2-40B4-BE49-F238E27FC236}">
                <a16:creationId xmlns:a16="http://schemas.microsoft.com/office/drawing/2014/main" id="{D9EF7FE7-C9E3-7D4D-806C-D476283148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550EAD-F3C1-3D41-A642-209F9DB7BCB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AD98554E-AF4F-EB4B-A78D-5C7A74390E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52625" y="2955925"/>
            <a:ext cx="6797675" cy="3824288"/>
          </a:xfrm>
          <a:ln/>
        </p:spPr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9BDC1735-1EC0-7747-AFF4-A89CCEB0E0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57513" y="684213"/>
            <a:ext cx="4022725" cy="8866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079B3C-735F-4D4B-86D0-E3D75009C6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00F22A-AB8D-D845-B33F-50852A7A20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852F2A-63FA-0646-A317-AC2F7F9CF5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0ACC5-40DE-C041-978B-7DF864289A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684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8AE062-FCFA-1744-80E4-0703F4CD29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FFA3D9-715B-024F-BFF6-9B10843D81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A9E9ED-50B3-044D-B0DB-17B2B42D0A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EE539-2490-6840-BE74-7EE79A232B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234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B0C935-9ED6-A141-8D24-FCCEAE0966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E58372-299D-0E4E-A426-F9C9C79968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7CFF03-5047-984B-84DE-1BB2BDB52F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77E44-8AF9-B645-8A82-B56AADB9F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7574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8C6398-E462-D942-AD56-58732DC292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AC61DC-4CEA-0642-9C50-BC3728F3F9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968625-0041-CE4E-9445-B8251918AB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9475D-D909-2E4A-8CB2-C5846A34C6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521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72843BE-1449-1047-A6CD-C90EA6095F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93A4B7A-F2FE-6343-836C-947ED442DF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469CC98-99A1-8742-819A-6CDE7D173F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B5D7E-0AE5-FC4D-BE45-461717F758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86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6FA1760-4038-C04B-B6B1-74480EF048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82954E6-BA1F-B34F-9632-47C08FCAEA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C452694-0AEE-1B47-A99E-40964AEFB7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A2359-6C58-0C4C-82F8-BD9DCAD0F6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829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B1933B1-813E-6A41-B2E9-C6B741DA30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E685FBD-E239-6045-BAA9-64E9E6FAC5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2B983D2-697C-C947-B184-ECC84C3A04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3DB93-B090-6640-98BF-E66308FC70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6186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93B02-05F1-8943-B549-E1E824AE4F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3DCD07-9CD4-4C4D-BEAC-810F188D78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E57DB-4564-EC45-A8EC-C31E60DD76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43C35-4BA5-8544-99B1-2E7D975AF0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6829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CDB8F0-8830-4343-9CD9-DB85BA576B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3FD50F-0E62-2141-8E46-89936A8690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864159-DA75-BF40-A2AC-38C8FF0AC4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3C134-6BE6-E34B-98E1-BB30A8443A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15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BF60AE-863C-AD49-B257-AF3B87690C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C710B3-9DB3-2244-94D6-52EC630BB4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B04CEC-AA85-2E47-90DA-50B06C39A1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BD689-D519-8A42-B96F-4630F44ED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6315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E43C748-31C9-154D-9FDC-C9763EDFD3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989BCD-087F-1F44-96DA-D313887366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8BB087-68F0-9249-A0E3-6F4469751C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9FBE9-3073-D248-8D93-77573EB6F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8092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103632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619500"/>
            <a:ext cx="103632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A048DB-555C-B34C-82D1-D59445C0F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690A0E-1B7F-2841-BA58-FC21A696B3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C3479E-E944-F94D-A086-0533D3014B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1A057-B035-6B49-8A8F-45A987D6EE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070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574B25C3-AF29-8B4B-A40C-94CEBF629AFC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3E9271-9BD7-D046-B057-5F31442D8B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03846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62E0B34-783F-1C4E-881A-898ECA9B62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91258D1-FD0F-A64D-A150-9CAF2FF7C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8657228-E162-8E4A-981D-86CFB9D015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2D840-4BAB-B54B-81C6-FB927A10C6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3625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58631C6-73C1-824E-B274-7294F4BD57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21A98AC-CE69-9D45-8A86-1F487C34AD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1810C9E-BC5C-B542-9BA7-325FA657AC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50E38-C36C-AC42-BE28-97740A6149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1408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5450AA1-52F2-E244-915D-C0F52B9031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142DC16-7D6A-3146-B8DF-C5242E7EED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32D0AA5-D0A9-0E41-AD67-6AB3620091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DF940-8CD3-6346-B8FA-8DD0AC2749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482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52085" y="2057400"/>
            <a:ext cx="4142316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057400"/>
            <a:ext cx="414231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422CDA0-42FF-1540-897C-432BAC8C49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A7F7724-5C59-6146-A677-8D2E3C4799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4764E2B-50BF-704C-9737-EC3CEB02F7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08C59-7AA7-4449-90C2-F139EF36F6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21302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F9D8D00-35EA-F24D-A3D6-A6DA297D58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C231E72-19AC-9448-8A2C-B51436109A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12DAB3CD-B517-E941-B9B4-B2E5F2D135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CA3B0-44FC-6945-A3E1-C18513B113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76567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687610-11A6-8843-97E2-34BE7935D4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79BFB7-BC8B-A14A-B989-F539C1CF1E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356DC9-A918-DE40-B0EE-02F13670B1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CC4F56-737C-174A-87FB-414AC4E42B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25150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2083FD7-3271-804A-9EAE-C901C0CAE6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E4856EE-E8F9-2749-BD56-C135407D8D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630FF4-B8EA-D444-AA20-6AB9524211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5414B-9292-8348-B8C1-973683A029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6706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D3ED3BE-FC8E-0247-A4BE-DE6F9E5446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BC8E124-E5A6-974F-BA9B-977A412E08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6DF59AA-C8AE-274C-B373-A384BAB87F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32A80-021C-0048-AD19-F1C201E585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752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E552B6B-022D-0647-8173-E6F1F31E0E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20DBF0C-6FB0-F442-8BCC-5584D499DD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F22FC0C-6924-7945-87C8-04F3825E94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66F0D-01D6-9443-B1C0-922D55A4CC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63797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73E57B3-8A3D-E941-8944-2C92AD5A65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398E2AF-2C2B-4746-909D-DAE58C9414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155D7E1-CEF0-A04C-BF8E-D56406E801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9EE6B-CDE6-9044-AA3E-56E51EBED4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50771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19018" y="96838"/>
            <a:ext cx="2120900" cy="6075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52084" y="96838"/>
            <a:ext cx="6163733" cy="6075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E2DA3E5-E03E-D64E-9BE9-07399EAA58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4FFBFD0-4461-C24F-88BC-20BBD5FA21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E525C97-F0B7-B441-A8E1-5DEC908F46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CEBBB-8EA2-624B-9DEF-EA75A731F5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57723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1D5A57E-97A5-304D-B3BA-F996E27B7C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FAF61A1-E9EF-C84A-B42E-50B546AEA1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1AC17FF-3207-B749-93A1-5114A0E837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C7B50-2E7F-7042-9F8A-85C22224C6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9744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2740A8-EC03-F44D-B21F-768344CD69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B763051-F546-2149-9B61-33D8A43EC7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F5ED773-2B65-FE4D-916B-FE61803AB7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130CA-61B7-244A-8D7E-B30A45F78F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19373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D0E9E29-B139-E44D-9E55-A5BE2FC579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7A328CC-C4DA-1941-A19A-9B16C97297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392873C-A9A0-B945-8FE6-463D65CD46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90F8B-A0D0-FA44-9F1F-45E553573D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24292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52085" y="2057400"/>
            <a:ext cx="4142316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057400"/>
            <a:ext cx="414231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A3F0BF7-7E32-3D4D-B318-F09F6221EA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A687EEB-1A25-0C45-B5FA-D16F5831FE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BBA8A67-A32C-D049-B056-4048EF734D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FB514-AE8F-4B49-AEA6-306874CA2D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3347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D8065B5-E779-CF47-83FD-46B886CF4C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10B173C-A449-F04E-BDFE-2545099F7B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46629BD6-1C9A-F643-B68B-490B553627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19456-E8F6-1E42-ACA8-62DB9A8F35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22133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70D3B9-2720-7345-B0FC-04B517CF5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75E456-ADF7-224D-8E31-1576AA29FF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29E924-3AD8-EF4F-8A08-97CF9E30ED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B172A-4D03-A247-933F-766A00A3B5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20672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B3101F9-D77C-E14D-AAAE-D0A7E235D8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435AB30-5A84-EF4E-81A5-CDE282D0EA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90610B-7E6D-4B40-90F8-5FB48BBD68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07248-417E-A948-A729-E798C594F9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73368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7B46F2C-3523-DF4E-AC32-8F22ABE235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C277600-F21B-9B40-BDD2-2124D93110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8707B4B-7069-2444-AC25-86B8D25692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73B1D-9CD4-B943-A39A-9682DC005C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56003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1E56937-3ECE-8A4A-9BEA-CF1BAB3C65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89B75CB-DAC4-8A4C-913B-55455084D4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2D29108-BD3A-C947-97C4-70DD46A926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C96D2-336C-5143-8883-B2E6C141B7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17827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64F2A3E-31E5-974C-9127-0EB0E257A1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DEEC311-7E23-0B49-993A-0F572F2DE3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9E446AE-4FF0-F640-BB38-AB3EF0FB9B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CE460-F225-184F-A479-30F37D45C4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0736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19018" y="96838"/>
            <a:ext cx="2120900" cy="6075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52084" y="96838"/>
            <a:ext cx="6163733" cy="6075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B617625-9772-A54E-AB4E-F974D079F1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0B80A50-9C3B-B64A-A62E-BCC1016525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067567F-112E-C345-8F3C-30F33A91F8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E799E-BA1A-4140-B81E-A066CF5328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4275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542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027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988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685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57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765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771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791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2978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361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3420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130601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103632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619500"/>
            <a:ext cx="103632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5C5567-50E0-D54A-B9B8-9F094CFCD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007351-12C9-EB46-8C59-C92175FF35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BBBE98-5934-5846-B432-51ED558F85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2829A-0EBE-CE4D-90E6-D4DDE44E5A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6147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Text"/>
          <p:cNvSpPr txBox="1">
            <a:spLocks noGrp="1"/>
          </p:cNvSpPr>
          <p:nvPr>
            <p:ph type="title"/>
          </p:nvPr>
        </p:nvSpPr>
        <p:spPr>
          <a:xfrm>
            <a:off x="844550" y="50800"/>
            <a:ext cx="10502900" cy="1143000"/>
          </a:xfrm>
          <a:prstGeom prst="rect">
            <a:avLst/>
          </a:prstGeom>
        </p:spPr>
        <p:txBody>
          <a:bodyPr anchor="ctr"/>
          <a:lstStyle>
            <a:lvl1pPr defTabSz="412750">
              <a:lnSpc>
                <a:spcPct val="100000"/>
              </a:lnSpc>
              <a:defRPr sz="4000" spc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Title Text</a:t>
            </a:r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47753" y="6540500"/>
            <a:ext cx="290144" cy="287258"/>
          </a:xfrm>
          <a:prstGeom prst="rect">
            <a:avLst/>
          </a:prstGeom>
        </p:spPr>
        <p:txBody>
          <a:bodyPr anchor="t"/>
          <a:lstStyle>
            <a:lvl1pPr defTabSz="412750">
              <a:defRPr sz="12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fontAlgn="auto" hangingPunct="0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/>
              <a:pPr algn="ctr" fontAlgn="auto" hangingPunct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56948241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3EFC9CA-68F8-BC48-91B6-6B0B52701F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D59DCF6-166A-8B4D-B4EF-6396CE0364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335B69CB-9E70-0A4E-A68E-8700E90185F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5AA68A41-718F-824E-8E60-5A1D8FCC321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F1CC7A96-A43B-B946-BA36-63E6EDE711E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4B17616-82C1-044A-A152-1E88E5F540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53FB932B-34F6-DC4F-99E6-CBA106D73393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38400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84970"/>
            </a:gs>
            <a:gs pos="100000">
              <a:srgbClr val="07070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>
            <a:extLst>
              <a:ext uri="{FF2B5EF4-FFF2-40B4-BE49-F238E27FC236}">
                <a16:creationId xmlns:a16="http://schemas.microsoft.com/office/drawing/2014/main" id="{C93BBB79-3461-0541-943E-509ED74E177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8268" y="6248400"/>
            <a:ext cx="252941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1907" name="Rectangle 3">
            <a:extLst>
              <a:ext uri="{FF2B5EF4-FFF2-40B4-BE49-F238E27FC236}">
                <a16:creationId xmlns:a16="http://schemas.microsoft.com/office/drawing/2014/main" id="{6807DF2C-3704-1D46-A04A-B38522E71F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99467" y="6248400"/>
            <a:ext cx="379306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1908" name="Rectangle 4">
            <a:extLst>
              <a:ext uri="{FF2B5EF4-FFF2-40B4-BE49-F238E27FC236}">
                <a16:creationId xmlns:a16="http://schemas.microsoft.com/office/drawing/2014/main" id="{4F9E8EF1-52AF-9B48-9233-9914E70BE1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4317" y="6248400"/>
            <a:ext cx="252941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32D90EE-CA7A-5445-B81D-7413A48BFC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E5963E84-9D7D-E047-8614-3CF4CA6D92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852085" y="96838"/>
            <a:ext cx="848783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9AB5B177-83DE-B041-8F0A-3286CBFBBA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852085" y="2057400"/>
            <a:ext cx="848783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9943" name="Line 7">
            <a:extLst>
              <a:ext uri="{FF2B5EF4-FFF2-40B4-BE49-F238E27FC236}">
                <a16:creationId xmlns:a16="http://schemas.microsoft.com/office/drawing/2014/main" id="{6003ED3F-AABE-1A46-976D-94048FF702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57251" y="1352550"/>
            <a:ext cx="10386483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ABFC7444-D6BA-834B-9431-750E6C2DE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0" y="6673851"/>
            <a:ext cx="1133324" cy="231475"/>
          </a:xfrm>
          <a:prstGeom prst="rect">
            <a:avLst/>
          </a:prstGeom>
          <a:noFill/>
          <a:ln>
            <a:noFill/>
          </a:ln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altLang="en-US" sz="900">
                <a:solidFill>
                  <a:srgbClr val="484970"/>
                </a:solidFill>
                <a:latin typeface="Symbol" pitchFamily="18" charset="2"/>
              </a:rPr>
              <a:t>Ó 2005 </a:t>
            </a:r>
            <a:r>
              <a:rPr lang="en-US" altLang="en-US" sz="900">
                <a:solidFill>
                  <a:srgbClr val="484970"/>
                </a:solidFill>
                <a:latin typeface="Times New Roman" pitchFamily="18" charset="0"/>
              </a:rPr>
              <a:t>Marc Levoy</a:t>
            </a:r>
          </a:p>
        </p:txBody>
      </p:sp>
    </p:spTree>
    <p:extLst>
      <p:ext uri="{BB962C8B-B14F-4D97-AF65-F5344CB8AC3E}">
        <p14:creationId xmlns:p14="http://schemas.microsoft.com/office/powerpoint/2010/main" val="30564724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+mn-lt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>
          <a:solidFill>
            <a:schemeClr val="tx1"/>
          </a:solidFill>
          <a:latin typeface="+mn-lt"/>
        </a:defRPr>
      </a:lvl5pPr>
      <a:lvl6pPr marL="24574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>
          <a:solidFill>
            <a:schemeClr val="tx1"/>
          </a:solidFill>
          <a:latin typeface="+mn-lt"/>
        </a:defRPr>
      </a:lvl6pPr>
      <a:lvl7pPr marL="29146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>
          <a:solidFill>
            <a:schemeClr val="tx1"/>
          </a:solidFill>
          <a:latin typeface="+mn-lt"/>
        </a:defRPr>
      </a:lvl7pPr>
      <a:lvl8pPr marL="33718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>
          <a:solidFill>
            <a:schemeClr val="tx1"/>
          </a:solidFill>
          <a:latin typeface="+mn-lt"/>
        </a:defRPr>
      </a:lvl8pPr>
      <a:lvl9pPr marL="38290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84970"/>
            </a:gs>
            <a:gs pos="100000">
              <a:srgbClr val="07070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FE4FBC45-5641-E34E-ABDF-A72B3E2196A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8268" y="6248400"/>
            <a:ext cx="252941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1123" name="Rectangle 3">
            <a:extLst>
              <a:ext uri="{FF2B5EF4-FFF2-40B4-BE49-F238E27FC236}">
                <a16:creationId xmlns:a16="http://schemas.microsoft.com/office/drawing/2014/main" id="{EF6AD134-7693-9741-9657-0CAF331A143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99467" y="6248400"/>
            <a:ext cx="379306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1124" name="Rectangle 4">
            <a:extLst>
              <a:ext uri="{FF2B5EF4-FFF2-40B4-BE49-F238E27FC236}">
                <a16:creationId xmlns:a16="http://schemas.microsoft.com/office/drawing/2014/main" id="{76D5454C-EF02-E649-ADF1-E8A1E2CF225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4317" y="6248400"/>
            <a:ext cx="252941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DEA840A-40CC-7749-B6D7-70C1EED0B2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8C00070B-E83D-C04F-8AAB-1BC8BB4C10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852085" y="96838"/>
            <a:ext cx="848783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ACD0C80A-B912-A24C-A24E-0D8A2E956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852085" y="2057400"/>
            <a:ext cx="848783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2231" name="Line 7">
            <a:extLst>
              <a:ext uri="{FF2B5EF4-FFF2-40B4-BE49-F238E27FC236}">
                <a16:creationId xmlns:a16="http://schemas.microsoft.com/office/drawing/2014/main" id="{315B8197-AFC8-9C4A-8C2D-7EFE3A633E43}"/>
              </a:ext>
            </a:extLst>
          </p:cNvPr>
          <p:cNvSpPr>
            <a:spLocks noChangeShapeType="1"/>
          </p:cNvSpPr>
          <p:nvPr/>
        </p:nvSpPr>
        <p:spPr bwMode="auto">
          <a:xfrm>
            <a:off x="857251" y="1352550"/>
            <a:ext cx="10386483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E978538A-6BBA-694D-8826-0E411A262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0" y="6673851"/>
            <a:ext cx="1133324" cy="231475"/>
          </a:xfrm>
          <a:prstGeom prst="rect">
            <a:avLst/>
          </a:prstGeom>
          <a:noFill/>
          <a:ln>
            <a:noFill/>
          </a:ln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altLang="en-US" sz="900">
                <a:solidFill>
                  <a:srgbClr val="484970"/>
                </a:solidFill>
                <a:latin typeface="Symbol" pitchFamily="18" charset="2"/>
              </a:rPr>
              <a:t>Ó 2005 </a:t>
            </a:r>
            <a:r>
              <a:rPr lang="en-US" altLang="en-US" sz="900">
                <a:solidFill>
                  <a:srgbClr val="484970"/>
                </a:solidFill>
                <a:latin typeface="Times New Roman" pitchFamily="18" charset="0"/>
              </a:rPr>
              <a:t>Marc Levoy</a:t>
            </a:r>
          </a:p>
        </p:txBody>
      </p:sp>
    </p:spTree>
    <p:extLst>
      <p:ext uri="{BB962C8B-B14F-4D97-AF65-F5344CB8AC3E}">
        <p14:creationId xmlns:p14="http://schemas.microsoft.com/office/powerpoint/2010/main" val="162291389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  <a:cs typeface="Arial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  <a:cs typeface="Arial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  <a:cs typeface="Arial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  <a:cs typeface="Arial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cs typeface="+mn-cs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+mn-lt"/>
          <a:cs typeface="+mn-cs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>
          <a:solidFill>
            <a:schemeClr val="tx1"/>
          </a:solidFill>
          <a:latin typeface="+mn-lt"/>
          <a:cs typeface="+mn-cs"/>
        </a:defRPr>
      </a:lvl5pPr>
      <a:lvl6pPr marL="24574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>
          <a:solidFill>
            <a:schemeClr val="tx1"/>
          </a:solidFill>
          <a:latin typeface="+mn-lt"/>
          <a:cs typeface="+mn-cs"/>
        </a:defRPr>
      </a:lvl6pPr>
      <a:lvl7pPr marL="29146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>
          <a:solidFill>
            <a:schemeClr val="tx1"/>
          </a:solidFill>
          <a:latin typeface="+mn-lt"/>
          <a:cs typeface="+mn-cs"/>
        </a:defRPr>
      </a:lvl7pPr>
      <a:lvl8pPr marL="33718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>
          <a:solidFill>
            <a:schemeClr val="tx1"/>
          </a:solidFill>
          <a:latin typeface="+mn-lt"/>
          <a:cs typeface="+mn-cs"/>
        </a:defRPr>
      </a:lvl8pPr>
      <a:lvl9pPr marL="38290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29E18-C23A-2B42-A5EF-0FE0D3A251AB}" type="datetimeFigureOut">
              <a:rPr lang="en-US" smtClean="0"/>
              <a:pPr/>
              <a:t>12/5/24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A3DFA-BE44-4E4C-BA98-C9FF540FBC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80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7.xml"/><Relationship Id="rId7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fi.com/scifiction/classics/classics_archive/shaw/shaw1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persci.mit.edu/pub_pdfs/elements91.pdf#search=%22adelson%20plenoptic%20function%20elements%22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microsoft.com/en-us/research/wp-content/uploads/2016/02/Gortler-SG96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raphics.stanford.edu/papers/light/" TargetMode="Externa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hyperlink" Target="http://graphics.stanford.edu/projects/array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tiff"/><Relationship Id="rId4" Type="http://schemas.openxmlformats.org/officeDocument/2006/relationships/image" Target="../media/image35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hyperlink" Target="https://www.microsoft.com/en-us/research/wp-content/uploads/2016/02/Gortler-SG96.pdf" TargetMode="Externa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graphics.stanford.edu/papers/lfcamera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McZpeGOBPI" TargetMode="External"/><Relationship Id="rId2" Type="http://schemas.openxmlformats.org/officeDocument/2006/relationships/hyperlink" Target="https://en.wikipedia.org/wiki/Lytro" TargetMode="Externa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0.tiff"/><Relationship Id="rId4" Type="http://schemas.openxmlformats.org/officeDocument/2006/relationships/image" Target="../media/image6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15A36D08-8D56-7F40-A4F5-57C76D48C5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Modeling the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plenoptic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function</a:t>
            </a:r>
          </a:p>
        </p:txBody>
      </p:sp>
      <p:sp>
        <p:nvSpPr>
          <p:cNvPr id="66564" name="Text Box 4">
            <a:extLst>
              <a:ext uri="{FF2B5EF4-FFF2-40B4-BE49-F238E27FC236}">
                <a16:creationId xmlns:a16="http://schemas.microsoft.com/office/drawing/2014/main" id="{9E909B02-F87C-4B45-9425-1E9F9E3CC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531" y="6027738"/>
            <a:ext cx="87503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Adopted from: CS194: Intro to Comp. Vision, and Comp. Photo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Alexei </a:t>
            </a:r>
            <a:r>
              <a:rPr lang="en-US" alt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Efros</a:t>
            </a: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&amp; </a:t>
            </a:r>
            <a:r>
              <a:rPr lang="en-US" alt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Angjoo</a:t>
            </a: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Kanazawa, UC Berkeley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14BD1A91-7CBF-5149-B8B1-9E6248983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5" t="33238" r="13428" b="28667"/>
          <a:stretch>
            <a:fillRect/>
          </a:stretch>
        </p:blipFill>
        <p:spPr bwMode="auto">
          <a:xfrm>
            <a:off x="914399" y="1682085"/>
            <a:ext cx="10363201" cy="41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FAB1-D48F-5348-B364-31CD6BF82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1DB52-3E83-0047-AB65-A04D276DD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 err="1"/>
              <a:t>plenoptic</a:t>
            </a:r>
            <a:r>
              <a:rPr lang="en-US" dirty="0"/>
              <a:t> function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Two-plane light fields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Plenoptic</a:t>
            </a:r>
            <a:r>
              <a:rPr lang="en-US" dirty="0"/>
              <a:t> camera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Neural methods: </a:t>
            </a:r>
            <a:r>
              <a:rPr lang="en-US" dirty="0" err="1"/>
              <a:t>NeRFs</a:t>
            </a:r>
            <a:r>
              <a:rPr lang="en-US" dirty="0"/>
              <a:t>, 3D Gaussian splatting (next time)</a:t>
            </a:r>
          </a:p>
        </p:txBody>
      </p:sp>
    </p:spTree>
    <p:extLst>
      <p:ext uri="{BB962C8B-B14F-4D97-AF65-F5344CB8AC3E}">
        <p14:creationId xmlns:p14="http://schemas.microsoft.com/office/powerpoint/2010/main" val="2102190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Novel view rendering</a:t>
            </a:r>
          </a:p>
        </p:txBody>
      </p:sp>
      <p:pic>
        <p:nvPicPr>
          <p:cNvPr id="17" name="Picture 7">
            <a:extLst>
              <a:ext uri="{FF2B5EF4-FFF2-40B4-BE49-F238E27FC236}">
                <a16:creationId xmlns:a16="http://schemas.microsoft.com/office/drawing/2014/main" id="{67D26801-49AC-4841-AA0C-F889C23BB4B2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12187" y="3097189"/>
            <a:ext cx="4599709" cy="33237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" name="Picture 8">
            <a:extLst>
              <a:ext uri="{FF2B5EF4-FFF2-40B4-BE49-F238E27FC236}">
                <a16:creationId xmlns:a16="http://schemas.microsoft.com/office/drawing/2014/main" id="{D31635CC-7588-6140-A5A6-EC86FBBF4199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12187" y="3097189"/>
            <a:ext cx="4599709" cy="33237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9" name="Picture 9">
            <a:extLst>
              <a:ext uri="{FF2B5EF4-FFF2-40B4-BE49-F238E27FC236}">
                <a16:creationId xmlns:a16="http://schemas.microsoft.com/office/drawing/2014/main" id="{CEAB06A7-7AB3-0642-844B-6657C1FD9623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12187" y="3097189"/>
            <a:ext cx="4599709" cy="33237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914400"/>
            <a:ext cx="6830291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Given several images of the same object or scene from known viewpoints, how can we generate a rendering of the same scene from a novel viewpoint?</a:t>
            </a:r>
          </a:p>
          <a:p>
            <a:pPr>
              <a:buFontTx/>
              <a:buChar char="•"/>
            </a:pPr>
            <a:r>
              <a:rPr lang="en-US" dirty="0"/>
              <a:t>Multiview stereo answer: create a textured 3D model from the images, use traditional graphics to render</a:t>
            </a:r>
            <a:br>
              <a:rPr lang="en-US" sz="2800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96606A02-EAE5-2B46-8E5D-7D09A89CD49E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921341" y="6553200"/>
            <a:ext cx="3581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  <a:latin typeface="Arial" pitchFamily="34" charset="0"/>
              </a:rPr>
              <a:t>Figure source: C. Hernandez, N. Snavely</a:t>
            </a:r>
          </a:p>
        </p:txBody>
      </p:sp>
    </p:spTree>
    <p:extLst>
      <p:ext uri="{BB962C8B-B14F-4D97-AF65-F5344CB8AC3E}">
        <p14:creationId xmlns:p14="http://schemas.microsoft.com/office/powerpoint/2010/main" val="152249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Novel view rendering</a:t>
            </a:r>
          </a:p>
        </p:txBody>
      </p:sp>
      <p:pic>
        <p:nvPicPr>
          <p:cNvPr id="17" name="Picture 7">
            <a:extLst>
              <a:ext uri="{FF2B5EF4-FFF2-40B4-BE49-F238E27FC236}">
                <a16:creationId xmlns:a16="http://schemas.microsoft.com/office/drawing/2014/main" id="{67D26801-49AC-4841-AA0C-F889C23BB4B2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12187" y="3097189"/>
            <a:ext cx="4599709" cy="33237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" name="Picture 8">
            <a:extLst>
              <a:ext uri="{FF2B5EF4-FFF2-40B4-BE49-F238E27FC236}">
                <a16:creationId xmlns:a16="http://schemas.microsoft.com/office/drawing/2014/main" id="{D31635CC-7588-6140-A5A6-EC86FBBF4199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12187" y="3097189"/>
            <a:ext cx="4599709" cy="33237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9" name="Picture 9">
            <a:extLst>
              <a:ext uri="{FF2B5EF4-FFF2-40B4-BE49-F238E27FC236}">
                <a16:creationId xmlns:a16="http://schemas.microsoft.com/office/drawing/2014/main" id="{CEAB06A7-7AB3-0642-844B-6657C1FD9623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12187" y="3097189"/>
            <a:ext cx="4599709" cy="33237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914400"/>
            <a:ext cx="6830291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Given several images of the same object or scene from known viewpoints, how can we generate a rendering of the same scene from a novel viewpoint?</a:t>
            </a:r>
          </a:p>
          <a:p>
            <a:pPr>
              <a:buFontTx/>
              <a:buChar char="•"/>
            </a:pPr>
            <a:r>
              <a:rPr lang="en-US" dirty="0"/>
              <a:t>Multiview stereo answer: create a textured 3D model from the images, use traditional graphics to render</a:t>
            </a:r>
          </a:p>
          <a:p>
            <a:pPr>
              <a:buFontTx/>
              <a:buChar char="•"/>
            </a:pPr>
            <a:r>
              <a:rPr lang="en-US" dirty="0"/>
              <a:t>Alternate answer: model the </a:t>
            </a:r>
            <a:r>
              <a:rPr lang="en-US" i="1" dirty="0"/>
              <a:t>light field </a:t>
            </a:r>
            <a:r>
              <a:rPr lang="en-US" dirty="0"/>
              <a:t>of the scene, sample new views from it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19A21D-ED84-4A4B-B5BD-6B7412AC41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09367" y="4662055"/>
            <a:ext cx="727364" cy="72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27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2">
            <a:extLst>
              <a:ext uri="{FF2B5EF4-FFF2-40B4-BE49-F238E27FC236}">
                <a16:creationId xmlns:a16="http://schemas.microsoft.com/office/drawing/2014/main" id="{357DE0B7-BB27-884E-9543-18AF344C6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414" y="2208214"/>
            <a:ext cx="3455987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0" name="Picture 3">
            <a:extLst>
              <a:ext uri="{FF2B5EF4-FFF2-40B4-BE49-F238E27FC236}">
                <a16:creationId xmlns:a16="http://schemas.microsoft.com/office/drawing/2014/main" id="{A5C7E9F1-9F24-DA42-9FA9-6ED97C9A7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209801"/>
            <a:ext cx="2971800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Rectangle 4">
            <a:extLst>
              <a:ext uri="{FF2B5EF4-FFF2-40B4-BE49-F238E27FC236}">
                <a16:creationId xmlns:a16="http://schemas.microsoft.com/office/drawing/2014/main" id="{2632EF3F-7170-444A-B091-E3E7AC6D8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9950" y="6613526"/>
            <a:ext cx="21780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000000"/>
                </a:solidFill>
                <a:latin typeface="EngraversGothic BT Regular" charset="0"/>
                <a:cs typeface="Arial" panose="020B0604020202020204" pitchFamily="34" charset="0"/>
              </a:rPr>
              <a:t>Figures © Stephen E. Palmer, 2002</a:t>
            </a:r>
          </a:p>
        </p:txBody>
      </p:sp>
      <p:sp>
        <p:nvSpPr>
          <p:cNvPr id="68612" name="Rectangle 5">
            <a:extLst>
              <a:ext uri="{FF2B5EF4-FFF2-40B4-BE49-F238E27FC236}">
                <a16:creationId xmlns:a16="http://schemas.microsoft.com/office/drawing/2014/main" id="{5CAD5850-0A28-F641-8860-47252AE108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Modeling the light field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0BDB356-93F9-FB43-8404-7D99B18AA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8613" name="Text Box 6">
            <a:extLst>
              <a:ext uri="{FF2B5EF4-FFF2-40B4-BE49-F238E27FC236}">
                <a16:creationId xmlns:a16="http://schemas.microsoft.com/office/drawing/2014/main" id="{907BFF54-7B38-A044-9B4C-360537106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1" y="1371601"/>
            <a:ext cx="15906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i="1">
                <a:solidFill>
                  <a:srgbClr val="000000"/>
                </a:solidFill>
                <a:cs typeface="Arial" panose="020B0604020202020204" pitchFamily="34" charset="0"/>
              </a:rPr>
              <a:t>3D world</a:t>
            </a:r>
          </a:p>
        </p:txBody>
      </p:sp>
      <p:sp>
        <p:nvSpPr>
          <p:cNvPr id="68614" name="Text Box 7">
            <a:extLst>
              <a:ext uri="{FF2B5EF4-FFF2-40B4-BE49-F238E27FC236}">
                <a16:creationId xmlns:a16="http://schemas.microsoft.com/office/drawing/2014/main" id="{B5AE0F6E-AFE5-3F41-9E37-0921595C7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1371601"/>
            <a:ext cx="17097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i="1">
                <a:solidFill>
                  <a:srgbClr val="000000"/>
                </a:solidFill>
                <a:cs typeface="Arial" panose="020B0604020202020204" pitchFamily="34" charset="0"/>
              </a:rPr>
              <a:t>2D image</a:t>
            </a:r>
          </a:p>
        </p:txBody>
      </p:sp>
    </p:spTree>
    <p:extLst>
      <p:ext uri="{BB962C8B-B14F-4D97-AF65-F5344CB8AC3E}">
        <p14:creationId xmlns:p14="http://schemas.microsoft.com/office/powerpoint/2010/main" val="103098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2">
            <a:extLst>
              <a:ext uri="{FF2B5EF4-FFF2-40B4-BE49-F238E27FC236}">
                <a16:creationId xmlns:a16="http://schemas.microsoft.com/office/drawing/2014/main" id="{2C4FE5D7-529D-8B4C-8FF6-BA063410E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414" y="2208214"/>
            <a:ext cx="3455987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4" name="Picture 3">
            <a:extLst>
              <a:ext uri="{FF2B5EF4-FFF2-40B4-BE49-F238E27FC236}">
                <a16:creationId xmlns:a16="http://schemas.microsoft.com/office/drawing/2014/main" id="{45574B64-D3A4-0243-A812-F82048376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796" b="10655"/>
          <a:stretch>
            <a:fillRect/>
          </a:stretch>
        </p:blipFill>
        <p:spPr bwMode="auto">
          <a:xfrm>
            <a:off x="2590800" y="2209800"/>
            <a:ext cx="8382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Rectangle 5">
            <a:extLst>
              <a:ext uri="{FF2B5EF4-FFF2-40B4-BE49-F238E27FC236}">
                <a16:creationId xmlns:a16="http://schemas.microsoft.com/office/drawing/2014/main" id="{B8632AD8-0EB7-4841-99D5-6F1FEF0DF4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Modeling the light field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E153B4-FB9E-B74F-BD66-A6E0B36A6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9636" name="Text Box 6">
            <a:extLst>
              <a:ext uri="{FF2B5EF4-FFF2-40B4-BE49-F238E27FC236}">
                <a16:creationId xmlns:a16="http://schemas.microsoft.com/office/drawing/2014/main" id="{88E4C7F2-7673-104B-BF9F-652A66ED1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1" y="1371601"/>
            <a:ext cx="15906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i="1">
                <a:solidFill>
                  <a:srgbClr val="000000"/>
                </a:solidFill>
                <a:cs typeface="Arial" panose="020B0604020202020204" pitchFamily="34" charset="0"/>
              </a:rPr>
              <a:t>3D world</a:t>
            </a:r>
          </a:p>
        </p:txBody>
      </p:sp>
      <p:sp>
        <p:nvSpPr>
          <p:cNvPr id="69637" name="Text Box 7">
            <a:extLst>
              <a:ext uri="{FF2B5EF4-FFF2-40B4-BE49-F238E27FC236}">
                <a16:creationId xmlns:a16="http://schemas.microsoft.com/office/drawing/2014/main" id="{890AC9FD-C5E1-C742-98F8-1DD3BE1EE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1371601"/>
            <a:ext cx="17097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i="1">
                <a:solidFill>
                  <a:srgbClr val="000000"/>
                </a:solidFill>
                <a:cs typeface="Arial" panose="020B0604020202020204" pitchFamily="34" charset="0"/>
              </a:rPr>
              <a:t>2D image</a:t>
            </a:r>
          </a:p>
        </p:txBody>
      </p:sp>
      <p:sp>
        <p:nvSpPr>
          <p:cNvPr id="69638" name="Line 8">
            <a:extLst>
              <a:ext uri="{FF2B5EF4-FFF2-40B4-BE49-F238E27FC236}">
                <a16:creationId xmlns:a16="http://schemas.microsoft.com/office/drawing/2014/main" id="{AE064A7A-D5E2-7749-9459-C2D0D9E56DF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590800"/>
            <a:ext cx="0" cy="1676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39" name="Text Box 9">
            <a:extLst>
              <a:ext uri="{FF2B5EF4-FFF2-40B4-BE49-F238E27FC236}">
                <a16:creationId xmlns:a16="http://schemas.microsoft.com/office/drawing/2014/main" id="{1AEA2CDF-2441-7C43-A81C-BB68190AA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495800"/>
            <a:ext cx="1123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800">
                <a:solidFill>
                  <a:srgbClr val="000000"/>
                </a:solidFill>
                <a:cs typeface="Arial" panose="020B0604020202020204" pitchFamily="34" charset="0"/>
              </a:rPr>
              <a:t>Painted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800">
                <a:solidFill>
                  <a:srgbClr val="000000"/>
                </a:solidFill>
                <a:cs typeface="Arial" panose="020B0604020202020204" pitchFamily="34" charset="0"/>
              </a:rPr>
              <a:t>backdrop</a:t>
            </a:r>
          </a:p>
        </p:txBody>
      </p:sp>
      <p:sp>
        <p:nvSpPr>
          <p:cNvPr id="69640" name="Line 10">
            <a:extLst>
              <a:ext uri="{FF2B5EF4-FFF2-40B4-BE49-F238E27FC236}">
                <a16:creationId xmlns:a16="http://schemas.microsoft.com/office/drawing/2014/main" id="{5068A2CD-DEEE-BA48-8BF4-61189D19D7E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05200" y="4343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024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21DDAFC8-3BF4-E144-BD51-BF64576A05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On Simulating the Visual Experience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BBE85EC9-6849-D54C-AF12-5A98E77F18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914400"/>
            <a:ext cx="7772400" cy="5715000"/>
          </a:xfrm>
        </p:spPr>
        <p:txBody>
          <a:bodyPr/>
          <a:lstStyle/>
          <a:p>
            <a:r>
              <a:rPr lang="en-US" altLang="en-US" sz="2400"/>
              <a:t>Just feed the eyes the right data</a:t>
            </a:r>
          </a:p>
          <a:p>
            <a:pPr lvl="1"/>
            <a:r>
              <a:rPr lang="en-US" altLang="en-US" sz="1800"/>
              <a:t>No one will know the difference!</a:t>
            </a:r>
          </a:p>
          <a:p>
            <a:r>
              <a:rPr lang="en-US" altLang="en-US" sz="2400"/>
              <a:t>Philosophy:</a:t>
            </a:r>
          </a:p>
          <a:p>
            <a:pPr lvl="1"/>
            <a:r>
              <a:rPr lang="en-US" altLang="en-US" sz="1800"/>
              <a:t>Ancient question: “Does the world really exist?”</a:t>
            </a:r>
          </a:p>
          <a:p>
            <a:r>
              <a:rPr lang="en-US" altLang="en-US" sz="2400"/>
              <a:t>Science fiction:</a:t>
            </a:r>
          </a:p>
          <a:p>
            <a:pPr lvl="1"/>
            <a:r>
              <a:rPr lang="en-US" altLang="en-US" sz="1800"/>
              <a:t>Many, many, many books on the subject, e.g. </a:t>
            </a:r>
            <a:r>
              <a:rPr lang="en-US" altLang="en-US" sz="1800" i="1"/>
              <a:t>slowglass</a:t>
            </a:r>
            <a:r>
              <a:rPr lang="en-US" altLang="en-US" sz="1800"/>
              <a:t> from </a:t>
            </a:r>
            <a:r>
              <a:rPr lang="en-US" altLang="en-US" sz="1800">
                <a:hlinkClick r:id="rId3"/>
              </a:rPr>
              <a:t>“Light of Other Days”</a:t>
            </a:r>
            <a:endParaRPr lang="en-US" altLang="en-US" sz="1800" i="1"/>
          </a:p>
          <a:p>
            <a:pPr lvl="1"/>
            <a:r>
              <a:rPr lang="en-US" altLang="en-US" sz="1800" i="1"/>
              <a:t>The Matrix</a:t>
            </a:r>
          </a:p>
          <a:p>
            <a:r>
              <a:rPr lang="en-US" altLang="en-US" sz="2400"/>
              <a:t>Physics:</a:t>
            </a:r>
          </a:p>
          <a:p>
            <a:pPr lvl="1"/>
            <a:r>
              <a:rPr lang="en-US" altLang="en-US" sz="1800" i="1" u="sng"/>
              <a:t>Slowglass</a:t>
            </a:r>
            <a:r>
              <a:rPr lang="en-US" altLang="en-US" sz="1800" i="1"/>
              <a:t> </a:t>
            </a:r>
            <a:r>
              <a:rPr lang="en-US" altLang="en-US" sz="1800"/>
              <a:t>might be possible?</a:t>
            </a:r>
          </a:p>
          <a:p>
            <a:r>
              <a:rPr lang="en-US" altLang="en-US" sz="2400"/>
              <a:t>Computer Science:</a:t>
            </a:r>
          </a:p>
          <a:p>
            <a:pPr lvl="1"/>
            <a:r>
              <a:rPr lang="en-US" altLang="en-US" sz="1800"/>
              <a:t>Virtual Reality</a:t>
            </a:r>
          </a:p>
          <a:p>
            <a:pPr lvl="1"/>
            <a:endParaRPr lang="en-US" altLang="en-US" sz="1800"/>
          </a:p>
          <a:p>
            <a:r>
              <a:rPr lang="en-US" altLang="en-US" sz="2400"/>
              <a:t>To simulate we need to know:</a:t>
            </a:r>
          </a:p>
          <a:p>
            <a:r>
              <a:rPr lang="en-US" altLang="en-US" sz="2400"/>
              <a:t>	What does a person see?</a:t>
            </a:r>
          </a:p>
        </p:txBody>
      </p:sp>
    </p:spTree>
    <p:extLst>
      <p:ext uri="{BB962C8B-B14F-4D97-AF65-F5344CB8AC3E}">
        <p14:creationId xmlns:p14="http://schemas.microsoft.com/office/powerpoint/2010/main" val="11274583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>
            <a:extLst>
              <a:ext uri="{FF2B5EF4-FFF2-40B4-BE49-F238E27FC236}">
                <a16:creationId xmlns:a16="http://schemas.microsoft.com/office/drawing/2014/main" id="{ADA41B02-9B12-694A-A0A7-10695AC4A3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light field, or </a:t>
            </a:r>
            <a:r>
              <a:rPr lang="en-US" altLang="en-US" dirty="0" err="1"/>
              <a:t>plenoptic</a:t>
            </a:r>
            <a:r>
              <a:rPr lang="en-US" altLang="en-US" dirty="0"/>
              <a:t> function</a:t>
            </a:r>
          </a:p>
        </p:txBody>
      </p:sp>
      <p:sp>
        <p:nvSpPr>
          <p:cNvPr id="71682" name="Rectangle 3">
            <a:extLst>
              <a:ext uri="{FF2B5EF4-FFF2-40B4-BE49-F238E27FC236}">
                <a16:creationId xmlns:a16="http://schemas.microsoft.com/office/drawing/2014/main" id="{510BD619-24D3-E741-B1F7-DB003006183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09800" y="3810000"/>
            <a:ext cx="7772400" cy="2362200"/>
          </a:xfrm>
        </p:spPr>
        <p:txBody>
          <a:bodyPr/>
          <a:lstStyle/>
          <a:p>
            <a:pPr marL="0" indent="0"/>
            <a:r>
              <a:rPr lang="en-US" altLang="en-US" sz="2400" dirty="0"/>
              <a:t>Q: What is the set of all things that we can ever see?</a:t>
            </a:r>
          </a:p>
          <a:p>
            <a:pPr marL="0" indent="0"/>
            <a:r>
              <a:rPr lang="en-US" altLang="en-US" sz="2400" dirty="0"/>
              <a:t>A: The </a:t>
            </a:r>
            <a:r>
              <a:rPr lang="en-US" altLang="en-US" sz="2400" i="1" dirty="0" err="1"/>
              <a:t>plenoptic</a:t>
            </a:r>
            <a:r>
              <a:rPr lang="en-US" altLang="en-US" sz="2400" i="1" dirty="0"/>
              <a:t> function</a:t>
            </a:r>
          </a:p>
        </p:txBody>
      </p:sp>
      <p:pic>
        <p:nvPicPr>
          <p:cNvPr id="71683" name="Picture 4">
            <a:extLst>
              <a:ext uri="{FF2B5EF4-FFF2-40B4-BE49-F238E27FC236}">
                <a16:creationId xmlns:a16="http://schemas.microsoft.com/office/drawing/2014/main" id="{2ED60696-C9C5-C24F-B8BC-BB45A9041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7" t="24380" r="5142" b="26857"/>
          <a:stretch>
            <a:fillRect/>
          </a:stretch>
        </p:blipFill>
        <p:spPr bwMode="auto">
          <a:xfrm>
            <a:off x="2667000" y="914400"/>
            <a:ext cx="65532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 Box 5">
            <a:extLst>
              <a:ext uri="{FF2B5EF4-FFF2-40B4-BE49-F238E27FC236}">
                <a16:creationId xmlns:a16="http://schemas.microsoft.com/office/drawing/2014/main" id="{C55A2BF0-1491-2947-A6B2-AC0A8BEB8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3581400"/>
            <a:ext cx="2057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  <a:cs typeface="Arial" panose="020B0604020202020204" pitchFamily="34" charset="0"/>
              </a:rPr>
              <a:t>Figure by Leonard McMillan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3EA1FF-01A3-C941-92F5-98119A7C5D52}"/>
              </a:ext>
            </a:extLst>
          </p:cNvPr>
          <p:cNvSpPr txBox="1"/>
          <p:nvPr/>
        </p:nvSpPr>
        <p:spPr>
          <a:xfrm>
            <a:off x="2114550" y="6172200"/>
            <a:ext cx="8605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E. Adelson and J. Bergen. </a:t>
            </a:r>
            <a:r>
              <a:rPr lang="en-US" dirty="0">
                <a:hlinkClick r:id="rId3"/>
              </a:rPr>
              <a:t>The </a:t>
            </a:r>
            <a:r>
              <a:rPr lang="en-US" dirty="0" err="1">
                <a:hlinkClick r:id="rId3"/>
              </a:rPr>
              <a:t>plenoptic</a:t>
            </a:r>
            <a:r>
              <a:rPr lang="en-US" dirty="0">
                <a:hlinkClick r:id="rId3"/>
              </a:rPr>
              <a:t> function and the elements of early vision</a:t>
            </a:r>
            <a:r>
              <a:rPr lang="en-US" dirty="0"/>
              <a:t>. </a:t>
            </a:r>
          </a:p>
          <a:p>
            <a:pPr algn="ctr"/>
            <a:r>
              <a:rPr lang="en-US" dirty="0"/>
              <a:t>Computational models of visual processing, MIT Press, 1991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>
            <a:extLst>
              <a:ext uri="{FF2B5EF4-FFF2-40B4-BE49-F238E27FC236}">
                <a16:creationId xmlns:a16="http://schemas.microsoft.com/office/drawing/2014/main" id="{ADA41B02-9B12-694A-A0A7-10695AC4A3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light field, or </a:t>
            </a:r>
            <a:r>
              <a:rPr lang="en-US" altLang="en-US" dirty="0" err="1"/>
              <a:t>plenoptic</a:t>
            </a:r>
            <a:r>
              <a:rPr lang="en-US" altLang="en-US" dirty="0"/>
              <a:t> function</a:t>
            </a:r>
          </a:p>
        </p:txBody>
      </p:sp>
      <p:sp>
        <p:nvSpPr>
          <p:cNvPr id="71682" name="Rectangle 3">
            <a:extLst>
              <a:ext uri="{FF2B5EF4-FFF2-40B4-BE49-F238E27FC236}">
                <a16:creationId xmlns:a16="http://schemas.microsoft.com/office/drawing/2014/main" id="{510BD619-24D3-E741-B1F7-DB003006183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09800" y="3810000"/>
            <a:ext cx="7772400" cy="2362200"/>
          </a:xfrm>
        </p:spPr>
        <p:txBody>
          <a:bodyPr/>
          <a:lstStyle/>
          <a:p>
            <a:pPr marL="0" indent="0"/>
            <a:r>
              <a:rPr lang="en-US" altLang="en-US" sz="2400" dirty="0"/>
              <a:t>Q: What is the set of all things that we can ever see?</a:t>
            </a:r>
          </a:p>
          <a:p>
            <a:pPr marL="0" indent="0"/>
            <a:r>
              <a:rPr lang="en-US" altLang="en-US" sz="2400" dirty="0"/>
              <a:t>A: The </a:t>
            </a:r>
            <a:r>
              <a:rPr lang="en-US" altLang="en-US" sz="2400" i="1" dirty="0" err="1"/>
              <a:t>plenoptic</a:t>
            </a:r>
            <a:r>
              <a:rPr lang="en-US" altLang="en-US" sz="2400" i="1" dirty="0"/>
              <a:t> function</a:t>
            </a:r>
          </a:p>
          <a:p>
            <a:pPr marL="0" indent="0"/>
            <a:endParaRPr lang="en-US" altLang="en-US" sz="2400" dirty="0"/>
          </a:p>
          <a:p>
            <a:pPr marL="0" indent="0"/>
            <a:r>
              <a:rPr lang="en-US" altLang="en-US" sz="2400" dirty="0"/>
              <a:t>Let’s start with a stationary person and try to parameterize </a:t>
            </a:r>
            <a:r>
              <a:rPr lang="en-US" altLang="en-US" sz="2400" u="sng" dirty="0"/>
              <a:t>everything</a:t>
            </a:r>
            <a:r>
              <a:rPr lang="en-US" altLang="en-US" sz="2400" dirty="0"/>
              <a:t> that they can see…</a:t>
            </a:r>
          </a:p>
        </p:txBody>
      </p:sp>
      <p:pic>
        <p:nvPicPr>
          <p:cNvPr id="71683" name="Picture 4">
            <a:extLst>
              <a:ext uri="{FF2B5EF4-FFF2-40B4-BE49-F238E27FC236}">
                <a16:creationId xmlns:a16="http://schemas.microsoft.com/office/drawing/2014/main" id="{2ED60696-C9C5-C24F-B8BC-BB45A9041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7" t="24380" r="5142" b="26857"/>
          <a:stretch>
            <a:fillRect/>
          </a:stretch>
        </p:blipFill>
        <p:spPr bwMode="auto">
          <a:xfrm>
            <a:off x="2667000" y="914400"/>
            <a:ext cx="65532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 Box 5">
            <a:extLst>
              <a:ext uri="{FF2B5EF4-FFF2-40B4-BE49-F238E27FC236}">
                <a16:creationId xmlns:a16="http://schemas.microsoft.com/office/drawing/2014/main" id="{C55A2BF0-1491-2947-A6B2-AC0A8BEB8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3581400"/>
            <a:ext cx="2057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  <a:cs typeface="Arial" panose="020B0604020202020204" pitchFamily="34" charset="0"/>
              </a:rPr>
              <a:t>Figure by Leonard McMillan</a:t>
            </a:r>
          </a:p>
        </p:txBody>
      </p:sp>
    </p:spTree>
    <p:extLst>
      <p:ext uri="{BB962C8B-B14F-4D97-AF65-F5344CB8AC3E}">
        <p14:creationId xmlns:p14="http://schemas.microsoft.com/office/powerpoint/2010/main" val="3343762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>
            <a:extLst>
              <a:ext uri="{FF2B5EF4-FFF2-40B4-BE49-F238E27FC236}">
                <a16:creationId xmlns:a16="http://schemas.microsoft.com/office/drawing/2014/main" id="{A5982603-7E61-4D43-A03E-1C3B00BAD8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Grayscale snapshot</a:t>
            </a:r>
          </a:p>
        </p:txBody>
      </p:sp>
      <p:sp>
        <p:nvSpPr>
          <p:cNvPr id="72706" name="Rectangle 3">
            <a:extLst>
              <a:ext uri="{FF2B5EF4-FFF2-40B4-BE49-F238E27FC236}">
                <a16:creationId xmlns:a16="http://schemas.microsoft.com/office/drawing/2014/main" id="{A17D8948-0289-0D45-88BB-5B1AE7A0088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09799" y="4267200"/>
            <a:ext cx="8596745" cy="2209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Intensity of light </a:t>
            </a:r>
          </a:p>
          <a:p>
            <a:pPr lvl="1"/>
            <a:r>
              <a:rPr lang="en-US" altLang="en-US" sz="2400" dirty="0"/>
              <a:t>Seen from a single view point</a:t>
            </a:r>
          </a:p>
          <a:p>
            <a:pPr lvl="1"/>
            <a:r>
              <a:rPr lang="en-US" altLang="en-US" sz="2400" dirty="0"/>
              <a:t>At a single time</a:t>
            </a:r>
          </a:p>
          <a:p>
            <a:pPr lvl="1"/>
            <a:r>
              <a:rPr lang="en-US" altLang="en-US" sz="2400" dirty="0"/>
              <a:t>Averaged over the wavelengths of the visible spectrum</a:t>
            </a:r>
          </a:p>
        </p:txBody>
      </p:sp>
      <p:pic>
        <p:nvPicPr>
          <p:cNvPr id="72707" name="Picture 4">
            <a:extLst>
              <a:ext uri="{FF2B5EF4-FFF2-40B4-BE49-F238E27FC236}">
                <a16:creationId xmlns:a16="http://schemas.microsoft.com/office/drawing/2014/main" id="{BF4DE1A2-3E5D-3E4E-A9A5-95F0DABBC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7" t="24380" r="5142" b="26857"/>
          <a:stretch>
            <a:fillRect/>
          </a:stretch>
        </p:blipFill>
        <p:spPr bwMode="auto">
          <a:xfrm>
            <a:off x="2667000" y="914400"/>
            <a:ext cx="65532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2708" name="Text Box 7">
                <a:extLst>
                  <a:ext uri="{FF2B5EF4-FFF2-40B4-BE49-F238E27FC236}">
                    <a16:creationId xmlns:a16="http://schemas.microsoft.com/office/drawing/2014/main" id="{9D696E15-ED6A-A045-9D57-26940FBB4C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48276" y="3657600"/>
                <a:ext cx="153753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𝐿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en-US" sz="32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𝜃</m:t>
                      </m:r>
                      <m:r>
                        <a:rPr lang="en-US" altLang="en-US" sz="3200" b="0" i="1" dirty="0" err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en-US" sz="3200" i="1" dirty="0">
                  <a:solidFill>
                    <a:srgbClr val="7030A0"/>
                  </a:solidFill>
                  <a:latin typeface="Symbol" pitchFamily="2" charset="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2708" name="Text Box 7">
                <a:extLst>
                  <a:ext uri="{FF2B5EF4-FFF2-40B4-BE49-F238E27FC236}">
                    <a16:creationId xmlns:a16="http://schemas.microsoft.com/office/drawing/2014/main" id="{9D696E15-ED6A-A045-9D57-26940FBB4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48276" y="3657600"/>
                <a:ext cx="1537536" cy="584775"/>
              </a:xfrm>
              <a:prstGeom prst="rect">
                <a:avLst/>
              </a:prstGeom>
              <a:blipFill>
                <a:blip r:embed="rId3"/>
                <a:stretch>
                  <a:fillRect r="-2459" b="-217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>
            <a:extLst>
              <a:ext uri="{FF2B5EF4-FFF2-40B4-BE49-F238E27FC236}">
                <a16:creationId xmlns:a16="http://schemas.microsoft.com/office/drawing/2014/main" id="{CFC1531E-C11F-024F-9055-A9563EADB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Color snapshot</a:t>
            </a:r>
          </a:p>
        </p:txBody>
      </p:sp>
      <p:sp>
        <p:nvSpPr>
          <p:cNvPr id="73730" name="Rectangle 3">
            <a:extLst>
              <a:ext uri="{FF2B5EF4-FFF2-40B4-BE49-F238E27FC236}">
                <a16:creationId xmlns:a16="http://schemas.microsoft.com/office/drawing/2014/main" id="{D38F56BC-B612-C241-957C-43D27605B2D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09800" y="4267200"/>
            <a:ext cx="7772400" cy="2209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Intensity of light </a:t>
            </a:r>
          </a:p>
          <a:p>
            <a:pPr lvl="1"/>
            <a:r>
              <a:rPr lang="en-US" altLang="en-US" sz="2400" dirty="0"/>
              <a:t>Seen from a single view point</a:t>
            </a:r>
          </a:p>
          <a:p>
            <a:pPr lvl="1"/>
            <a:r>
              <a:rPr lang="en-US" altLang="en-US" sz="2400" dirty="0"/>
              <a:t>At a single time</a:t>
            </a:r>
          </a:p>
          <a:p>
            <a:pPr lvl="1"/>
            <a:r>
              <a:rPr lang="en-US" altLang="en-US" sz="2400" dirty="0"/>
              <a:t>As a function of wavelength</a:t>
            </a:r>
          </a:p>
          <a:p>
            <a:pPr marL="0" indent="0"/>
            <a:endParaRPr lang="en-US" altLang="en-US" sz="2000" dirty="0"/>
          </a:p>
        </p:txBody>
      </p:sp>
      <p:pic>
        <p:nvPicPr>
          <p:cNvPr id="73731" name="Picture 4">
            <a:extLst>
              <a:ext uri="{FF2B5EF4-FFF2-40B4-BE49-F238E27FC236}">
                <a16:creationId xmlns:a16="http://schemas.microsoft.com/office/drawing/2014/main" id="{E93E9521-7C18-7D4D-8E11-043328650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7" t="24380" r="5142" b="26857"/>
          <a:stretch>
            <a:fillRect/>
          </a:stretch>
        </p:blipFill>
        <p:spPr bwMode="auto">
          <a:xfrm>
            <a:off x="2667000" y="914400"/>
            <a:ext cx="65532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7">
                <a:extLst>
                  <a:ext uri="{FF2B5EF4-FFF2-40B4-BE49-F238E27FC236}">
                    <a16:creationId xmlns:a16="http://schemas.microsoft.com/office/drawing/2014/main" id="{62BC4530-D246-D049-AAF1-732075C1B4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48276" y="3657600"/>
                <a:ext cx="1907895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𝐿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𝜃</m:t>
                      </m:r>
                      <m:r>
                        <a:rPr lang="en-US" altLang="en-US" sz="3200" b="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𝜆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en-US" sz="3200" i="1" dirty="0">
                  <a:solidFill>
                    <a:srgbClr val="7030A0"/>
                  </a:solidFill>
                  <a:latin typeface="Symbol" pitchFamily="2" charset="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 Box 7">
                <a:extLst>
                  <a:ext uri="{FF2B5EF4-FFF2-40B4-BE49-F238E27FC236}">
                    <a16:creationId xmlns:a16="http://schemas.microsoft.com/office/drawing/2014/main" id="{62BC4530-D246-D049-AAF1-732075C1B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48276" y="3657600"/>
                <a:ext cx="1907895" cy="584775"/>
              </a:xfrm>
              <a:prstGeom prst="rect">
                <a:avLst/>
              </a:prstGeom>
              <a:blipFill>
                <a:blip r:embed="rId3"/>
                <a:stretch>
                  <a:fillRect r="-1987" b="-217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>
            <a:extLst>
              <a:ext uri="{FF2B5EF4-FFF2-40B4-BE49-F238E27FC236}">
                <a16:creationId xmlns:a16="http://schemas.microsoft.com/office/drawing/2014/main" id="{81157117-DD88-E847-92BB-8B92861604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movie</a:t>
            </a:r>
          </a:p>
        </p:txBody>
      </p:sp>
      <p:sp>
        <p:nvSpPr>
          <p:cNvPr id="74754" name="Rectangle 3">
            <a:extLst>
              <a:ext uri="{FF2B5EF4-FFF2-40B4-BE49-F238E27FC236}">
                <a16:creationId xmlns:a16="http://schemas.microsoft.com/office/drawing/2014/main" id="{5D3B19F2-267B-B04E-9750-8BEDFC8B6EB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09800" y="4267200"/>
            <a:ext cx="7772400" cy="2209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Intensity of light </a:t>
            </a:r>
          </a:p>
          <a:p>
            <a:pPr lvl="1"/>
            <a:r>
              <a:rPr lang="en-US" altLang="en-US" sz="2400" dirty="0"/>
              <a:t>Seen from a single view point</a:t>
            </a:r>
          </a:p>
          <a:p>
            <a:pPr lvl="1"/>
            <a:r>
              <a:rPr lang="en-US" altLang="en-US" sz="2400" dirty="0"/>
              <a:t>Over time</a:t>
            </a:r>
          </a:p>
          <a:p>
            <a:pPr lvl="1"/>
            <a:r>
              <a:rPr lang="en-US" altLang="en-US" sz="2400" dirty="0"/>
              <a:t>As a function of wavelength</a:t>
            </a:r>
          </a:p>
        </p:txBody>
      </p:sp>
      <p:pic>
        <p:nvPicPr>
          <p:cNvPr id="74755" name="Picture 4">
            <a:extLst>
              <a:ext uri="{FF2B5EF4-FFF2-40B4-BE49-F238E27FC236}">
                <a16:creationId xmlns:a16="http://schemas.microsoft.com/office/drawing/2014/main" id="{136B6F8C-C282-194E-B863-878FFE26A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7" t="24380" r="5142" b="26857"/>
          <a:stretch>
            <a:fillRect/>
          </a:stretch>
        </p:blipFill>
        <p:spPr bwMode="auto">
          <a:xfrm>
            <a:off x="2667000" y="914400"/>
            <a:ext cx="65532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7">
                <a:extLst>
                  <a:ext uri="{FF2B5EF4-FFF2-40B4-BE49-F238E27FC236}">
                    <a16:creationId xmlns:a16="http://schemas.microsoft.com/office/drawing/2014/main" id="{A16392E6-5372-DE43-A8BF-BC313FEFC5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48276" y="3657600"/>
                <a:ext cx="2270045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𝐿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𝜃</m:t>
                      </m:r>
                      <m:r>
                        <a:rPr lang="en-US" altLang="en-US" sz="3200" b="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𝜆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𝑡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en-US" sz="3200" i="1" dirty="0">
                  <a:solidFill>
                    <a:srgbClr val="7030A0"/>
                  </a:solidFill>
                  <a:latin typeface="Symbol" pitchFamily="2" charset="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 Box 7">
                <a:extLst>
                  <a:ext uri="{FF2B5EF4-FFF2-40B4-BE49-F238E27FC236}">
                    <a16:creationId xmlns:a16="http://schemas.microsoft.com/office/drawing/2014/main" id="{A16392E6-5372-DE43-A8BF-BC313FEFC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48276" y="3657600"/>
                <a:ext cx="2270045" cy="584775"/>
              </a:xfrm>
              <a:prstGeom prst="rect">
                <a:avLst/>
              </a:prstGeom>
              <a:blipFill>
                <a:blip r:embed="rId3"/>
                <a:stretch>
                  <a:fillRect r="-556" b="-217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>
            <a:extLst>
              <a:ext uri="{FF2B5EF4-FFF2-40B4-BE49-F238E27FC236}">
                <a16:creationId xmlns:a16="http://schemas.microsoft.com/office/drawing/2014/main" id="{FFDDBAC9-AD77-9E4E-9E96-2101109BCD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Holographic movie</a:t>
            </a:r>
          </a:p>
        </p:txBody>
      </p:sp>
      <p:sp>
        <p:nvSpPr>
          <p:cNvPr id="75778" name="Rectangle 3">
            <a:extLst>
              <a:ext uri="{FF2B5EF4-FFF2-40B4-BE49-F238E27FC236}">
                <a16:creationId xmlns:a16="http://schemas.microsoft.com/office/drawing/2014/main" id="{A16184D2-927B-C34F-949F-BD6FFBF5003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09800" y="4267200"/>
            <a:ext cx="7772400" cy="2209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Intensity of light </a:t>
            </a:r>
          </a:p>
          <a:p>
            <a:pPr lvl="1"/>
            <a:r>
              <a:rPr lang="en-US" altLang="en-US" sz="2400" dirty="0"/>
              <a:t>Seen from ANY viewpoint</a:t>
            </a:r>
          </a:p>
          <a:p>
            <a:pPr lvl="1"/>
            <a:r>
              <a:rPr lang="en-US" altLang="en-US" sz="2400" dirty="0"/>
              <a:t>Over time</a:t>
            </a:r>
          </a:p>
          <a:p>
            <a:pPr lvl="1"/>
            <a:r>
              <a:rPr lang="en-US" altLang="en-US" sz="2400" dirty="0"/>
              <a:t>As a function of wavelength</a:t>
            </a:r>
          </a:p>
        </p:txBody>
      </p:sp>
      <p:pic>
        <p:nvPicPr>
          <p:cNvPr id="75780" name="Picture 6">
            <a:extLst>
              <a:ext uri="{FF2B5EF4-FFF2-40B4-BE49-F238E27FC236}">
                <a16:creationId xmlns:a16="http://schemas.microsoft.com/office/drawing/2014/main" id="{AFE5B6AE-2EE1-F345-B8D2-63A63EE1C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5" t="33238" r="13428" b="28667"/>
          <a:stretch>
            <a:fillRect/>
          </a:stretch>
        </p:blipFill>
        <p:spPr bwMode="auto">
          <a:xfrm>
            <a:off x="2667000" y="954088"/>
            <a:ext cx="6705600" cy="270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7">
                <a:extLst>
                  <a:ext uri="{FF2B5EF4-FFF2-40B4-BE49-F238E27FC236}">
                    <a16:creationId xmlns:a16="http://schemas.microsoft.com/office/drawing/2014/main" id="{BF9C5A63-3570-7C42-B0B4-2149D1F2D3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48276" y="3657600"/>
                <a:ext cx="339779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𝐿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𝜃</m:t>
                      </m:r>
                      <m:r>
                        <a:rPr lang="en-US" altLang="en-US" sz="3200" b="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𝜆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𝑡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altLang="en-US" sz="32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US" altLang="en-US" sz="32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𝑧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en-US" sz="3200" i="1" dirty="0">
                  <a:solidFill>
                    <a:srgbClr val="7030A0"/>
                  </a:solidFill>
                  <a:latin typeface="Symbol" pitchFamily="2" charset="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 Box 7">
                <a:extLst>
                  <a:ext uri="{FF2B5EF4-FFF2-40B4-BE49-F238E27FC236}">
                    <a16:creationId xmlns:a16="http://schemas.microsoft.com/office/drawing/2014/main" id="{BF9C5A63-3570-7C42-B0B4-2149D1F2D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48276" y="3657600"/>
                <a:ext cx="3397790" cy="584775"/>
              </a:xfrm>
              <a:prstGeom prst="rect">
                <a:avLst/>
              </a:prstGeom>
              <a:blipFill>
                <a:blip r:embed="rId3"/>
                <a:stretch>
                  <a:fillRect r="-372" b="-217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>
            <a:extLst>
              <a:ext uri="{FF2B5EF4-FFF2-40B4-BE49-F238E27FC236}">
                <a16:creationId xmlns:a16="http://schemas.microsoft.com/office/drawing/2014/main" id="{2915AC52-B503-494E-BCC9-214E0B4E2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dirty="0" err="1"/>
              <a:t>plenoptic</a:t>
            </a:r>
            <a:r>
              <a:rPr lang="en-US" altLang="en-US" dirty="0"/>
              <a:t> function</a:t>
            </a:r>
          </a:p>
        </p:txBody>
      </p:sp>
      <p:sp>
        <p:nvSpPr>
          <p:cNvPr id="76802" name="Rectangle 3">
            <a:extLst>
              <a:ext uri="{FF2B5EF4-FFF2-40B4-BE49-F238E27FC236}">
                <a16:creationId xmlns:a16="http://schemas.microsoft.com/office/drawing/2014/main" id="{BA540D9F-C1DE-9B46-8511-90C7B75C7AB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15633" y="4267200"/>
            <a:ext cx="11055928" cy="2438400"/>
          </a:xfrm>
        </p:spPr>
        <p:txBody>
          <a:bodyPr/>
          <a:lstStyle/>
          <a:p>
            <a:pPr lvl="1"/>
            <a:r>
              <a:rPr lang="en-US" altLang="en-US" sz="2800" dirty="0"/>
              <a:t>Can reconstruct every possible view, at every moment, from every position, at every wavelength</a:t>
            </a:r>
          </a:p>
          <a:p>
            <a:pPr lvl="1"/>
            <a:r>
              <a:rPr lang="en-US" altLang="en-US" sz="2800" dirty="0"/>
              <a:t>Contains every photograph, every movie, everything that anyone has ever seen! it completely captures our visual reality! </a:t>
            </a:r>
          </a:p>
          <a:p>
            <a:pPr lvl="1"/>
            <a:r>
              <a:rPr lang="en-US" altLang="en-US" sz="2800" dirty="0"/>
              <a:t>Not bad for a function…</a:t>
            </a:r>
          </a:p>
        </p:txBody>
      </p:sp>
      <p:pic>
        <p:nvPicPr>
          <p:cNvPr id="76804" name="Picture 7">
            <a:extLst>
              <a:ext uri="{FF2B5EF4-FFF2-40B4-BE49-F238E27FC236}">
                <a16:creationId xmlns:a16="http://schemas.microsoft.com/office/drawing/2014/main" id="{58A5BAAF-DFF9-B842-A19B-C5E9DAFF0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5" t="33238" r="13428" b="28667"/>
          <a:stretch>
            <a:fillRect/>
          </a:stretch>
        </p:blipFill>
        <p:spPr bwMode="auto">
          <a:xfrm>
            <a:off x="2667000" y="954088"/>
            <a:ext cx="6705600" cy="270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7">
                <a:extLst>
                  <a:ext uri="{FF2B5EF4-FFF2-40B4-BE49-F238E27FC236}">
                    <a16:creationId xmlns:a16="http://schemas.microsoft.com/office/drawing/2014/main" id="{F176F393-D1CD-EF49-9BF4-6DE8D9F2B1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48276" y="3657600"/>
                <a:ext cx="339779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𝐿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𝜃</m:t>
                      </m:r>
                      <m:r>
                        <a:rPr lang="en-US" altLang="en-US" sz="3200" b="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𝜆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𝑡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𝑧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en-US" sz="3200" i="1" dirty="0">
                  <a:solidFill>
                    <a:srgbClr val="7030A0"/>
                  </a:solidFill>
                  <a:latin typeface="Symbol" pitchFamily="2" charset="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 Box 7">
                <a:extLst>
                  <a:ext uri="{FF2B5EF4-FFF2-40B4-BE49-F238E27FC236}">
                    <a16:creationId xmlns:a16="http://schemas.microsoft.com/office/drawing/2014/main" id="{F176F393-D1CD-EF49-9BF4-6DE8D9F2B1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48276" y="3657600"/>
                <a:ext cx="3397790" cy="584775"/>
              </a:xfrm>
              <a:prstGeom prst="rect">
                <a:avLst/>
              </a:prstGeom>
              <a:blipFill>
                <a:blip r:embed="rId3"/>
                <a:stretch>
                  <a:fillRect r="-372" b="-217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>
            <a:extLst>
              <a:ext uri="{FF2B5EF4-FFF2-40B4-BE49-F238E27FC236}">
                <a16:creationId xmlns:a16="http://schemas.microsoft.com/office/drawing/2014/main" id="{2915AC52-B503-494E-BCC9-214E0B4E2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dirty="0" err="1"/>
              <a:t>plenoptic</a:t>
            </a:r>
            <a:r>
              <a:rPr lang="en-US" altLang="en-US" dirty="0"/>
              <a:t> function: More practical version</a:t>
            </a:r>
          </a:p>
        </p:txBody>
      </p:sp>
      <p:sp>
        <p:nvSpPr>
          <p:cNvPr id="76802" name="Rectangle 3">
            <a:extLst>
              <a:ext uri="{FF2B5EF4-FFF2-40B4-BE49-F238E27FC236}">
                <a16:creationId xmlns:a16="http://schemas.microsoft.com/office/drawing/2014/main" id="{BA540D9F-C1DE-9B46-8511-90C7B75C7AB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15633" y="4267200"/>
            <a:ext cx="11055928" cy="2438400"/>
          </a:xfrm>
        </p:spPr>
        <p:txBody>
          <a:bodyPr/>
          <a:lstStyle/>
          <a:p>
            <a:pPr lvl="1"/>
            <a:r>
              <a:rPr lang="en-US" altLang="en-US" sz="2800" dirty="0"/>
              <a:t>Other simplifications/variants are possible, as we will see</a:t>
            </a:r>
          </a:p>
        </p:txBody>
      </p:sp>
      <p:pic>
        <p:nvPicPr>
          <p:cNvPr id="76804" name="Picture 7">
            <a:extLst>
              <a:ext uri="{FF2B5EF4-FFF2-40B4-BE49-F238E27FC236}">
                <a16:creationId xmlns:a16="http://schemas.microsoft.com/office/drawing/2014/main" id="{58A5BAAF-DFF9-B842-A19B-C5E9DAFF0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5" t="33238" r="13428" b="28667"/>
          <a:stretch>
            <a:fillRect/>
          </a:stretch>
        </p:blipFill>
        <p:spPr bwMode="auto">
          <a:xfrm>
            <a:off x="2667000" y="954088"/>
            <a:ext cx="6705600" cy="270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7">
                <a:extLst>
                  <a:ext uri="{FF2B5EF4-FFF2-40B4-BE49-F238E27FC236}">
                    <a16:creationId xmlns:a16="http://schemas.microsoft.com/office/drawing/2014/main" id="{F176F393-D1CD-EF49-9BF4-6DE8D9F2B1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48276" y="3657600"/>
                <a:ext cx="453713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𝐿</m:t>
                      </m:r>
                      <m:d>
                        <m:dPr>
                          <m:ctrlP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𝜃</m:t>
                          </m:r>
                          <m:r>
                            <a:rPr lang="en-US" altLang="en-US" sz="3200" b="0" i="1" dirty="0" err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𝑦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𝑧</m:t>
                          </m:r>
                        </m:e>
                      </m:d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=(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𝑟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𝑔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en-US" sz="3200" i="1" dirty="0">
                  <a:solidFill>
                    <a:srgbClr val="7030A0"/>
                  </a:solidFill>
                  <a:latin typeface="Symbol" pitchFamily="2" charset="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 Box 7">
                <a:extLst>
                  <a:ext uri="{FF2B5EF4-FFF2-40B4-BE49-F238E27FC236}">
                    <a16:creationId xmlns:a16="http://schemas.microsoft.com/office/drawing/2014/main" id="{F176F393-D1CD-EF49-9BF4-6DE8D9F2B1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48276" y="3657600"/>
                <a:ext cx="4537139" cy="584775"/>
              </a:xfrm>
              <a:prstGeom prst="rect">
                <a:avLst/>
              </a:prstGeom>
              <a:blipFill>
                <a:blip r:embed="rId3"/>
                <a:stretch>
                  <a:fillRect r="-279" b="-217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117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CCC59-B17C-B243-937E-DA63DE81C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the </a:t>
            </a:r>
            <a:r>
              <a:rPr lang="en-US" dirty="0" err="1"/>
              <a:t>plenoptic</a:t>
            </a:r>
            <a:r>
              <a:rPr lang="en-US" dirty="0"/>
              <a:t>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28F73-FBB6-A549-9DD2-962AD126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Capture</a:t>
            </a:r>
            <a:endParaRPr lang="en-US" sz="2000" b="1" dirty="0">
              <a:solidFill>
                <a:srgbClr val="FF0000"/>
              </a:solidFill>
            </a:endParaRP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Create a special camera setup to capture a slice of the </a:t>
            </a:r>
            <a:r>
              <a:rPr lang="en-US" sz="2400" dirty="0" err="1"/>
              <a:t>plenoptic</a:t>
            </a:r>
            <a:r>
              <a:rPr lang="en-US" sz="2400" dirty="0"/>
              <a:t> function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Combine captured rays for novel view synthesis, defocus, and other effects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Fitting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Given a set of multi-view calibrated images, optimize</a:t>
            </a:r>
            <a:r>
              <a:rPr lang="en-US" sz="2400" i="1" dirty="0"/>
              <a:t> </a:t>
            </a:r>
            <a:r>
              <a:rPr lang="en-US" sz="2400" dirty="0"/>
              <a:t>a parametric representation of</a:t>
            </a:r>
            <a:r>
              <a:rPr lang="en-US" sz="2400" i="1" dirty="0"/>
              <a:t> </a:t>
            </a:r>
            <a:r>
              <a:rPr lang="en-US" sz="2400" dirty="0"/>
              <a:t>the </a:t>
            </a:r>
            <a:r>
              <a:rPr lang="en-US" sz="2400" dirty="0" err="1"/>
              <a:t>plenoptic</a:t>
            </a:r>
            <a:r>
              <a:rPr lang="en-US" sz="2400" dirty="0"/>
              <a:t> function of the scene</a:t>
            </a:r>
          </a:p>
        </p:txBody>
      </p:sp>
    </p:spTree>
    <p:extLst>
      <p:ext uri="{BB962C8B-B14F-4D97-AF65-F5344CB8AC3E}">
        <p14:creationId xmlns:p14="http://schemas.microsoft.com/office/powerpoint/2010/main" val="389734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FAB1-D48F-5348-B364-31CD6BF82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1DB52-3E83-0047-AB65-A04D276DD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plenoptic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function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Two-plane light fields</a:t>
            </a:r>
          </a:p>
        </p:txBody>
      </p:sp>
    </p:spTree>
    <p:extLst>
      <p:ext uri="{BB962C8B-B14F-4D97-AF65-F5344CB8AC3E}">
        <p14:creationId xmlns:p14="http://schemas.microsoft.com/office/powerpoint/2010/main" val="187691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4">
            <a:extLst>
              <a:ext uri="{FF2B5EF4-FFF2-40B4-BE49-F238E27FC236}">
                <a16:creationId xmlns:a16="http://schemas.microsoft.com/office/drawing/2014/main" id="{96D0D792-149B-3C4C-86A2-C085295AA7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Two-plane light fields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6BDB09-90A3-1540-8C1B-2C0AA9CE6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Key idea: assuming light is constant along rays, we can create a 4D parameterization of the light field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BCB6D2-E625-4B45-A36A-C466FEA2F734}"/>
              </a:ext>
            </a:extLst>
          </p:cNvPr>
          <p:cNvSpPr/>
          <p:nvPr/>
        </p:nvSpPr>
        <p:spPr>
          <a:xfrm>
            <a:off x="429490" y="5709074"/>
            <a:ext cx="113330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S. </a:t>
            </a:r>
            <a:r>
              <a:rPr lang="en-US" dirty="0" err="1"/>
              <a:t>Gortler</a:t>
            </a:r>
            <a:r>
              <a:rPr lang="en-US" dirty="0"/>
              <a:t>, R. </a:t>
            </a:r>
            <a:r>
              <a:rPr lang="en-US" dirty="0" err="1"/>
              <a:t>Grzeszczuk</a:t>
            </a:r>
            <a:r>
              <a:rPr lang="en-US" dirty="0"/>
              <a:t>, S. </a:t>
            </a:r>
            <a:r>
              <a:rPr lang="en-US" dirty="0" err="1"/>
              <a:t>Szeliski</a:t>
            </a:r>
            <a:r>
              <a:rPr lang="en-US" dirty="0"/>
              <a:t>, M. Cohen. </a:t>
            </a:r>
            <a:r>
              <a:rPr lang="en-US" dirty="0">
                <a:hlinkClick r:id="rId2"/>
              </a:rPr>
              <a:t>The Lumigraph</a:t>
            </a:r>
            <a:r>
              <a:rPr lang="en-US" dirty="0"/>
              <a:t>. Proceedings of the 23rd Annual Conference on Computer Graphics and Interactive Techniques, 1996</a:t>
            </a:r>
          </a:p>
        </p:txBody>
      </p:sp>
      <p:pic>
        <p:nvPicPr>
          <p:cNvPr id="8" name="Picture 3" descr="surf">
            <a:extLst>
              <a:ext uri="{FF2B5EF4-FFF2-40B4-BE49-F238E27FC236}">
                <a16:creationId xmlns:a16="http://schemas.microsoft.com/office/drawing/2014/main" id="{B0D9C34E-83B8-0B48-AADD-99C77CDE7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220">
            <a:off x="2538413" y="2188528"/>
            <a:ext cx="19304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FFFAE90E-6E26-A749-B372-014CF0813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9589" y="4201478"/>
            <a:ext cx="1109599" cy="370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200">
                <a:solidFill>
                  <a:srgbClr val="00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Surface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9793A3DC-754B-4641-BC86-B25F88B78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8363" y="4201478"/>
            <a:ext cx="1162498" cy="370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200">
                <a:solidFill>
                  <a:srgbClr val="00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Camera</a:t>
            </a:r>
          </a:p>
        </p:txBody>
      </p:sp>
      <p:sp>
        <p:nvSpPr>
          <p:cNvPr id="11" name="Line 6">
            <a:extLst>
              <a:ext uri="{FF2B5EF4-FFF2-40B4-BE49-F238E27FC236}">
                <a16:creationId xmlns:a16="http://schemas.microsoft.com/office/drawing/2014/main" id="{37BB23D8-46CD-2B49-A6D7-DDA63783D8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90964" y="3236277"/>
            <a:ext cx="4213225" cy="127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45BB6281-AED2-1D4D-94C5-16667DB75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775" y="2760028"/>
            <a:ext cx="2539478" cy="986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      No change in </a:t>
            </a:r>
          </a:p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00000"/>
              </a:solidFill>
              <a:latin typeface="Palatino Linotype" panose="02040502050505030304" pitchFamily="18" charset="0"/>
              <a:cs typeface="Arial" panose="020B0604020202020204" pitchFamily="34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          radiance</a:t>
            </a:r>
          </a:p>
        </p:txBody>
      </p:sp>
      <p:pic>
        <p:nvPicPr>
          <p:cNvPr id="26" name="Picture 21" descr="camera">
            <a:extLst>
              <a:ext uri="{FF2B5EF4-FFF2-40B4-BE49-F238E27FC236}">
                <a16:creationId xmlns:a16="http://schemas.microsoft.com/office/drawing/2014/main" id="{F3B527EB-B86C-114C-A134-C481D11FC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00" y="1677352"/>
            <a:ext cx="1816100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7">
            <a:extLst>
              <a:ext uri="{FF2B5EF4-FFF2-40B4-BE49-F238E27FC236}">
                <a16:creationId xmlns:a16="http://schemas.microsoft.com/office/drawing/2014/main" id="{CD70565B-D18A-EF48-9187-2F7BE77EE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8582" y="4865951"/>
            <a:ext cx="4134465" cy="39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If there is no occlusion or fog</a:t>
            </a:r>
          </a:p>
        </p:txBody>
      </p:sp>
      <p:sp>
        <p:nvSpPr>
          <p:cNvPr id="28" name="Oval 5">
            <a:extLst>
              <a:ext uri="{FF2B5EF4-FFF2-40B4-BE49-F238E27FC236}">
                <a16:creationId xmlns:a16="http://schemas.microsoft.com/office/drawing/2014/main" id="{0C662E8F-2445-E246-92A3-51DEC64E3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1728" y="3128327"/>
            <a:ext cx="228600" cy="22860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AAEC83-A29C-2F4B-85B3-99C0A102ABC5}"/>
              </a:ext>
            </a:extLst>
          </p:cNvPr>
          <p:cNvSpPr/>
          <p:nvPr/>
        </p:nvSpPr>
        <p:spPr>
          <a:xfrm>
            <a:off x="419304" y="6376260"/>
            <a:ext cx="11333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M. </a:t>
            </a:r>
            <a:r>
              <a:rPr lang="en-US" dirty="0" err="1"/>
              <a:t>Levoy</a:t>
            </a:r>
            <a:r>
              <a:rPr lang="en-US" dirty="0"/>
              <a:t> and P. Hanrahan. </a:t>
            </a:r>
            <a:r>
              <a:rPr lang="en-US" dirty="0">
                <a:hlinkClick r:id="rId5"/>
              </a:rPr>
              <a:t>Light field rendering</a:t>
            </a:r>
            <a:r>
              <a:rPr lang="en-US" dirty="0"/>
              <a:t>. SIGGRAPH 1996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6C0FA0-552E-7142-8A71-709B49E98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Two-plane parameterization:</a:t>
            </a:r>
          </a:p>
        </p:txBody>
      </p:sp>
      <p:grpSp>
        <p:nvGrpSpPr>
          <p:cNvPr id="89089" name="Group 2">
            <a:extLst>
              <a:ext uri="{FF2B5EF4-FFF2-40B4-BE49-F238E27FC236}">
                <a16:creationId xmlns:a16="http://schemas.microsoft.com/office/drawing/2014/main" id="{D9935B17-AB60-5249-8125-F3C055C328FD}"/>
              </a:ext>
            </a:extLst>
          </p:cNvPr>
          <p:cNvGrpSpPr>
            <a:grpSpLocks/>
          </p:cNvGrpSpPr>
          <p:nvPr/>
        </p:nvGrpSpPr>
        <p:grpSpPr bwMode="auto">
          <a:xfrm>
            <a:off x="4405314" y="1590675"/>
            <a:ext cx="5208587" cy="4641850"/>
            <a:chOff x="1815" y="1002"/>
            <a:chExt cx="3281" cy="2924"/>
          </a:xfrm>
        </p:grpSpPr>
        <p:sp>
          <p:nvSpPr>
            <p:cNvPr id="89124" name="Line 3">
              <a:extLst>
                <a:ext uri="{FF2B5EF4-FFF2-40B4-BE49-F238E27FC236}">
                  <a16:creationId xmlns:a16="http://schemas.microsoft.com/office/drawing/2014/main" id="{6DB205C5-4DCB-6148-8DF3-9EA34A4B20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13" y="2126"/>
              <a:ext cx="1782" cy="542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25" name="Line 4">
              <a:extLst>
                <a:ext uri="{FF2B5EF4-FFF2-40B4-BE49-F238E27FC236}">
                  <a16:creationId xmlns:a16="http://schemas.microsoft.com/office/drawing/2014/main" id="{71C2C0E6-CFBD-0443-9593-B1A04CC224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67" y="1564"/>
              <a:ext cx="1068" cy="354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26" name="Line 5">
              <a:extLst>
                <a:ext uri="{FF2B5EF4-FFF2-40B4-BE49-F238E27FC236}">
                  <a16:creationId xmlns:a16="http://schemas.microsoft.com/office/drawing/2014/main" id="{FADAAE62-D1DB-CD4D-991A-C4E656C31C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94" y="1940"/>
              <a:ext cx="1880" cy="1093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27" name="Line 6">
              <a:extLst>
                <a:ext uri="{FF2B5EF4-FFF2-40B4-BE49-F238E27FC236}">
                  <a16:creationId xmlns:a16="http://schemas.microsoft.com/office/drawing/2014/main" id="{7B051DDF-B8CB-4E4D-A92F-790E594252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390" y="1782"/>
              <a:ext cx="2457" cy="263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28" name="Line 7">
              <a:extLst>
                <a:ext uri="{FF2B5EF4-FFF2-40B4-BE49-F238E27FC236}">
                  <a16:creationId xmlns:a16="http://schemas.microsoft.com/office/drawing/2014/main" id="{148D7F47-1FF4-924D-B776-6AC0FCA7D8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88" y="2940"/>
              <a:ext cx="1955" cy="131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29" name="Line 8">
              <a:extLst>
                <a:ext uri="{FF2B5EF4-FFF2-40B4-BE49-F238E27FC236}">
                  <a16:creationId xmlns:a16="http://schemas.microsoft.com/office/drawing/2014/main" id="{C9D3B314-66A8-1C44-B0D9-49EFC855ED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56" y="2912"/>
              <a:ext cx="2128" cy="649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0" name="Line 9">
              <a:extLst>
                <a:ext uri="{FF2B5EF4-FFF2-40B4-BE49-F238E27FC236}">
                  <a16:creationId xmlns:a16="http://schemas.microsoft.com/office/drawing/2014/main" id="{1BF1694E-8F41-914C-B5DA-B9428AA499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40" y="2309"/>
              <a:ext cx="2103" cy="723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1" name="Line 10">
              <a:extLst>
                <a:ext uri="{FF2B5EF4-FFF2-40B4-BE49-F238E27FC236}">
                  <a16:creationId xmlns:a16="http://schemas.microsoft.com/office/drawing/2014/main" id="{8CBBE6D5-5D18-8145-A5E5-B3A7BF1DB9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37" y="2529"/>
              <a:ext cx="2390" cy="1397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2" name="Line 11">
              <a:extLst>
                <a:ext uri="{FF2B5EF4-FFF2-40B4-BE49-F238E27FC236}">
                  <a16:creationId xmlns:a16="http://schemas.microsoft.com/office/drawing/2014/main" id="{DD32E7BF-608C-D147-93D5-D240D83B63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033" y="2675"/>
              <a:ext cx="994" cy="99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3" name="Line 12">
              <a:extLst>
                <a:ext uri="{FF2B5EF4-FFF2-40B4-BE49-F238E27FC236}">
                  <a16:creationId xmlns:a16="http://schemas.microsoft.com/office/drawing/2014/main" id="{81D20DB1-585D-9348-8F8B-8C31E9447E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50" y="2443"/>
              <a:ext cx="2678" cy="172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4" name="Line 13">
              <a:extLst>
                <a:ext uri="{FF2B5EF4-FFF2-40B4-BE49-F238E27FC236}">
                  <a16:creationId xmlns:a16="http://schemas.microsoft.com/office/drawing/2014/main" id="{14D607A9-ADE7-7745-AC31-01FFE2CDFF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18" y="2243"/>
              <a:ext cx="2778" cy="862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5" name="Line 14">
              <a:extLst>
                <a:ext uri="{FF2B5EF4-FFF2-40B4-BE49-F238E27FC236}">
                  <a16:creationId xmlns:a16="http://schemas.microsoft.com/office/drawing/2014/main" id="{DAD706BE-8AD5-B54F-9611-E47AAF976E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02" y="1853"/>
              <a:ext cx="1068" cy="353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6" name="Line 15">
              <a:extLst>
                <a:ext uri="{FF2B5EF4-FFF2-40B4-BE49-F238E27FC236}">
                  <a16:creationId xmlns:a16="http://schemas.microsoft.com/office/drawing/2014/main" id="{09947D83-EF2E-1343-913F-1E63C1990E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9" y="2590"/>
              <a:ext cx="1511" cy="880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7" name="Line 16">
              <a:extLst>
                <a:ext uri="{FF2B5EF4-FFF2-40B4-BE49-F238E27FC236}">
                  <a16:creationId xmlns:a16="http://schemas.microsoft.com/office/drawing/2014/main" id="{CB427183-A6BB-5C41-ACC6-2684199F7E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95" y="2219"/>
              <a:ext cx="1594" cy="180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8" name="Line 17">
              <a:extLst>
                <a:ext uri="{FF2B5EF4-FFF2-40B4-BE49-F238E27FC236}">
                  <a16:creationId xmlns:a16="http://schemas.microsoft.com/office/drawing/2014/main" id="{F4DED3E2-F97C-E04D-86EF-7CB4A40FC6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15" y="1674"/>
              <a:ext cx="1330" cy="90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39" name="Line 18">
              <a:extLst>
                <a:ext uri="{FF2B5EF4-FFF2-40B4-BE49-F238E27FC236}">
                  <a16:creationId xmlns:a16="http://schemas.microsoft.com/office/drawing/2014/main" id="{104E3759-6522-804A-8F49-9A51F82950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83" y="1678"/>
              <a:ext cx="1857" cy="576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40" name="Line 19">
              <a:extLst>
                <a:ext uri="{FF2B5EF4-FFF2-40B4-BE49-F238E27FC236}">
                  <a16:creationId xmlns:a16="http://schemas.microsoft.com/office/drawing/2014/main" id="{CA0463D4-1182-2E46-A653-82BDE47E48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67" y="1002"/>
              <a:ext cx="2055" cy="698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41" name="Line 20">
              <a:extLst>
                <a:ext uri="{FF2B5EF4-FFF2-40B4-BE49-F238E27FC236}">
                  <a16:creationId xmlns:a16="http://schemas.microsoft.com/office/drawing/2014/main" id="{7947492E-4753-1B44-A489-19667C4CAE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64" y="1468"/>
              <a:ext cx="1979" cy="1151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42" name="Line 21">
              <a:extLst>
                <a:ext uri="{FF2B5EF4-FFF2-40B4-BE49-F238E27FC236}">
                  <a16:creationId xmlns:a16="http://schemas.microsoft.com/office/drawing/2014/main" id="{C1D82081-9883-CD43-9D27-713478F382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66" y="1458"/>
              <a:ext cx="985" cy="98"/>
            </a:xfrm>
            <a:prstGeom prst="line">
              <a:avLst/>
            </a:prstGeom>
            <a:noFill/>
            <a:ln w="57150">
              <a:solidFill>
                <a:schemeClr val="folHlink">
                  <a:alpha val="29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9092" name="Freeform 24">
            <a:extLst>
              <a:ext uri="{FF2B5EF4-FFF2-40B4-BE49-F238E27FC236}">
                <a16:creationId xmlns:a16="http://schemas.microsoft.com/office/drawing/2014/main" id="{49A02A93-7DBF-3F4B-8187-226812476157}"/>
              </a:ext>
            </a:extLst>
          </p:cNvPr>
          <p:cNvSpPr>
            <a:spLocks/>
          </p:cNvSpPr>
          <p:nvPr/>
        </p:nvSpPr>
        <p:spPr bwMode="auto">
          <a:xfrm>
            <a:off x="7304088" y="1800226"/>
            <a:ext cx="1174750" cy="4475163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3" name="Freeform 25">
            <a:extLst>
              <a:ext uri="{FF2B5EF4-FFF2-40B4-BE49-F238E27FC236}">
                <a16:creationId xmlns:a16="http://schemas.microsoft.com/office/drawing/2014/main" id="{0E712650-04F1-9D49-81E4-B4EC9BAE950E}"/>
              </a:ext>
            </a:extLst>
          </p:cNvPr>
          <p:cNvSpPr>
            <a:spLocks/>
          </p:cNvSpPr>
          <p:nvPr/>
        </p:nvSpPr>
        <p:spPr bwMode="auto">
          <a:xfrm>
            <a:off x="8653463" y="1836738"/>
            <a:ext cx="1174750" cy="4475162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4DD4A3-DAC6-CC45-8ED5-AEF8E2F7E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Two-plane light fields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D55DA2-488D-0F46-BEBB-F0006FC0D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92" y="2446193"/>
            <a:ext cx="3204369" cy="32043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5CC5AB-D571-6B4D-BB2A-49171175B8E8}"/>
              </a:ext>
            </a:extLst>
          </p:cNvPr>
          <p:cNvSpPr txBox="1"/>
          <p:nvPr/>
        </p:nvSpPr>
        <p:spPr>
          <a:xfrm>
            <a:off x="1378708" y="5688052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Observer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474B6C4-BC57-C74A-9B0F-8FB8965B956F}"/>
              </a:ext>
            </a:extLst>
          </p:cNvPr>
          <p:cNvSpPr txBox="1"/>
          <p:nvPr/>
        </p:nvSpPr>
        <p:spPr>
          <a:xfrm>
            <a:off x="10275944" y="3624153"/>
            <a:ext cx="149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Scene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9092" grpId="0" animBg="1"/>
      <p:bldP spid="8909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6C0FA0-552E-7142-8A71-709B49E98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Two-plane parameterization:</a:t>
            </a:r>
          </a:p>
        </p:txBody>
      </p:sp>
      <p:sp>
        <p:nvSpPr>
          <p:cNvPr id="89092" name="Freeform 24">
            <a:extLst>
              <a:ext uri="{FF2B5EF4-FFF2-40B4-BE49-F238E27FC236}">
                <a16:creationId xmlns:a16="http://schemas.microsoft.com/office/drawing/2014/main" id="{49A02A93-7DBF-3F4B-8187-226812476157}"/>
              </a:ext>
            </a:extLst>
          </p:cNvPr>
          <p:cNvSpPr>
            <a:spLocks/>
          </p:cNvSpPr>
          <p:nvPr/>
        </p:nvSpPr>
        <p:spPr bwMode="auto">
          <a:xfrm>
            <a:off x="7304088" y="1800226"/>
            <a:ext cx="1174750" cy="4475163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3" name="Freeform 25">
            <a:extLst>
              <a:ext uri="{FF2B5EF4-FFF2-40B4-BE49-F238E27FC236}">
                <a16:creationId xmlns:a16="http://schemas.microsoft.com/office/drawing/2014/main" id="{0E712650-04F1-9D49-81E4-B4EC9BAE950E}"/>
              </a:ext>
            </a:extLst>
          </p:cNvPr>
          <p:cNvSpPr>
            <a:spLocks/>
          </p:cNvSpPr>
          <p:nvPr/>
        </p:nvSpPr>
        <p:spPr bwMode="auto">
          <a:xfrm>
            <a:off x="8653463" y="1836738"/>
            <a:ext cx="1174750" cy="4475162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094" name="Text Box 26">
                <a:extLst>
                  <a:ext uri="{FF2B5EF4-FFF2-40B4-BE49-F238E27FC236}">
                    <a16:creationId xmlns:a16="http://schemas.microsoft.com/office/drawing/2014/main" id="{14C9A14C-CA69-0F43-90DE-54345FED5F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09127" y="5770787"/>
                <a:ext cx="44691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𝑠</m:t>
                      </m:r>
                    </m:oMath>
                  </m:oMathPara>
                </a14:m>
                <a:endParaRPr lang="en-US" altLang="en-US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9094" name="Text Box 26">
                <a:extLst>
                  <a:ext uri="{FF2B5EF4-FFF2-40B4-BE49-F238E27FC236}">
                    <a16:creationId xmlns:a16="http://schemas.microsoft.com/office/drawing/2014/main" id="{14C9A14C-CA69-0F43-90DE-54345FED5F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09127" y="5770787"/>
                <a:ext cx="446917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095" name="Text Box 27">
                <a:extLst>
                  <a:ext uri="{FF2B5EF4-FFF2-40B4-BE49-F238E27FC236}">
                    <a16:creationId xmlns:a16="http://schemas.microsoft.com/office/drawing/2014/main" id="{D44D9CE5-0F24-1F47-9CA4-D3BB3271AA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80170" y="5892907"/>
                <a:ext cx="488724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𝑢</m:t>
                      </m:r>
                    </m:oMath>
                  </m:oMathPara>
                </a14:m>
                <a:endParaRPr lang="en-US" altLang="en-US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9095" name="Text Box 27">
                <a:extLst>
                  <a:ext uri="{FF2B5EF4-FFF2-40B4-BE49-F238E27FC236}">
                    <a16:creationId xmlns:a16="http://schemas.microsoft.com/office/drawing/2014/main" id="{D44D9CE5-0F24-1F47-9CA4-D3BB3271A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0170" y="5892907"/>
                <a:ext cx="48872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096" name="Text Box 28">
                <a:extLst>
                  <a:ext uri="{FF2B5EF4-FFF2-40B4-BE49-F238E27FC236}">
                    <a16:creationId xmlns:a16="http://schemas.microsoft.com/office/drawing/2014/main" id="{3CEEF57D-D476-D94B-B411-2A7BAF798C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67810" y="3121025"/>
                <a:ext cx="48051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𝑣</m:t>
                      </m:r>
                    </m:oMath>
                  </m:oMathPara>
                </a14:m>
                <a:endParaRPr lang="en-US" altLang="en-US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9096" name="Text Box 28">
                <a:extLst>
                  <a:ext uri="{FF2B5EF4-FFF2-40B4-BE49-F238E27FC236}">
                    <a16:creationId xmlns:a16="http://schemas.microsoft.com/office/drawing/2014/main" id="{3CEEF57D-D476-D94B-B411-2A7BAF798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7810" y="3121025"/>
                <a:ext cx="48051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9097" name="Group 29">
            <a:extLst>
              <a:ext uri="{FF2B5EF4-FFF2-40B4-BE49-F238E27FC236}">
                <a16:creationId xmlns:a16="http://schemas.microsoft.com/office/drawing/2014/main" id="{47BB189B-FBA0-5147-961B-094B7FEA6251}"/>
              </a:ext>
            </a:extLst>
          </p:cNvPr>
          <p:cNvGrpSpPr>
            <a:grpSpLocks/>
          </p:cNvGrpSpPr>
          <p:nvPr/>
        </p:nvGrpSpPr>
        <p:grpSpPr bwMode="auto">
          <a:xfrm>
            <a:off x="5553076" y="2649537"/>
            <a:ext cx="4033838" cy="3305175"/>
            <a:chOff x="2538" y="1669"/>
            <a:chExt cx="2541" cy="2082"/>
          </a:xfrm>
        </p:grpSpPr>
        <p:sp>
          <p:nvSpPr>
            <p:cNvPr id="89112" name="Line 30">
              <a:extLst>
                <a:ext uri="{FF2B5EF4-FFF2-40B4-BE49-F238E27FC236}">
                  <a16:creationId xmlns:a16="http://schemas.microsoft.com/office/drawing/2014/main" id="{43CA3503-4727-E649-A509-4F8FB85D98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94" y="2027"/>
              <a:ext cx="246" cy="140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9113" name="Group 31">
              <a:extLst>
                <a:ext uri="{FF2B5EF4-FFF2-40B4-BE49-F238E27FC236}">
                  <a16:creationId xmlns:a16="http://schemas.microsoft.com/office/drawing/2014/main" id="{4280E1D5-C813-8141-8A56-9E75B2B591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38" y="1669"/>
              <a:ext cx="2541" cy="2082"/>
              <a:chOff x="2538" y="1669"/>
              <a:chExt cx="2541" cy="2082"/>
            </a:xfrm>
          </p:grpSpPr>
          <p:sp>
            <p:nvSpPr>
              <p:cNvPr id="89114" name="Line 32">
                <a:extLst>
                  <a:ext uri="{FF2B5EF4-FFF2-40B4-BE49-F238E27FC236}">
                    <a16:creationId xmlns:a16="http://schemas.microsoft.com/office/drawing/2014/main" id="{F15996D5-95C0-2143-8043-EAF15BD2D5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38" y="2384"/>
                <a:ext cx="1479" cy="863"/>
              </a:xfrm>
              <a:prstGeom prst="line">
                <a:avLst/>
              </a:prstGeom>
              <a:noFill/>
              <a:ln w="57150">
                <a:solidFill>
                  <a:srgbClr val="CC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116" name="Text Box 34">
                    <a:extLst>
                      <a:ext uri="{FF2B5EF4-FFF2-40B4-BE49-F238E27FC236}">
                        <a16:creationId xmlns:a16="http://schemas.microsoft.com/office/drawing/2014/main" id="{6C0EAA0F-D300-154B-A1AD-E9719EE20C9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914" y="1985"/>
                    <a:ext cx="522" cy="33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𝑢</m:t>
                          </m:r>
                          <m:r>
                            <a:rPr lang="en-US" altLang="en-US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𝑣</m:t>
                          </m:r>
                        </m:oMath>
                      </m:oMathPara>
                    </a14:m>
                    <a:endParaRPr lang="en-US" altLang="en-US" dirty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89116" name="Text Box 34">
                    <a:extLst>
                      <a:ext uri="{FF2B5EF4-FFF2-40B4-BE49-F238E27FC236}">
                        <a16:creationId xmlns:a16="http://schemas.microsoft.com/office/drawing/2014/main" id="{6C0EAA0F-D300-154B-A1AD-E9719EE20C9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914" y="1985"/>
                    <a:ext cx="522" cy="33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118" name="Text Box 36">
                    <a:extLst>
                      <a:ext uri="{FF2B5EF4-FFF2-40B4-BE49-F238E27FC236}">
                        <a16:creationId xmlns:a16="http://schemas.microsoft.com/office/drawing/2014/main" id="{201E60E6-3223-C243-8647-5458EE4F907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19" y="1669"/>
                    <a:ext cx="460" cy="33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1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𝑠</m:t>
                          </m:r>
                          <m:r>
                            <a:rPr lang="en-US" altLang="en-US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oMath>
                      </m:oMathPara>
                    </a14:m>
                    <a:endParaRPr lang="en-US" altLang="en-US" dirty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89118" name="Text Box 36">
                    <a:extLst>
                      <a:ext uri="{FF2B5EF4-FFF2-40B4-BE49-F238E27FC236}">
                        <a16:creationId xmlns:a16="http://schemas.microsoft.com/office/drawing/2014/main" id="{201E60E6-3223-C243-8647-5458EE4F907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619" y="1669"/>
                    <a:ext cx="460" cy="33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9119" name="Line 37">
                <a:extLst>
                  <a:ext uri="{FF2B5EF4-FFF2-40B4-BE49-F238E27FC236}">
                    <a16:creationId xmlns:a16="http://schemas.microsoft.com/office/drawing/2014/main" id="{241237AD-1892-214E-9A5C-A95064FC28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0" y="2394"/>
                <a:ext cx="0" cy="1357"/>
              </a:xfrm>
              <a:prstGeom prst="line">
                <a:avLst/>
              </a:prstGeom>
              <a:noFill/>
              <a:ln w="57150">
                <a:solidFill>
                  <a:srgbClr val="6200A4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120" name="Line 38">
                <a:extLst>
                  <a:ext uri="{FF2B5EF4-FFF2-40B4-BE49-F238E27FC236}">
                    <a16:creationId xmlns:a16="http://schemas.microsoft.com/office/drawing/2014/main" id="{D0C76D6F-48A8-C543-93D8-A560BE6925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41" y="2203"/>
                <a:ext cx="370" cy="164"/>
              </a:xfrm>
              <a:prstGeom prst="line">
                <a:avLst/>
              </a:prstGeom>
              <a:noFill/>
              <a:ln w="57150">
                <a:solidFill>
                  <a:srgbClr val="6200A4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121" name="Line 39">
                <a:extLst>
                  <a:ext uri="{FF2B5EF4-FFF2-40B4-BE49-F238E27FC236}">
                    <a16:creationId xmlns:a16="http://schemas.microsoft.com/office/drawing/2014/main" id="{2D56AA82-C6AD-D341-B495-AA2B889DFF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51" y="2014"/>
                <a:ext cx="0" cy="1654"/>
              </a:xfrm>
              <a:prstGeom prst="line">
                <a:avLst/>
              </a:prstGeom>
              <a:noFill/>
              <a:ln w="57150">
                <a:solidFill>
                  <a:srgbClr val="6200A4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122" name="Line 40">
                <a:extLst>
                  <a:ext uri="{FF2B5EF4-FFF2-40B4-BE49-F238E27FC236}">
                    <a16:creationId xmlns:a16="http://schemas.microsoft.com/office/drawing/2014/main" id="{A24E15EA-9B6C-7C41-9626-4C8CADA67C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67" y="1905"/>
                <a:ext cx="181" cy="82"/>
              </a:xfrm>
              <a:prstGeom prst="line">
                <a:avLst/>
              </a:prstGeom>
              <a:noFill/>
              <a:ln w="57150">
                <a:solidFill>
                  <a:srgbClr val="6200A4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115" name="Oval 33">
                <a:extLst>
                  <a:ext uri="{FF2B5EF4-FFF2-40B4-BE49-F238E27FC236}">
                    <a16:creationId xmlns:a16="http://schemas.microsoft.com/office/drawing/2014/main" id="{7173B3E2-8E9E-F148-A78E-1D9866C56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6" y="2334"/>
                <a:ext cx="82" cy="8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89117" name="Oval 35">
                <a:extLst>
                  <a:ext uri="{FF2B5EF4-FFF2-40B4-BE49-F238E27FC236}">
                    <a16:creationId xmlns:a16="http://schemas.microsoft.com/office/drawing/2014/main" id="{D8DFC782-B749-C646-BF6A-18EA0A29B5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0" y="1961"/>
                <a:ext cx="82" cy="8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098" name="Text Box 42">
                <a:extLst>
                  <a:ext uri="{FF2B5EF4-FFF2-40B4-BE49-F238E27FC236}">
                    <a16:creationId xmlns:a16="http://schemas.microsoft.com/office/drawing/2014/main" id="{10919D5D-09F9-864F-8774-E56EC101A7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782175" y="3316288"/>
                <a:ext cx="42428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𝑡</m:t>
                      </m:r>
                    </m:oMath>
                  </m:oMathPara>
                </a14:m>
                <a:endParaRPr lang="en-US" altLang="en-US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9098" name="Text Box 42">
                <a:extLst>
                  <a:ext uri="{FF2B5EF4-FFF2-40B4-BE49-F238E27FC236}">
                    <a16:creationId xmlns:a16="http://schemas.microsoft.com/office/drawing/2014/main" id="{10919D5D-09F9-864F-8774-E56EC101A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82175" y="3316288"/>
                <a:ext cx="42428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B14DD4A3-DAC6-CC45-8ED5-AEF8E2F7E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Two-plane light fields</a:t>
            </a:r>
            <a:endParaRPr lang="en-US" dirty="0"/>
          </a:p>
        </p:txBody>
      </p:sp>
      <p:sp>
        <p:nvSpPr>
          <p:cNvPr id="100" name="Line 41">
            <a:extLst>
              <a:ext uri="{FF2B5EF4-FFF2-40B4-BE49-F238E27FC236}">
                <a16:creationId xmlns:a16="http://schemas.microsoft.com/office/drawing/2014/main" id="{50FC36B5-8896-8F46-BFC9-5EE7E22E3FA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963026" y="3201988"/>
            <a:ext cx="847725" cy="390525"/>
          </a:xfrm>
          <a:prstGeom prst="line">
            <a:avLst/>
          </a:prstGeom>
          <a:noFill/>
          <a:ln w="57150">
            <a:solidFill>
              <a:srgbClr val="6200A4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 Box 7">
                <a:extLst>
                  <a:ext uri="{FF2B5EF4-FFF2-40B4-BE49-F238E27FC236}">
                    <a16:creationId xmlns:a16="http://schemas.microsoft.com/office/drawing/2014/main" id="{CA8D75BE-9EC0-3446-BBE7-A509624A7D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35264" y="4877594"/>
                <a:ext cx="4031104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𝐿</m:t>
                      </m:r>
                      <m:d>
                        <m:dPr>
                          <m:ctrlP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𝑠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𝑢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𝑣</m:t>
                          </m:r>
                        </m:e>
                      </m:d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=(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𝑟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𝑔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en-US" sz="3200" i="1" dirty="0">
                  <a:solidFill>
                    <a:srgbClr val="7030A0"/>
                  </a:solidFill>
                  <a:latin typeface="Symbol" pitchFamily="2" charset="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1" name="Text Box 7">
                <a:extLst>
                  <a:ext uri="{FF2B5EF4-FFF2-40B4-BE49-F238E27FC236}">
                    <a16:creationId xmlns:a16="http://schemas.microsoft.com/office/drawing/2014/main" id="{CA8D75BE-9EC0-3446-BBE7-A509624A7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5264" y="4877594"/>
                <a:ext cx="4031104" cy="584775"/>
              </a:xfrm>
              <a:prstGeom prst="rect">
                <a:avLst/>
              </a:prstGeom>
              <a:blipFill>
                <a:blip r:embed="rId8"/>
                <a:stretch>
                  <a:fillRect r="-627" b="-2391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521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6C0FA0-552E-7142-8A71-709B49E98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Two-plane parameterization:</a:t>
            </a:r>
          </a:p>
        </p:txBody>
      </p:sp>
      <p:sp>
        <p:nvSpPr>
          <p:cNvPr id="89092" name="Freeform 24">
            <a:extLst>
              <a:ext uri="{FF2B5EF4-FFF2-40B4-BE49-F238E27FC236}">
                <a16:creationId xmlns:a16="http://schemas.microsoft.com/office/drawing/2014/main" id="{49A02A93-7DBF-3F4B-8187-226812476157}"/>
              </a:ext>
            </a:extLst>
          </p:cNvPr>
          <p:cNvSpPr>
            <a:spLocks/>
          </p:cNvSpPr>
          <p:nvPr/>
        </p:nvSpPr>
        <p:spPr bwMode="auto">
          <a:xfrm>
            <a:off x="7304088" y="1800226"/>
            <a:ext cx="1174750" cy="4475163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3" name="Freeform 25">
            <a:extLst>
              <a:ext uri="{FF2B5EF4-FFF2-40B4-BE49-F238E27FC236}">
                <a16:creationId xmlns:a16="http://schemas.microsoft.com/office/drawing/2014/main" id="{0E712650-04F1-9D49-81E4-B4EC9BAE950E}"/>
              </a:ext>
            </a:extLst>
          </p:cNvPr>
          <p:cNvSpPr>
            <a:spLocks/>
          </p:cNvSpPr>
          <p:nvPr/>
        </p:nvSpPr>
        <p:spPr bwMode="auto">
          <a:xfrm>
            <a:off x="8653463" y="1836738"/>
            <a:ext cx="1174750" cy="4475162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9099" name="Group 43">
            <a:extLst>
              <a:ext uri="{FF2B5EF4-FFF2-40B4-BE49-F238E27FC236}">
                <a16:creationId xmlns:a16="http://schemas.microsoft.com/office/drawing/2014/main" id="{32178C13-07D7-9A40-ADF7-249880921543}"/>
              </a:ext>
            </a:extLst>
          </p:cNvPr>
          <p:cNvGrpSpPr>
            <a:grpSpLocks/>
          </p:cNvGrpSpPr>
          <p:nvPr/>
        </p:nvGrpSpPr>
        <p:grpSpPr bwMode="auto">
          <a:xfrm>
            <a:off x="6381753" y="1552575"/>
            <a:ext cx="3452814" cy="4560888"/>
            <a:chOff x="3060" y="978"/>
            <a:chExt cx="2175" cy="2873"/>
          </a:xfrm>
        </p:grpSpPr>
        <p:sp>
          <p:nvSpPr>
            <p:cNvPr id="89101" name="Line 44">
              <a:extLst>
                <a:ext uri="{FF2B5EF4-FFF2-40B4-BE49-F238E27FC236}">
                  <a16:creationId xmlns:a16="http://schemas.microsoft.com/office/drawing/2014/main" id="{861F8C70-6B7D-C049-BC56-F332ED3C87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77" y="2483"/>
              <a:ext cx="596" cy="684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103" name="Text Box 46">
                  <a:extLst>
                    <a:ext uri="{FF2B5EF4-FFF2-40B4-BE49-F238E27FC236}">
                      <a16:creationId xmlns:a16="http://schemas.microsoft.com/office/drawing/2014/main" id="{285F6028-7039-F64F-80FE-9FE8B2B836F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04" y="1660"/>
                  <a:ext cx="522" cy="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𝑢</m:t>
                        </m:r>
                        <m:r>
                          <a:rPr lang="en-US" altLang="en-US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en-US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𝑣</m:t>
                        </m:r>
                      </m:oMath>
                    </m:oMathPara>
                  </a14:m>
                  <a:endParaRPr lang="en-US" altLang="en-US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89103" name="Text Box 46">
                  <a:extLst>
                    <a:ext uri="{FF2B5EF4-FFF2-40B4-BE49-F238E27FC236}">
                      <a16:creationId xmlns:a16="http://schemas.microsoft.com/office/drawing/2014/main" id="{285F6028-7039-F64F-80FE-9FE8B2B836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04" y="1660"/>
                  <a:ext cx="522" cy="33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105" name="Text Box 48">
                  <a:extLst>
                    <a:ext uri="{FF2B5EF4-FFF2-40B4-BE49-F238E27FC236}">
                      <a16:creationId xmlns:a16="http://schemas.microsoft.com/office/drawing/2014/main" id="{38688220-F399-1B44-9B2F-6606672DE6C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75" y="2723"/>
                  <a:ext cx="460" cy="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𝑠</m:t>
                        </m:r>
                        <m:r>
                          <a:rPr lang="en-US" altLang="en-US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en-US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oMath>
                    </m:oMathPara>
                  </a14:m>
                  <a:endParaRPr lang="en-US" altLang="en-US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89105" name="Text Box 48">
                  <a:extLst>
                    <a:ext uri="{FF2B5EF4-FFF2-40B4-BE49-F238E27FC236}">
                      <a16:creationId xmlns:a16="http://schemas.microsoft.com/office/drawing/2014/main" id="{38688220-F399-1B44-9B2F-6606672DE6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75" y="2723"/>
                  <a:ext cx="460" cy="33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9106" name="Line 49">
              <a:extLst>
                <a:ext uri="{FF2B5EF4-FFF2-40B4-BE49-F238E27FC236}">
                  <a16:creationId xmlns:a16="http://schemas.microsoft.com/office/drawing/2014/main" id="{DA8ACD41-5FF1-944B-A157-63F4E72F7E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7" y="1954"/>
              <a:ext cx="0" cy="1728"/>
            </a:xfrm>
            <a:prstGeom prst="line">
              <a:avLst/>
            </a:prstGeom>
            <a:noFill/>
            <a:ln w="57150">
              <a:solidFill>
                <a:srgbClr val="6200A4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07" name="Line 50">
              <a:extLst>
                <a:ext uri="{FF2B5EF4-FFF2-40B4-BE49-F238E27FC236}">
                  <a16:creationId xmlns:a16="http://schemas.microsoft.com/office/drawing/2014/main" id="{385D6CF8-DD58-6247-842A-E86A41354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26" y="1803"/>
              <a:ext cx="252" cy="124"/>
            </a:xfrm>
            <a:prstGeom prst="line">
              <a:avLst/>
            </a:prstGeom>
            <a:noFill/>
            <a:ln w="57150">
              <a:solidFill>
                <a:srgbClr val="6200A4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08" name="Line 51">
              <a:extLst>
                <a:ext uri="{FF2B5EF4-FFF2-40B4-BE49-F238E27FC236}">
                  <a16:creationId xmlns:a16="http://schemas.microsoft.com/office/drawing/2014/main" id="{3ED06CDC-EA19-7E4A-B70B-DD9C801AA0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60" y="3192"/>
              <a:ext cx="0" cy="659"/>
            </a:xfrm>
            <a:prstGeom prst="line">
              <a:avLst/>
            </a:prstGeom>
            <a:noFill/>
            <a:ln w="57150">
              <a:solidFill>
                <a:srgbClr val="6200A4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09" name="Line 52">
              <a:extLst>
                <a:ext uri="{FF2B5EF4-FFF2-40B4-BE49-F238E27FC236}">
                  <a16:creationId xmlns:a16="http://schemas.microsoft.com/office/drawing/2014/main" id="{EBD1666D-D548-3D4B-853E-F8C917C33C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492" y="2957"/>
              <a:ext cx="449" cy="200"/>
            </a:xfrm>
            <a:prstGeom prst="line">
              <a:avLst/>
            </a:prstGeom>
            <a:noFill/>
            <a:ln w="57150">
              <a:solidFill>
                <a:srgbClr val="6200A4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10" name="Line 53">
              <a:extLst>
                <a:ext uri="{FF2B5EF4-FFF2-40B4-BE49-F238E27FC236}">
                  <a16:creationId xmlns:a16="http://schemas.microsoft.com/office/drawing/2014/main" id="{03CA0405-5C34-1A42-AC4B-30631B3CEF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060" y="978"/>
              <a:ext cx="809" cy="920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102" name="Oval 45">
              <a:extLst>
                <a:ext uri="{FF2B5EF4-FFF2-40B4-BE49-F238E27FC236}">
                  <a16:creationId xmlns:a16="http://schemas.microsoft.com/office/drawing/2014/main" id="{7ABA699A-2426-6E43-B101-7CF9B721B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3" y="1894"/>
              <a:ext cx="82" cy="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104" name="Oval 47">
              <a:extLst>
                <a:ext uri="{FF2B5EF4-FFF2-40B4-BE49-F238E27FC236}">
                  <a16:creationId xmlns:a16="http://schemas.microsoft.com/office/drawing/2014/main" id="{732117DD-A1AB-FC42-88AD-EFF0E485E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5" y="3131"/>
              <a:ext cx="82" cy="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B14DD4A3-DAC6-CC45-8ED5-AEF8E2F7E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Two-plane light fields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7">
                <a:extLst>
                  <a:ext uri="{FF2B5EF4-FFF2-40B4-BE49-F238E27FC236}">
                    <a16:creationId xmlns:a16="http://schemas.microsoft.com/office/drawing/2014/main" id="{05266A86-87F6-894B-87E9-BCEAD18D68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35264" y="4877594"/>
                <a:ext cx="4031104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𝐿</m:t>
                      </m:r>
                      <m:d>
                        <m:dPr>
                          <m:ctrlP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𝑠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𝑢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𝑣</m:t>
                          </m:r>
                        </m:e>
                      </m:d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=(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𝑟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𝑔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  <m:r>
                        <a:rPr lang="en-US" alt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en-US" sz="3200" i="1" dirty="0">
                  <a:solidFill>
                    <a:srgbClr val="7030A0"/>
                  </a:solidFill>
                  <a:latin typeface="Symbol" pitchFamily="2" charset="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Text Box 7">
                <a:extLst>
                  <a:ext uri="{FF2B5EF4-FFF2-40B4-BE49-F238E27FC236}">
                    <a16:creationId xmlns:a16="http://schemas.microsoft.com/office/drawing/2014/main" id="{05266A86-87F6-894B-87E9-BCEAD18D6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5264" y="4877594"/>
                <a:ext cx="4031104" cy="584775"/>
              </a:xfrm>
              <a:prstGeom prst="rect">
                <a:avLst/>
              </a:prstGeom>
              <a:blipFill>
                <a:blip r:embed="rId4"/>
                <a:stretch>
                  <a:fillRect r="-627" b="-2391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6151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0115" name="Text Box 4">
                <a:extLst>
                  <a:ext uri="{FF2B5EF4-FFF2-40B4-BE49-F238E27FC236}">
                    <a16:creationId xmlns:a16="http://schemas.microsoft.com/office/drawing/2014/main" id="{0BEDBFC5-57AA-6F42-902D-FDB0315AA0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10568" y="5854700"/>
                <a:ext cx="1013034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𝑢</m:t>
                      </m:r>
                      <m:r>
                        <a:rPr lang="en-US" altLang="en-US" sz="36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US" altLang="en-US" sz="3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𝑣</m:t>
                      </m:r>
                    </m:oMath>
                  </m:oMathPara>
                </a14:m>
                <a:endParaRPr lang="en-US" altLang="en-US" sz="3600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0115" name="Text Box 4">
                <a:extLst>
                  <a:ext uri="{FF2B5EF4-FFF2-40B4-BE49-F238E27FC236}">
                    <a16:creationId xmlns:a16="http://schemas.microsoft.com/office/drawing/2014/main" id="{0BEDBFC5-57AA-6F42-902D-FDB0315AA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10568" y="5854700"/>
                <a:ext cx="1013034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116" name="Freeform 5">
            <a:extLst>
              <a:ext uri="{FF2B5EF4-FFF2-40B4-BE49-F238E27FC236}">
                <a16:creationId xmlns:a16="http://schemas.microsoft.com/office/drawing/2014/main" id="{752386EF-8D11-5649-B183-6C0350A2DA88}"/>
              </a:ext>
            </a:extLst>
          </p:cNvPr>
          <p:cNvSpPr>
            <a:spLocks/>
          </p:cNvSpPr>
          <p:nvPr/>
        </p:nvSpPr>
        <p:spPr bwMode="auto">
          <a:xfrm>
            <a:off x="8653463" y="1836738"/>
            <a:ext cx="1174750" cy="4475162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118" name="Text Box 16">
                <a:extLst>
                  <a:ext uri="{FF2B5EF4-FFF2-40B4-BE49-F238E27FC236}">
                    <a16:creationId xmlns:a16="http://schemas.microsoft.com/office/drawing/2014/main" id="{7708583C-26B3-CA4D-BFB1-0C9D030E0A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91705" y="5942013"/>
                <a:ext cx="88832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𝑠</m:t>
                      </m:r>
                      <m:r>
                        <a:rPr lang="en-US" altLang="en-US" sz="36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US" altLang="en-US" sz="3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𝑡</m:t>
                      </m:r>
                    </m:oMath>
                  </m:oMathPara>
                </a14:m>
                <a:endParaRPr lang="en-US" altLang="en-US" sz="3600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0118" name="Text Box 16">
                <a:extLst>
                  <a:ext uri="{FF2B5EF4-FFF2-40B4-BE49-F238E27FC236}">
                    <a16:creationId xmlns:a16="http://schemas.microsoft.com/office/drawing/2014/main" id="{7708583C-26B3-CA4D-BFB1-0C9D030E0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91705" y="5942013"/>
                <a:ext cx="888320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0119" name="Group 17">
            <a:extLst>
              <a:ext uri="{FF2B5EF4-FFF2-40B4-BE49-F238E27FC236}">
                <a16:creationId xmlns:a16="http://schemas.microsoft.com/office/drawing/2014/main" id="{FB869099-5F43-1440-97F1-97A7B5C059A0}"/>
              </a:ext>
            </a:extLst>
          </p:cNvPr>
          <p:cNvGrpSpPr>
            <a:grpSpLocks/>
          </p:cNvGrpSpPr>
          <p:nvPr/>
        </p:nvGrpSpPr>
        <p:grpSpPr bwMode="auto">
          <a:xfrm>
            <a:off x="7666038" y="1849438"/>
            <a:ext cx="2146300" cy="4438650"/>
            <a:chOff x="3869" y="1165"/>
            <a:chExt cx="1352" cy="2796"/>
          </a:xfrm>
        </p:grpSpPr>
        <p:sp>
          <p:nvSpPr>
            <p:cNvPr id="90122" name="Line 18">
              <a:extLst>
                <a:ext uri="{FF2B5EF4-FFF2-40B4-BE49-F238E27FC236}">
                  <a16:creationId xmlns:a16="http://schemas.microsoft.com/office/drawing/2014/main" id="{6A0DAE06-64ED-144D-A02B-AB55FA5282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93" y="1474"/>
              <a:ext cx="828" cy="133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23" name="Line 19">
              <a:extLst>
                <a:ext uri="{FF2B5EF4-FFF2-40B4-BE49-F238E27FC236}">
                  <a16:creationId xmlns:a16="http://schemas.microsoft.com/office/drawing/2014/main" id="{B6C0B999-E485-0442-AD0F-060CB6260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12" y="1389"/>
              <a:ext cx="313" cy="321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24" name="Line 20">
              <a:extLst>
                <a:ext uri="{FF2B5EF4-FFF2-40B4-BE49-F238E27FC236}">
                  <a16:creationId xmlns:a16="http://schemas.microsoft.com/office/drawing/2014/main" id="{B5D25F05-B81C-1B4A-B322-C22ECFBBDC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9" y="1165"/>
              <a:ext cx="248" cy="222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25" name="Line 21">
              <a:extLst>
                <a:ext uri="{FF2B5EF4-FFF2-40B4-BE49-F238E27FC236}">
                  <a16:creationId xmlns:a16="http://schemas.microsoft.com/office/drawing/2014/main" id="{2135F666-569A-E246-8239-684C95E8F8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04" y="1709"/>
              <a:ext cx="476" cy="1520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26" name="Line 22">
              <a:extLst>
                <a:ext uri="{FF2B5EF4-FFF2-40B4-BE49-F238E27FC236}">
                  <a16:creationId xmlns:a16="http://schemas.microsoft.com/office/drawing/2014/main" id="{2BF3E594-357C-784C-9AC2-E8D35FC061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78" y="3219"/>
              <a:ext cx="98" cy="353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27" name="Line 23">
              <a:extLst>
                <a:ext uri="{FF2B5EF4-FFF2-40B4-BE49-F238E27FC236}">
                  <a16:creationId xmlns:a16="http://schemas.microsoft.com/office/drawing/2014/main" id="{C1027012-1DA1-2A44-9FD1-134DC401B9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11" y="1609"/>
              <a:ext cx="477" cy="98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28" name="Line 24">
              <a:extLst>
                <a:ext uri="{FF2B5EF4-FFF2-40B4-BE49-F238E27FC236}">
                  <a16:creationId xmlns:a16="http://schemas.microsoft.com/office/drawing/2014/main" id="{3707693D-9536-724C-B400-5DCF24E932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66" y="2449"/>
              <a:ext cx="844" cy="1512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29" name="Line 25">
              <a:extLst>
                <a:ext uri="{FF2B5EF4-FFF2-40B4-BE49-F238E27FC236}">
                  <a16:creationId xmlns:a16="http://schemas.microsoft.com/office/drawing/2014/main" id="{30D50AFD-AFEA-5944-AC73-EFFB150EF1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32" y="1713"/>
              <a:ext cx="437" cy="749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0" name="Oval 26">
              <a:extLst>
                <a:ext uri="{FF2B5EF4-FFF2-40B4-BE49-F238E27FC236}">
                  <a16:creationId xmlns:a16="http://schemas.microsoft.com/office/drawing/2014/main" id="{0DD7CFD3-C04C-FB43-992B-54F626FD6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9" y="1657"/>
              <a:ext cx="82" cy="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90120" name="Freeform 27">
            <a:extLst>
              <a:ext uri="{FF2B5EF4-FFF2-40B4-BE49-F238E27FC236}">
                <a16:creationId xmlns:a16="http://schemas.microsoft.com/office/drawing/2014/main" id="{DF9F0C53-A2DA-794E-8ADD-82B74229BE31}"/>
              </a:ext>
            </a:extLst>
          </p:cNvPr>
          <p:cNvSpPr>
            <a:spLocks/>
          </p:cNvSpPr>
          <p:nvPr/>
        </p:nvSpPr>
        <p:spPr bwMode="auto">
          <a:xfrm>
            <a:off x="7304088" y="1800226"/>
            <a:ext cx="1174750" cy="4475163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22F7C7-2213-F244-BEB2-BF17F2CCE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Two-plane light fields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6DFAFDD-A10A-5543-A2E9-532F390FF1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What do we get if we hold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constant and let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vary?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An image!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6DFAFDD-A10A-5543-A2E9-532F390FF1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5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3CC9211-5779-A055-7C75-8F1B01ACFF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6771" y="3254575"/>
            <a:ext cx="3204369" cy="32043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136283-65B4-A6D6-476B-FE53653E36BB}"/>
              </a:ext>
            </a:extLst>
          </p:cNvPr>
          <p:cNvSpPr txBox="1"/>
          <p:nvPr/>
        </p:nvSpPr>
        <p:spPr>
          <a:xfrm>
            <a:off x="1855787" y="6496434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Observer</a:t>
            </a:r>
          </a:p>
        </p:txBody>
      </p:sp>
    </p:spTree>
    <p:extLst>
      <p:ext uri="{BB962C8B-B14F-4D97-AF65-F5344CB8AC3E}">
        <p14:creationId xmlns:p14="http://schemas.microsoft.com/office/powerpoint/2010/main" val="375431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Freeform 5">
            <a:extLst>
              <a:ext uri="{FF2B5EF4-FFF2-40B4-BE49-F238E27FC236}">
                <a16:creationId xmlns:a16="http://schemas.microsoft.com/office/drawing/2014/main" id="{752386EF-8D11-5649-B183-6C0350A2DA88}"/>
              </a:ext>
            </a:extLst>
          </p:cNvPr>
          <p:cNvSpPr>
            <a:spLocks/>
          </p:cNvSpPr>
          <p:nvPr/>
        </p:nvSpPr>
        <p:spPr bwMode="auto">
          <a:xfrm>
            <a:off x="8653463" y="1836738"/>
            <a:ext cx="1174750" cy="4475162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0117" name="Group 6">
            <a:extLst>
              <a:ext uri="{FF2B5EF4-FFF2-40B4-BE49-F238E27FC236}">
                <a16:creationId xmlns:a16="http://schemas.microsoft.com/office/drawing/2014/main" id="{4684833F-754C-E34A-B282-4A968669F9F9}"/>
              </a:ext>
            </a:extLst>
          </p:cNvPr>
          <p:cNvGrpSpPr>
            <a:grpSpLocks/>
          </p:cNvGrpSpPr>
          <p:nvPr/>
        </p:nvGrpSpPr>
        <p:grpSpPr bwMode="auto">
          <a:xfrm>
            <a:off x="7851775" y="1866900"/>
            <a:ext cx="1963738" cy="4438650"/>
            <a:chOff x="3986" y="1176"/>
            <a:chExt cx="1237" cy="2796"/>
          </a:xfrm>
        </p:grpSpPr>
        <p:sp>
          <p:nvSpPr>
            <p:cNvPr id="90131" name="Line 7">
              <a:extLst>
                <a:ext uri="{FF2B5EF4-FFF2-40B4-BE49-F238E27FC236}">
                  <a16:creationId xmlns:a16="http://schemas.microsoft.com/office/drawing/2014/main" id="{6F846B5B-0DB9-C343-BB20-DF8C324D84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2" y="1485"/>
              <a:ext cx="861" cy="642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2" name="Line 8">
              <a:extLst>
                <a:ext uri="{FF2B5EF4-FFF2-40B4-BE49-F238E27FC236}">
                  <a16:creationId xmlns:a16="http://schemas.microsoft.com/office/drawing/2014/main" id="{8415298C-9222-ED46-AE5D-CA6B717ADE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29" y="1458"/>
              <a:ext cx="329" cy="888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3" name="Line 9">
              <a:extLst>
                <a:ext uri="{FF2B5EF4-FFF2-40B4-BE49-F238E27FC236}">
                  <a16:creationId xmlns:a16="http://schemas.microsoft.com/office/drawing/2014/main" id="{954111DD-842C-EC43-91D0-D8114646D7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3" y="1176"/>
              <a:ext cx="116" cy="304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4" name="Line 10">
              <a:extLst>
                <a:ext uri="{FF2B5EF4-FFF2-40B4-BE49-F238E27FC236}">
                  <a16:creationId xmlns:a16="http://schemas.microsoft.com/office/drawing/2014/main" id="{9E4E2EF7-0129-F441-80A2-A94A58F712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46" y="2427"/>
              <a:ext cx="328" cy="879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5" name="Line 11">
              <a:extLst>
                <a:ext uri="{FF2B5EF4-FFF2-40B4-BE49-F238E27FC236}">
                  <a16:creationId xmlns:a16="http://schemas.microsoft.com/office/drawing/2014/main" id="{F4D49269-EFA5-8442-8FFB-55DFFBC9D2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72" y="3336"/>
              <a:ext cx="106" cy="247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6" name="Line 12">
              <a:extLst>
                <a:ext uri="{FF2B5EF4-FFF2-40B4-BE49-F238E27FC236}">
                  <a16:creationId xmlns:a16="http://schemas.microsoft.com/office/drawing/2014/main" id="{AE023889-4EE9-354F-99BB-28CE43994D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9" y="2105"/>
              <a:ext cx="362" cy="263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7" name="Line 13">
              <a:extLst>
                <a:ext uri="{FF2B5EF4-FFF2-40B4-BE49-F238E27FC236}">
                  <a16:creationId xmlns:a16="http://schemas.microsoft.com/office/drawing/2014/main" id="{940F6B30-006F-6645-85BF-8AFC2A6316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84" y="2838"/>
              <a:ext cx="828" cy="1134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8" name="Line 14">
              <a:extLst>
                <a:ext uri="{FF2B5EF4-FFF2-40B4-BE49-F238E27FC236}">
                  <a16:creationId xmlns:a16="http://schemas.microsoft.com/office/drawing/2014/main" id="{7778C28F-D117-FB40-8D85-786276D59F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16" y="2373"/>
              <a:ext cx="363" cy="486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9" name="Oval 15">
              <a:extLst>
                <a:ext uri="{FF2B5EF4-FFF2-40B4-BE49-F238E27FC236}">
                  <a16:creationId xmlns:a16="http://schemas.microsoft.com/office/drawing/2014/main" id="{3AD6E4DD-9578-C643-8E6F-DB88C9259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2334"/>
              <a:ext cx="82" cy="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90120" name="Freeform 27">
            <a:extLst>
              <a:ext uri="{FF2B5EF4-FFF2-40B4-BE49-F238E27FC236}">
                <a16:creationId xmlns:a16="http://schemas.microsoft.com/office/drawing/2014/main" id="{DF9F0C53-A2DA-794E-8ADD-82B74229BE31}"/>
              </a:ext>
            </a:extLst>
          </p:cNvPr>
          <p:cNvSpPr>
            <a:spLocks/>
          </p:cNvSpPr>
          <p:nvPr/>
        </p:nvSpPr>
        <p:spPr bwMode="auto">
          <a:xfrm>
            <a:off x="7304088" y="1800226"/>
            <a:ext cx="1174750" cy="4475163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22F7C7-2213-F244-BEB2-BF17F2CCE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Two-plane light fields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6DFAFDD-A10A-5543-A2E9-532F390FF1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What do we get if we hold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constant and let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vary?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An image!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6DFAFDD-A10A-5543-A2E9-532F390FF1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4">
                <a:extLst>
                  <a:ext uri="{FF2B5EF4-FFF2-40B4-BE49-F238E27FC236}">
                    <a16:creationId xmlns:a16="http://schemas.microsoft.com/office/drawing/2014/main" id="{4C025601-B670-3340-A2D7-0D840926DE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10568" y="5854700"/>
                <a:ext cx="1013034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𝑢</m:t>
                      </m:r>
                      <m:r>
                        <a:rPr lang="en-US" altLang="en-US" sz="36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US" altLang="en-US" sz="3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𝑣</m:t>
                      </m:r>
                    </m:oMath>
                  </m:oMathPara>
                </a14:m>
                <a:endParaRPr lang="en-US" altLang="en-US" sz="3600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 Box 4">
                <a:extLst>
                  <a:ext uri="{FF2B5EF4-FFF2-40B4-BE49-F238E27FC236}">
                    <a16:creationId xmlns:a16="http://schemas.microsoft.com/office/drawing/2014/main" id="{4C025601-B670-3340-A2D7-0D840926D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10568" y="5854700"/>
                <a:ext cx="1013034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16">
                <a:extLst>
                  <a:ext uri="{FF2B5EF4-FFF2-40B4-BE49-F238E27FC236}">
                    <a16:creationId xmlns:a16="http://schemas.microsoft.com/office/drawing/2014/main" id="{A0AE5F1D-3036-454E-88DA-36ADAD65D0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91705" y="5942013"/>
                <a:ext cx="88832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𝑠</m:t>
                      </m:r>
                      <m:r>
                        <a:rPr lang="en-US" altLang="en-US" sz="36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US" altLang="en-US" sz="3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𝑡</m:t>
                      </m:r>
                    </m:oMath>
                  </m:oMathPara>
                </a14:m>
                <a:endParaRPr lang="en-US" altLang="en-US" sz="3600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 Box 16">
                <a:extLst>
                  <a:ext uri="{FF2B5EF4-FFF2-40B4-BE49-F238E27FC236}">
                    <a16:creationId xmlns:a16="http://schemas.microsoft.com/office/drawing/2014/main" id="{A0AE5F1D-3036-454E-88DA-36ADAD65D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91705" y="5942013"/>
                <a:ext cx="888320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64A9452-8169-BE48-A0AF-579DCA35B2AD}"/>
              </a:ext>
            </a:extLst>
          </p:cNvPr>
          <p:cNvSpPr txBox="1"/>
          <p:nvPr/>
        </p:nvSpPr>
        <p:spPr>
          <a:xfrm>
            <a:off x="7300127" y="1164608"/>
            <a:ext cx="1332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“Camera plane”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40AF17-F081-C5AA-08F1-035AE04707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6771" y="3254575"/>
            <a:ext cx="3204369" cy="32043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695479-03FC-D681-3F01-7DCF9F82911F}"/>
              </a:ext>
            </a:extLst>
          </p:cNvPr>
          <p:cNvSpPr txBox="1"/>
          <p:nvPr/>
        </p:nvSpPr>
        <p:spPr>
          <a:xfrm>
            <a:off x="1855787" y="6496434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Freeform 5">
            <a:extLst>
              <a:ext uri="{FF2B5EF4-FFF2-40B4-BE49-F238E27FC236}">
                <a16:creationId xmlns:a16="http://schemas.microsoft.com/office/drawing/2014/main" id="{752386EF-8D11-5649-B183-6C0350A2DA88}"/>
              </a:ext>
            </a:extLst>
          </p:cNvPr>
          <p:cNvSpPr>
            <a:spLocks/>
          </p:cNvSpPr>
          <p:nvPr/>
        </p:nvSpPr>
        <p:spPr bwMode="auto">
          <a:xfrm>
            <a:off x="8653463" y="1836738"/>
            <a:ext cx="1174750" cy="4475162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0117" name="Group 6">
            <a:extLst>
              <a:ext uri="{FF2B5EF4-FFF2-40B4-BE49-F238E27FC236}">
                <a16:creationId xmlns:a16="http://schemas.microsoft.com/office/drawing/2014/main" id="{4684833F-754C-E34A-B282-4A968669F9F9}"/>
              </a:ext>
            </a:extLst>
          </p:cNvPr>
          <p:cNvGrpSpPr>
            <a:grpSpLocks/>
          </p:cNvGrpSpPr>
          <p:nvPr/>
        </p:nvGrpSpPr>
        <p:grpSpPr bwMode="auto">
          <a:xfrm>
            <a:off x="7299790" y="1793656"/>
            <a:ext cx="1993900" cy="4492625"/>
            <a:chOff x="2812" y="1323"/>
            <a:chExt cx="1256" cy="2830"/>
          </a:xfrm>
        </p:grpSpPr>
        <p:sp>
          <p:nvSpPr>
            <p:cNvPr id="90131" name="Line 7">
              <a:extLst>
                <a:ext uri="{FF2B5EF4-FFF2-40B4-BE49-F238E27FC236}">
                  <a16:creationId xmlns:a16="http://schemas.microsoft.com/office/drawing/2014/main" id="{6F846B5B-0DB9-C343-BB20-DF8C324D84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1" y="1981"/>
              <a:ext cx="448" cy="391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2" name="Line 8">
              <a:extLst>
                <a:ext uri="{FF2B5EF4-FFF2-40B4-BE49-F238E27FC236}">
                  <a16:creationId xmlns:a16="http://schemas.microsoft.com/office/drawing/2014/main" id="{8415298C-9222-ED46-AE5D-CA6B717ADE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2" y="1662"/>
              <a:ext cx="457" cy="684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4" name="Line 10">
              <a:extLst>
                <a:ext uri="{FF2B5EF4-FFF2-40B4-BE49-F238E27FC236}">
                  <a16:creationId xmlns:a16="http://schemas.microsoft.com/office/drawing/2014/main" id="{9E4E2EF7-0129-F441-80A2-A94A58F712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0" y="2953"/>
              <a:ext cx="725" cy="816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6" name="Line 12">
              <a:extLst>
                <a:ext uri="{FF2B5EF4-FFF2-40B4-BE49-F238E27FC236}">
                  <a16:creationId xmlns:a16="http://schemas.microsoft.com/office/drawing/2014/main" id="{AE023889-4EE9-354F-99BB-28CE43994D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2" y="1323"/>
              <a:ext cx="749" cy="658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7" name="Line 13">
              <a:extLst>
                <a:ext uri="{FF2B5EF4-FFF2-40B4-BE49-F238E27FC236}">
                  <a16:creationId xmlns:a16="http://schemas.microsoft.com/office/drawing/2014/main" id="{940F6B30-006F-6645-85BF-8AFC2A6316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55" y="2372"/>
              <a:ext cx="474" cy="581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8" name="Line 14">
              <a:extLst>
                <a:ext uri="{FF2B5EF4-FFF2-40B4-BE49-F238E27FC236}">
                  <a16:creationId xmlns:a16="http://schemas.microsoft.com/office/drawing/2014/main" id="{7778C28F-D117-FB40-8D85-786276D59F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71" y="2379"/>
              <a:ext cx="458" cy="1774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139" name="Oval 15">
              <a:extLst>
                <a:ext uri="{FF2B5EF4-FFF2-40B4-BE49-F238E27FC236}">
                  <a16:creationId xmlns:a16="http://schemas.microsoft.com/office/drawing/2014/main" id="{3AD6E4DD-9578-C643-8E6F-DB88C9259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2334"/>
              <a:ext cx="82" cy="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90120" name="Freeform 27">
            <a:extLst>
              <a:ext uri="{FF2B5EF4-FFF2-40B4-BE49-F238E27FC236}">
                <a16:creationId xmlns:a16="http://schemas.microsoft.com/office/drawing/2014/main" id="{DF9F0C53-A2DA-794E-8ADD-82B74229BE31}"/>
              </a:ext>
            </a:extLst>
          </p:cNvPr>
          <p:cNvSpPr>
            <a:spLocks/>
          </p:cNvSpPr>
          <p:nvPr/>
        </p:nvSpPr>
        <p:spPr bwMode="auto">
          <a:xfrm>
            <a:off x="7304088" y="1800226"/>
            <a:ext cx="1174750" cy="4475163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22F7C7-2213-F244-BEB2-BF17F2CCE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Two-plane light fields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6DFAFDD-A10A-5543-A2E9-532F390FF1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What do we get if we hold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constant and let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vary?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A set of rays leaving a point in the </a:t>
                </a:r>
                <a:br>
                  <a:rPr lang="en-US" dirty="0"/>
                </a:br>
                <a:r>
                  <a:rPr lang="en-US" dirty="0"/>
                  <a:t>scene in a bundle of directions</a:t>
                </a:r>
                <a:br>
                  <a:rPr lang="en-US" dirty="0"/>
                </a:br>
                <a:r>
                  <a:rPr lang="en-US" dirty="0"/>
                  <a:t>towards the observer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6DFAFDD-A10A-5543-A2E9-532F390FF1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4">
                <a:extLst>
                  <a:ext uri="{FF2B5EF4-FFF2-40B4-BE49-F238E27FC236}">
                    <a16:creationId xmlns:a16="http://schemas.microsoft.com/office/drawing/2014/main" id="{4C025601-B670-3340-A2D7-0D840926DE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10568" y="5854700"/>
                <a:ext cx="1013034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𝑢</m:t>
                      </m:r>
                      <m:r>
                        <a:rPr lang="en-US" altLang="en-US" sz="36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US" altLang="en-US" sz="3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𝑣</m:t>
                      </m:r>
                    </m:oMath>
                  </m:oMathPara>
                </a14:m>
                <a:endParaRPr lang="en-US" altLang="en-US" sz="3600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 Box 4">
                <a:extLst>
                  <a:ext uri="{FF2B5EF4-FFF2-40B4-BE49-F238E27FC236}">
                    <a16:creationId xmlns:a16="http://schemas.microsoft.com/office/drawing/2014/main" id="{4C025601-B670-3340-A2D7-0D840926D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10568" y="5854700"/>
                <a:ext cx="1013034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16">
                <a:extLst>
                  <a:ext uri="{FF2B5EF4-FFF2-40B4-BE49-F238E27FC236}">
                    <a16:creationId xmlns:a16="http://schemas.microsoft.com/office/drawing/2014/main" id="{A0AE5F1D-3036-454E-88DA-36ADAD65D0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91705" y="5942013"/>
                <a:ext cx="88832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𝑠</m:t>
                      </m:r>
                      <m:r>
                        <a:rPr lang="en-US" altLang="en-US" sz="36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US" altLang="en-US" sz="36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𝑡</m:t>
                      </m:r>
                    </m:oMath>
                  </m:oMathPara>
                </a14:m>
                <a:endParaRPr lang="en-US" altLang="en-US" sz="3600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 Box 16">
                <a:extLst>
                  <a:ext uri="{FF2B5EF4-FFF2-40B4-BE49-F238E27FC236}">
                    <a16:creationId xmlns:a16="http://schemas.microsoft.com/office/drawing/2014/main" id="{A0AE5F1D-3036-454E-88DA-36ADAD65D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91705" y="5942013"/>
                <a:ext cx="888320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70A0270C-96C8-F546-B4A2-4930133E33D3}"/>
              </a:ext>
            </a:extLst>
          </p:cNvPr>
          <p:cNvSpPr txBox="1"/>
          <p:nvPr/>
        </p:nvSpPr>
        <p:spPr>
          <a:xfrm>
            <a:off x="8721938" y="1164608"/>
            <a:ext cx="1106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“Focal plane”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8FFBF6-F974-4BFE-787A-551E666E17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6771" y="3254575"/>
            <a:ext cx="3204369" cy="32043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F8A350-118A-6515-9AB5-ABC6151F8A7D}"/>
              </a:ext>
            </a:extLst>
          </p:cNvPr>
          <p:cNvSpPr txBox="1"/>
          <p:nvPr/>
        </p:nvSpPr>
        <p:spPr>
          <a:xfrm>
            <a:off x="1855787" y="6496434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Observer</a:t>
            </a:r>
          </a:p>
        </p:txBody>
      </p:sp>
    </p:spTree>
    <p:extLst>
      <p:ext uri="{BB962C8B-B14F-4D97-AF65-F5344CB8AC3E}">
        <p14:creationId xmlns:p14="http://schemas.microsoft.com/office/powerpoint/2010/main" val="188030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>
            <a:extLst>
              <a:ext uri="{FF2B5EF4-FFF2-40B4-BE49-F238E27FC236}">
                <a16:creationId xmlns:a16="http://schemas.microsoft.com/office/drawing/2014/main" id="{98AF43F0-CDF2-7340-9831-D60829E397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Light field visualization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2A65E8-4D67-E44C-948B-6BB0DD77FFCE}"/>
              </a:ext>
            </a:extLst>
          </p:cNvPr>
          <p:cNvGrpSpPr/>
          <p:nvPr/>
        </p:nvGrpSpPr>
        <p:grpSpPr>
          <a:xfrm>
            <a:off x="1886829" y="914400"/>
            <a:ext cx="8447985" cy="5775277"/>
            <a:chOff x="1886829" y="914400"/>
            <a:chExt cx="8447985" cy="577527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661A91-3576-4E45-928F-5F171882DCCB}"/>
                </a:ext>
              </a:extLst>
            </p:cNvPr>
            <p:cNvSpPr/>
            <p:nvPr/>
          </p:nvSpPr>
          <p:spPr bwMode="auto">
            <a:xfrm>
              <a:off x="1886829" y="914400"/>
              <a:ext cx="8447985" cy="57752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pic>
          <p:nvPicPr>
            <p:cNvPr id="91138" name="Picture 5">
              <a:extLst>
                <a:ext uri="{FF2B5EF4-FFF2-40B4-BE49-F238E27FC236}">
                  <a16:creationId xmlns:a16="http://schemas.microsoft.com/office/drawing/2014/main" id="{56C9913B-7921-3D4A-8D8B-E42076116D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8" t="1620" b="1878"/>
            <a:stretch/>
          </p:blipFill>
          <p:spPr bwMode="auto">
            <a:xfrm>
              <a:off x="2400916" y="1007164"/>
              <a:ext cx="7564103" cy="5526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E8B1A96-ECE6-5943-A267-285CA2064565}"/>
              </a:ext>
            </a:extLst>
          </p:cNvPr>
          <p:cNvSpPr/>
          <p:nvPr/>
        </p:nvSpPr>
        <p:spPr bwMode="auto">
          <a:xfrm>
            <a:off x="3114261" y="3180844"/>
            <a:ext cx="543339" cy="4767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7B3033-A320-BE49-AF47-DFEA991903F4}"/>
              </a:ext>
            </a:extLst>
          </p:cNvPr>
          <p:cNvSpPr/>
          <p:nvPr/>
        </p:nvSpPr>
        <p:spPr bwMode="auto">
          <a:xfrm>
            <a:off x="3193774" y="5971405"/>
            <a:ext cx="543339" cy="4767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Text Box 28">
            <a:extLst>
              <a:ext uri="{FF2B5EF4-FFF2-40B4-BE49-F238E27FC236}">
                <a16:creationId xmlns:a16="http://schemas.microsoft.com/office/drawing/2014/main" id="{764EFEAF-5382-0941-82FB-36F04C265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95485" y="6196530"/>
            <a:ext cx="20355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Figure source: M. </a:t>
            </a:r>
            <a:r>
              <a:rPr lang="en-US" altLang="en-US" sz="1200" dirty="0" err="1">
                <a:solidFill>
                  <a:srgbClr val="000000"/>
                </a:solidFill>
                <a:cs typeface="Arial" panose="020B0604020202020204" pitchFamily="34" charset="0"/>
              </a:rPr>
              <a:t>Levoy</a:t>
            </a: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 and P. Hanrahan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2163" name="Text Box 4">
                <a:extLst>
                  <a:ext uri="{FF2B5EF4-FFF2-40B4-BE49-F238E27FC236}">
                    <a16:creationId xmlns:a16="http://schemas.microsoft.com/office/drawing/2014/main" id="{81838BBC-85D5-6840-BB31-BB774F86624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65988" y="5854700"/>
                <a:ext cx="82836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𝑢</m:t>
                      </m:r>
                      <m:r>
                        <a:rPr lang="en-US" alt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𝑣</m:t>
                      </m:r>
                    </m:oMath>
                  </m:oMathPara>
                </a14:m>
                <a:endParaRPr lang="en-US" altLang="en-US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2163" name="Text Box 4">
                <a:extLst>
                  <a:ext uri="{FF2B5EF4-FFF2-40B4-BE49-F238E27FC236}">
                    <a16:creationId xmlns:a16="http://schemas.microsoft.com/office/drawing/2014/main" id="{81838BBC-85D5-6840-BB31-BB774F8662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65988" y="5854700"/>
                <a:ext cx="828367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164" name="Freeform 5">
            <a:extLst>
              <a:ext uri="{FF2B5EF4-FFF2-40B4-BE49-F238E27FC236}">
                <a16:creationId xmlns:a16="http://schemas.microsoft.com/office/drawing/2014/main" id="{31B1130A-915C-A74E-9E6E-84396936739B}"/>
              </a:ext>
            </a:extLst>
          </p:cNvPr>
          <p:cNvSpPr>
            <a:spLocks/>
          </p:cNvSpPr>
          <p:nvPr/>
        </p:nvSpPr>
        <p:spPr bwMode="auto">
          <a:xfrm>
            <a:off x="8653463" y="1836738"/>
            <a:ext cx="1174750" cy="4475162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2165" name="Group 6">
            <a:extLst>
              <a:ext uri="{FF2B5EF4-FFF2-40B4-BE49-F238E27FC236}">
                <a16:creationId xmlns:a16="http://schemas.microsoft.com/office/drawing/2014/main" id="{000394D6-9310-8E45-B8A7-26F2E7481DCB}"/>
              </a:ext>
            </a:extLst>
          </p:cNvPr>
          <p:cNvGrpSpPr>
            <a:grpSpLocks/>
          </p:cNvGrpSpPr>
          <p:nvPr/>
        </p:nvGrpSpPr>
        <p:grpSpPr bwMode="auto">
          <a:xfrm>
            <a:off x="7851775" y="1866900"/>
            <a:ext cx="1963738" cy="4438650"/>
            <a:chOff x="3986" y="1176"/>
            <a:chExt cx="1237" cy="2796"/>
          </a:xfrm>
        </p:grpSpPr>
        <p:sp>
          <p:nvSpPr>
            <p:cNvPr id="92169" name="Line 7">
              <a:extLst>
                <a:ext uri="{FF2B5EF4-FFF2-40B4-BE49-F238E27FC236}">
                  <a16:creationId xmlns:a16="http://schemas.microsoft.com/office/drawing/2014/main" id="{BA2F92DA-4F1A-F645-8AA0-6072DA5D68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2" y="1485"/>
              <a:ext cx="861" cy="642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70" name="Line 8">
              <a:extLst>
                <a:ext uri="{FF2B5EF4-FFF2-40B4-BE49-F238E27FC236}">
                  <a16:creationId xmlns:a16="http://schemas.microsoft.com/office/drawing/2014/main" id="{D27EDD6D-768E-2A40-B0F0-828A2987D6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29" y="1458"/>
              <a:ext cx="329" cy="888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71" name="Line 9">
              <a:extLst>
                <a:ext uri="{FF2B5EF4-FFF2-40B4-BE49-F238E27FC236}">
                  <a16:creationId xmlns:a16="http://schemas.microsoft.com/office/drawing/2014/main" id="{F723CB7D-14D7-3E41-8409-D588AF0844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3" y="1176"/>
              <a:ext cx="116" cy="304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72" name="Line 10">
              <a:extLst>
                <a:ext uri="{FF2B5EF4-FFF2-40B4-BE49-F238E27FC236}">
                  <a16:creationId xmlns:a16="http://schemas.microsoft.com/office/drawing/2014/main" id="{A651DCB4-9A72-5D44-BC19-322E53B239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46" y="2427"/>
              <a:ext cx="328" cy="879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73" name="Line 11">
              <a:extLst>
                <a:ext uri="{FF2B5EF4-FFF2-40B4-BE49-F238E27FC236}">
                  <a16:creationId xmlns:a16="http://schemas.microsoft.com/office/drawing/2014/main" id="{6FF55AEE-8ED3-AB43-819B-58B4ED5710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72" y="3336"/>
              <a:ext cx="106" cy="247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74" name="Line 12">
              <a:extLst>
                <a:ext uri="{FF2B5EF4-FFF2-40B4-BE49-F238E27FC236}">
                  <a16:creationId xmlns:a16="http://schemas.microsoft.com/office/drawing/2014/main" id="{CDDED965-E037-4144-BCA0-2F3593FF04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9" y="2105"/>
              <a:ext cx="362" cy="263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75" name="Line 13">
              <a:extLst>
                <a:ext uri="{FF2B5EF4-FFF2-40B4-BE49-F238E27FC236}">
                  <a16:creationId xmlns:a16="http://schemas.microsoft.com/office/drawing/2014/main" id="{297DA27A-B01C-2249-8E1C-7542CEC60D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84" y="2838"/>
              <a:ext cx="828" cy="1134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76" name="Line 14">
              <a:extLst>
                <a:ext uri="{FF2B5EF4-FFF2-40B4-BE49-F238E27FC236}">
                  <a16:creationId xmlns:a16="http://schemas.microsoft.com/office/drawing/2014/main" id="{9AA7BC3E-9B09-C549-B10A-39A3980D74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16" y="2373"/>
              <a:ext cx="363" cy="486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77" name="Oval 15">
              <a:extLst>
                <a:ext uri="{FF2B5EF4-FFF2-40B4-BE49-F238E27FC236}">
                  <a16:creationId xmlns:a16="http://schemas.microsoft.com/office/drawing/2014/main" id="{19D58FD2-3FC2-614E-94A7-717C4DF12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2334"/>
              <a:ext cx="82" cy="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2166" name="Text Box 16">
                <a:extLst>
                  <a:ext uri="{FF2B5EF4-FFF2-40B4-BE49-F238E27FC236}">
                    <a16:creationId xmlns:a16="http://schemas.microsoft.com/office/drawing/2014/main" id="{5653B263-6A30-6244-8557-E5C14FC654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50140" y="5942013"/>
                <a:ext cx="73032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𝑠</m:t>
                      </m:r>
                      <m:r>
                        <a:rPr lang="en-US" alt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𝑡</m:t>
                      </m:r>
                    </m:oMath>
                  </m:oMathPara>
                </a14:m>
                <a:endParaRPr lang="en-US" altLang="en-US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2166" name="Text Box 16">
                <a:extLst>
                  <a:ext uri="{FF2B5EF4-FFF2-40B4-BE49-F238E27FC236}">
                    <a16:creationId xmlns:a16="http://schemas.microsoft.com/office/drawing/2014/main" id="{5653B263-6A30-6244-8557-E5C14FC65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0140" y="5942013"/>
                <a:ext cx="73032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167" name="Freeform 17">
            <a:extLst>
              <a:ext uri="{FF2B5EF4-FFF2-40B4-BE49-F238E27FC236}">
                <a16:creationId xmlns:a16="http://schemas.microsoft.com/office/drawing/2014/main" id="{C02954DC-9BD3-A149-8902-052B588B0AF1}"/>
              </a:ext>
            </a:extLst>
          </p:cNvPr>
          <p:cNvSpPr>
            <a:spLocks/>
          </p:cNvSpPr>
          <p:nvPr/>
        </p:nvSpPr>
        <p:spPr bwMode="auto">
          <a:xfrm>
            <a:off x="7304088" y="1800226"/>
            <a:ext cx="1174750" cy="4475163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9C35EB3-40A7-BC4F-86FC-46897EFF47D4}"/>
              </a:ext>
            </a:extLst>
          </p:cNvPr>
          <p:cNvGrpSpPr/>
          <p:nvPr/>
        </p:nvGrpSpPr>
        <p:grpSpPr>
          <a:xfrm>
            <a:off x="217885" y="4486275"/>
            <a:ext cx="6000352" cy="1905001"/>
            <a:chOff x="217885" y="4486275"/>
            <a:chExt cx="6000352" cy="190500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CB6A717-890B-0A44-BF02-551FECC84B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885" y="4486276"/>
              <a:ext cx="2689412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C8F1CBEF-BCBF-F945-8D4B-6F6C426C9A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137" y="4486275"/>
              <a:ext cx="30861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E0EB962D-B588-6140-A6AD-70AE032ED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field capture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61C1B01-0F25-FE4B-84E1-E14316B066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Idea 1: move camera carefully over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plane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61C1B01-0F25-FE4B-84E1-E14316B066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6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>
            <a:extLst>
              <a:ext uri="{FF2B5EF4-FFF2-40B4-BE49-F238E27FC236}">
                <a16:creationId xmlns:a16="http://schemas.microsoft.com/office/drawing/2014/main" id="{AE250B09-E466-C645-9371-4F812007FF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Stanford multi-camera array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4C0B0-1AB2-F848-A78D-822AED808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689" y="1068380"/>
            <a:ext cx="5167311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640 × 480 pixels ×</a:t>
            </a:r>
            <a:br>
              <a:rPr lang="en-US" dirty="0"/>
            </a:br>
            <a:r>
              <a:rPr lang="en-US" dirty="0"/>
              <a:t>30 fps × 128 cameras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Synchronized timing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Continuous streaming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Flexible arrangement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0ED1A0-6AEF-0E45-BF71-440D655CC02E}"/>
              </a:ext>
            </a:extLst>
          </p:cNvPr>
          <p:cNvSpPr/>
          <p:nvPr/>
        </p:nvSpPr>
        <p:spPr>
          <a:xfrm>
            <a:off x="3576798" y="6306106"/>
            <a:ext cx="4506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err="1">
                <a:hlinkClick r:id="rId2"/>
              </a:rPr>
              <a:t>graphics.stanford.edu</a:t>
            </a:r>
            <a:r>
              <a:rPr lang="en-US" dirty="0">
                <a:hlinkClick r:id="rId2"/>
              </a:rPr>
              <a:t>/projects/array/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D919F5-7513-B84A-B4B9-FD39D2F2B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027" y="3880406"/>
            <a:ext cx="3543300" cy="2222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CA12D2-741D-2440-B5D0-3FD024102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2788" y="2351731"/>
            <a:ext cx="3129552" cy="37511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7AB185-B48E-FA46-9D70-38BBBD63A8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6801" y="2351731"/>
            <a:ext cx="2550799" cy="375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9355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14" name="Line 14">
            <a:extLst>
              <a:ext uri="{FF2B5EF4-FFF2-40B4-BE49-F238E27FC236}">
                <a16:creationId xmlns:a16="http://schemas.microsoft.com/office/drawing/2014/main" id="{01B4E13F-D3D9-694C-B0C1-50CA345EBBD2}"/>
              </a:ext>
            </a:extLst>
          </p:cNvPr>
          <p:cNvSpPr>
            <a:spLocks noChangeShapeType="1"/>
          </p:cNvSpPr>
          <p:nvPr/>
        </p:nvSpPr>
        <p:spPr bwMode="auto">
          <a:xfrm rot="20190398" flipH="1" flipV="1">
            <a:off x="7475272" y="3635128"/>
            <a:ext cx="2139686" cy="1422309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215" name="Line 15">
            <a:extLst>
              <a:ext uri="{FF2B5EF4-FFF2-40B4-BE49-F238E27FC236}">
                <a16:creationId xmlns:a16="http://schemas.microsoft.com/office/drawing/2014/main" id="{42729154-6EB5-1D4B-AF0E-344E11669B11}"/>
              </a:ext>
            </a:extLst>
          </p:cNvPr>
          <p:cNvSpPr>
            <a:spLocks noChangeShapeType="1"/>
          </p:cNvSpPr>
          <p:nvPr/>
        </p:nvSpPr>
        <p:spPr bwMode="auto">
          <a:xfrm rot="20190398" flipH="1">
            <a:off x="6784731" y="2111787"/>
            <a:ext cx="2038437" cy="1614984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216" name="Line 16">
            <a:extLst>
              <a:ext uri="{FF2B5EF4-FFF2-40B4-BE49-F238E27FC236}">
                <a16:creationId xmlns:a16="http://schemas.microsoft.com/office/drawing/2014/main" id="{E786F666-49DC-BC49-8C84-392E446274B9}"/>
              </a:ext>
            </a:extLst>
          </p:cNvPr>
          <p:cNvSpPr>
            <a:spLocks noChangeShapeType="1"/>
          </p:cNvSpPr>
          <p:nvPr/>
        </p:nvSpPr>
        <p:spPr bwMode="auto">
          <a:xfrm rot="20190398" flipH="1">
            <a:off x="6806311" y="2038031"/>
            <a:ext cx="3043724" cy="1510602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217" name="Line 17">
            <a:extLst>
              <a:ext uri="{FF2B5EF4-FFF2-40B4-BE49-F238E27FC236}">
                <a16:creationId xmlns:a16="http://schemas.microsoft.com/office/drawing/2014/main" id="{05EAA8F5-EFDF-974A-A633-401B4071304A}"/>
              </a:ext>
            </a:extLst>
          </p:cNvPr>
          <p:cNvSpPr>
            <a:spLocks noChangeShapeType="1"/>
          </p:cNvSpPr>
          <p:nvPr/>
        </p:nvSpPr>
        <p:spPr bwMode="auto">
          <a:xfrm rot="20190398" flipH="1" flipV="1">
            <a:off x="7454855" y="3373834"/>
            <a:ext cx="3179705" cy="1791940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219" name="Freeform 19">
            <a:extLst>
              <a:ext uri="{FF2B5EF4-FFF2-40B4-BE49-F238E27FC236}">
                <a16:creationId xmlns:a16="http://schemas.microsoft.com/office/drawing/2014/main" id="{438BCF26-1C20-DA44-9D0C-469208262529}"/>
              </a:ext>
            </a:extLst>
          </p:cNvPr>
          <p:cNvSpPr>
            <a:spLocks/>
          </p:cNvSpPr>
          <p:nvPr/>
        </p:nvSpPr>
        <p:spPr bwMode="auto">
          <a:xfrm>
            <a:off x="8416781" y="1477964"/>
            <a:ext cx="2443163" cy="3094038"/>
          </a:xfrm>
          <a:custGeom>
            <a:avLst/>
            <a:gdLst>
              <a:gd name="T0" fmla="*/ 95 w 1539"/>
              <a:gd name="T1" fmla="*/ 387 h 1949"/>
              <a:gd name="T2" fmla="*/ 0 w 1539"/>
              <a:gd name="T3" fmla="*/ 189 h 1949"/>
              <a:gd name="T4" fmla="*/ 663 w 1539"/>
              <a:gd name="T5" fmla="*/ 0 h 1949"/>
              <a:gd name="T6" fmla="*/ 1539 w 1539"/>
              <a:gd name="T7" fmla="*/ 1886 h 1949"/>
              <a:gd name="T8" fmla="*/ 876 w 1539"/>
              <a:gd name="T9" fmla="*/ 1949 h 1949"/>
              <a:gd name="T10" fmla="*/ 379 w 1539"/>
              <a:gd name="T11" fmla="*/ 971 h 194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39"/>
              <a:gd name="T19" fmla="*/ 0 h 1949"/>
              <a:gd name="T20" fmla="*/ 1539 w 1539"/>
              <a:gd name="T21" fmla="*/ 1949 h 1949"/>
              <a:gd name="connsiteX0" fmla="*/ 617 w 10000"/>
              <a:gd name="connsiteY0" fmla="*/ 1986 h 10000"/>
              <a:gd name="connsiteX1" fmla="*/ 0 w 10000"/>
              <a:gd name="connsiteY1" fmla="*/ 970 h 10000"/>
              <a:gd name="connsiteX2" fmla="*/ 4308 w 10000"/>
              <a:gd name="connsiteY2" fmla="*/ 0 h 10000"/>
              <a:gd name="connsiteX3" fmla="*/ 10000 w 10000"/>
              <a:gd name="connsiteY3" fmla="*/ 9677 h 10000"/>
              <a:gd name="connsiteX4" fmla="*/ 5692 w 10000"/>
              <a:gd name="connsiteY4" fmla="*/ 10000 h 10000"/>
              <a:gd name="connsiteX5" fmla="*/ 621 w 10000"/>
              <a:gd name="connsiteY5" fmla="*/ 19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617" y="1986"/>
                </a:moveTo>
                <a:lnTo>
                  <a:pt x="0" y="970"/>
                </a:lnTo>
                <a:lnTo>
                  <a:pt x="4308" y="0"/>
                </a:lnTo>
                <a:lnTo>
                  <a:pt x="10000" y="9677"/>
                </a:lnTo>
                <a:lnTo>
                  <a:pt x="5692" y="10000"/>
                </a:lnTo>
                <a:cubicBezTo>
                  <a:pt x="4616" y="8327"/>
                  <a:pt x="1697" y="3653"/>
                  <a:pt x="621" y="1980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EA0F8F4-BC0E-4D4D-B690-C12172F45687}"/>
              </a:ext>
            </a:extLst>
          </p:cNvPr>
          <p:cNvGrpSpPr/>
          <p:nvPr/>
        </p:nvGrpSpPr>
        <p:grpSpPr>
          <a:xfrm>
            <a:off x="7067404" y="2116859"/>
            <a:ext cx="3503614" cy="3607666"/>
            <a:chOff x="6537324" y="2116859"/>
            <a:chExt cx="3503614" cy="3607666"/>
          </a:xfrm>
        </p:grpSpPr>
        <p:sp>
          <p:nvSpPr>
            <p:cNvPr id="93200" name="Line 30">
              <a:extLst>
                <a:ext uri="{FF2B5EF4-FFF2-40B4-BE49-F238E27FC236}">
                  <a16:creationId xmlns:a16="http://schemas.microsoft.com/office/drawing/2014/main" id="{901F1A1A-37D1-6A49-A697-72F165606BC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97597" flipH="1" flipV="1">
              <a:off x="6677996" y="3434725"/>
              <a:ext cx="1738746" cy="1242380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201" name="Line 31">
              <a:extLst>
                <a:ext uri="{FF2B5EF4-FFF2-40B4-BE49-F238E27FC236}">
                  <a16:creationId xmlns:a16="http://schemas.microsoft.com/office/drawing/2014/main" id="{D35DCC3D-494F-774B-A976-F4E2259E903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97597" flipH="1">
              <a:off x="7288983" y="2116859"/>
              <a:ext cx="1756523" cy="1390475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202" name="Line 32">
              <a:extLst>
                <a:ext uri="{FF2B5EF4-FFF2-40B4-BE49-F238E27FC236}">
                  <a16:creationId xmlns:a16="http://schemas.microsoft.com/office/drawing/2014/main" id="{E7827AC0-2E51-E549-8E63-C6D5506C0E6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97597" flipH="1">
              <a:off x="7215387" y="2480027"/>
              <a:ext cx="2682103" cy="1281301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203" name="Line 33">
              <a:extLst>
                <a:ext uri="{FF2B5EF4-FFF2-40B4-BE49-F238E27FC236}">
                  <a16:creationId xmlns:a16="http://schemas.microsoft.com/office/drawing/2014/main" id="{3A00F509-E78F-B544-BE4B-340ED457457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97597" flipH="1" flipV="1">
              <a:off x="6537324" y="3600380"/>
              <a:ext cx="2757433" cy="1564082"/>
            </a:xfrm>
            <a:prstGeom prst="line">
              <a:avLst/>
            </a:prstGeom>
            <a:noFill/>
            <a:ln w="57150">
              <a:solidFill>
                <a:srgbClr val="C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204" name="Freeform 34">
              <a:extLst>
                <a:ext uri="{FF2B5EF4-FFF2-40B4-BE49-F238E27FC236}">
                  <a16:creationId xmlns:a16="http://schemas.microsoft.com/office/drawing/2014/main" id="{82DF975E-D15B-D046-9C45-51976CDE9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446" y="2616200"/>
              <a:ext cx="2022492" cy="3108325"/>
            </a:xfrm>
            <a:custGeom>
              <a:avLst/>
              <a:gdLst>
                <a:gd name="T0" fmla="*/ 0 w 986"/>
                <a:gd name="T1" fmla="*/ 956 h 1958"/>
                <a:gd name="T2" fmla="*/ 504 w 986"/>
                <a:gd name="T3" fmla="*/ 0 h 1958"/>
                <a:gd name="T4" fmla="*/ 986 w 986"/>
                <a:gd name="T5" fmla="*/ 349 h 1958"/>
                <a:gd name="T6" fmla="*/ 174 w 986"/>
                <a:gd name="T7" fmla="*/ 1952 h 1958"/>
                <a:gd name="T8" fmla="*/ 174 w 986"/>
                <a:gd name="T9" fmla="*/ 1958 h 1958"/>
                <a:gd name="T10" fmla="*/ 0 w 986"/>
                <a:gd name="T11" fmla="*/ 1800 h 19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86"/>
                <a:gd name="T19" fmla="*/ 0 h 1958"/>
                <a:gd name="T20" fmla="*/ 986 w 986"/>
                <a:gd name="T21" fmla="*/ 1958 h 1958"/>
                <a:gd name="connsiteX0" fmla="*/ 2875 w 12875"/>
                <a:gd name="connsiteY0" fmla="*/ 4883 h 10000"/>
                <a:gd name="connsiteX1" fmla="*/ 7987 w 12875"/>
                <a:gd name="connsiteY1" fmla="*/ 0 h 10000"/>
                <a:gd name="connsiteX2" fmla="*/ 12875 w 12875"/>
                <a:gd name="connsiteY2" fmla="*/ 1782 h 10000"/>
                <a:gd name="connsiteX3" fmla="*/ 4640 w 12875"/>
                <a:gd name="connsiteY3" fmla="*/ 9969 h 10000"/>
                <a:gd name="connsiteX4" fmla="*/ 4640 w 12875"/>
                <a:gd name="connsiteY4" fmla="*/ 10000 h 10000"/>
                <a:gd name="connsiteX5" fmla="*/ 0 w 12875"/>
                <a:gd name="connsiteY5" fmla="*/ 7792 h 10000"/>
                <a:gd name="connsiteX0" fmla="*/ 0 w 12921"/>
                <a:gd name="connsiteY0" fmla="*/ 7825 h 10000"/>
                <a:gd name="connsiteX1" fmla="*/ 8033 w 12921"/>
                <a:gd name="connsiteY1" fmla="*/ 0 h 10000"/>
                <a:gd name="connsiteX2" fmla="*/ 12921 w 12921"/>
                <a:gd name="connsiteY2" fmla="*/ 1782 h 10000"/>
                <a:gd name="connsiteX3" fmla="*/ 4686 w 12921"/>
                <a:gd name="connsiteY3" fmla="*/ 9969 h 10000"/>
                <a:gd name="connsiteX4" fmla="*/ 4686 w 12921"/>
                <a:gd name="connsiteY4" fmla="*/ 10000 h 10000"/>
                <a:gd name="connsiteX5" fmla="*/ 46 w 12921"/>
                <a:gd name="connsiteY5" fmla="*/ 7792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21" h="10000">
                  <a:moveTo>
                    <a:pt x="0" y="7825"/>
                  </a:moveTo>
                  <a:lnTo>
                    <a:pt x="8033" y="0"/>
                  </a:lnTo>
                  <a:lnTo>
                    <a:pt x="12921" y="1782"/>
                  </a:lnTo>
                  <a:lnTo>
                    <a:pt x="4686" y="9969"/>
                  </a:lnTo>
                  <a:lnTo>
                    <a:pt x="4686" y="10000"/>
                  </a:lnTo>
                  <a:cubicBezTo>
                    <a:pt x="4098" y="9731"/>
                    <a:pt x="634" y="8061"/>
                    <a:pt x="46" y="7792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208" name="Oval 38">
              <a:extLst>
                <a:ext uri="{FF2B5EF4-FFF2-40B4-BE49-F238E27FC236}">
                  <a16:creationId xmlns:a16="http://schemas.microsoft.com/office/drawing/2014/main" id="{89410587-EF77-DF45-933F-0FBDA2A6B15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97597">
              <a:off x="6991350" y="2960688"/>
              <a:ext cx="171450" cy="17145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6EE77CE-0D9B-A84D-A0A8-74189A959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 dirty="0"/>
              <a:t>Light field capture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80EF7-A883-5143-ACE4-A755C7654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5999124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Idea 2: move camera anywhere, use </a:t>
            </a:r>
            <a:r>
              <a:rPr lang="en-US" dirty="0" err="1"/>
              <a:t>rebinning</a:t>
            </a:r>
            <a:r>
              <a:rPr lang="en-US" dirty="0"/>
              <a:t> or resampling</a:t>
            </a:r>
          </a:p>
        </p:txBody>
      </p:sp>
      <p:sp>
        <p:nvSpPr>
          <p:cNvPr id="45" name="Line 23">
            <a:extLst>
              <a:ext uri="{FF2B5EF4-FFF2-40B4-BE49-F238E27FC236}">
                <a16:creationId xmlns:a16="http://schemas.microsoft.com/office/drawing/2014/main" id="{86E40ABD-72B1-054E-A6BB-414999A57D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80458" y="2997204"/>
            <a:ext cx="3558850" cy="1068935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Line 37">
            <a:extLst>
              <a:ext uri="{FF2B5EF4-FFF2-40B4-BE49-F238E27FC236}">
                <a16:creationId xmlns:a16="http://schemas.microsoft.com/office/drawing/2014/main" id="{73AB696E-ABAC-E348-87C3-D92D0FFF26B6}"/>
              </a:ext>
            </a:extLst>
          </p:cNvPr>
          <p:cNvSpPr>
            <a:spLocks noChangeShapeType="1"/>
          </p:cNvSpPr>
          <p:nvPr/>
        </p:nvSpPr>
        <p:spPr bwMode="auto">
          <a:xfrm rot="3107199" flipV="1">
            <a:off x="7679627" y="3084603"/>
            <a:ext cx="3012345" cy="1477436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220" name="Oval 20">
            <a:extLst>
              <a:ext uri="{FF2B5EF4-FFF2-40B4-BE49-F238E27FC236}">
                <a16:creationId xmlns:a16="http://schemas.microsoft.com/office/drawing/2014/main" id="{9070C155-55AF-664C-B898-E64F00C11466}"/>
              </a:ext>
            </a:extLst>
          </p:cNvPr>
          <p:cNvSpPr>
            <a:spLocks noChangeArrowheads="1"/>
          </p:cNvSpPr>
          <p:nvPr/>
        </p:nvSpPr>
        <p:spPr bwMode="auto">
          <a:xfrm rot="20190398">
            <a:off x="7134081" y="3986214"/>
            <a:ext cx="198438" cy="198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camera&#10;&#10;Description automatically generated">
            <a:extLst>
              <a:ext uri="{FF2B5EF4-FFF2-40B4-BE49-F238E27FC236}">
                <a16:creationId xmlns:a16="http://schemas.microsoft.com/office/drawing/2014/main" id="{662AFE4A-1CD1-5E0D-85BA-94F7E9F06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1933" y="3806370"/>
            <a:ext cx="4297178" cy="2566835"/>
          </a:xfrm>
          <a:prstGeom prst="rect">
            <a:avLst/>
          </a:prstGeom>
        </p:spPr>
      </p:pic>
      <p:sp>
        <p:nvSpPr>
          <p:cNvPr id="93223" name="Line 23">
            <a:extLst>
              <a:ext uri="{FF2B5EF4-FFF2-40B4-BE49-F238E27FC236}">
                <a16:creationId xmlns:a16="http://schemas.microsoft.com/office/drawing/2014/main" id="{5126861A-179C-0F4C-9B15-4322BC6146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371084" y="2997205"/>
            <a:ext cx="468224" cy="127840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207" name="Line 37">
            <a:extLst>
              <a:ext uri="{FF2B5EF4-FFF2-40B4-BE49-F238E27FC236}">
                <a16:creationId xmlns:a16="http://schemas.microsoft.com/office/drawing/2014/main" id="{4651AD90-8234-CE4A-BF04-89E21339AA88}"/>
              </a:ext>
            </a:extLst>
          </p:cNvPr>
          <p:cNvSpPr>
            <a:spLocks noChangeShapeType="1"/>
          </p:cNvSpPr>
          <p:nvPr/>
        </p:nvSpPr>
        <p:spPr bwMode="auto">
          <a:xfrm rot="3107199" flipV="1">
            <a:off x="10374168" y="4392613"/>
            <a:ext cx="320675" cy="163513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187" name="Text Box 4">
                <a:extLst>
                  <a:ext uri="{FF2B5EF4-FFF2-40B4-BE49-F238E27FC236}">
                    <a16:creationId xmlns:a16="http://schemas.microsoft.com/office/drawing/2014/main" id="{0FD67FDE-C86D-FC47-9B9C-A06890EF2D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96068" y="5854700"/>
                <a:ext cx="82836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𝑢</m:t>
                      </m:r>
                      <m:r>
                        <a:rPr lang="en-US" alt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𝑣</m:t>
                      </m:r>
                    </m:oMath>
                  </m:oMathPara>
                </a14:m>
                <a:endParaRPr lang="en-US" altLang="en-US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3187" name="Text Box 4">
                <a:extLst>
                  <a:ext uri="{FF2B5EF4-FFF2-40B4-BE49-F238E27FC236}">
                    <a16:creationId xmlns:a16="http://schemas.microsoft.com/office/drawing/2014/main" id="{0FD67FDE-C86D-FC47-9B9C-A06890EF2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96068" y="5854700"/>
                <a:ext cx="828367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188" name="Freeform 5">
            <a:extLst>
              <a:ext uri="{FF2B5EF4-FFF2-40B4-BE49-F238E27FC236}">
                <a16:creationId xmlns:a16="http://schemas.microsoft.com/office/drawing/2014/main" id="{4EFC462A-66FC-944C-BC5E-648B4AB80E2C}"/>
              </a:ext>
            </a:extLst>
          </p:cNvPr>
          <p:cNvSpPr>
            <a:spLocks/>
          </p:cNvSpPr>
          <p:nvPr/>
        </p:nvSpPr>
        <p:spPr bwMode="auto">
          <a:xfrm>
            <a:off x="9183543" y="1836738"/>
            <a:ext cx="1174750" cy="4475162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189" name="Text Box 6">
                <a:extLst>
                  <a:ext uri="{FF2B5EF4-FFF2-40B4-BE49-F238E27FC236}">
                    <a16:creationId xmlns:a16="http://schemas.microsoft.com/office/drawing/2014/main" id="{C17658FD-6CF0-454B-9BD3-63D831FDAE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77205" y="5942013"/>
                <a:ext cx="73032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𝑠</m:t>
                      </m:r>
                      <m:r>
                        <a:rPr lang="en-US" alt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𝑡</m:t>
                      </m:r>
                    </m:oMath>
                  </m:oMathPara>
                </a14:m>
                <a:endParaRPr lang="en-US" altLang="en-US" dirty="0">
                  <a:solidFill>
                    <a:srgbClr val="000000"/>
                  </a:solidFill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3189" name="Text Box 6">
                <a:extLst>
                  <a:ext uri="{FF2B5EF4-FFF2-40B4-BE49-F238E27FC236}">
                    <a16:creationId xmlns:a16="http://schemas.microsoft.com/office/drawing/2014/main" id="{C17658FD-6CF0-454B-9BD3-63D831FDA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77205" y="5942013"/>
                <a:ext cx="73032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190" name="Freeform 7">
            <a:extLst>
              <a:ext uri="{FF2B5EF4-FFF2-40B4-BE49-F238E27FC236}">
                <a16:creationId xmlns:a16="http://schemas.microsoft.com/office/drawing/2014/main" id="{A44B06F4-BC34-3E48-853B-7A8A3968A3F2}"/>
              </a:ext>
            </a:extLst>
          </p:cNvPr>
          <p:cNvSpPr>
            <a:spLocks/>
          </p:cNvSpPr>
          <p:nvPr/>
        </p:nvSpPr>
        <p:spPr bwMode="auto">
          <a:xfrm>
            <a:off x="7834168" y="1800226"/>
            <a:ext cx="1174750" cy="4475163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0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0" y="242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209" name="Oval 9">
            <a:extLst>
              <a:ext uri="{FF2B5EF4-FFF2-40B4-BE49-F238E27FC236}">
                <a16:creationId xmlns:a16="http://schemas.microsoft.com/office/drawing/2014/main" id="{A13AA4D2-F17A-0940-8B7B-19ECF36BF323}"/>
              </a:ext>
            </a:extLst>
          </p:cNvPr>
          <p:cNvSpPr>
            <a:spLocks noChangeArrowheads="1"/>
          </p:cNvSpPr>
          <p:nvPr/>
        </p:nvSpPr>
        <p:spPr bwMode="auto">
          <a:xfrm rot="20190398">
            <a:off x="8589820" y="3549655"/>
            <a:ext cx="198438" cy="198438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3210" name="Oval 10">
            <a:extLst>
              <a:ext uri="{FF2B5EF4-FFF2-40B4-BE49-F238E27FC236}">
                <a16:creationId xmlns:a16="http://schemas.microsoft.com/office/drawing/2014/main" id="{0ACE7396-6DB0-A244-8C48-1E7F5BE4C085}"/>
              </a:ext>
            </a:extLst>
          </p:cNvPr>
          <p:cNvSpPr>
            <a:spLocks noChangeArrowheads="1"/>
          </p:cNvSpPr>
          <p:nvPr/>
        </p:nvSpPr>
        <p:spPr bwMode="auto">
          <a:xfrm rot="20190398">
            <a:off x="9904271" y="3148018"/>
            <a:ext cx="198438" cy="198438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3220" name="Oval 20">
            <a:extLst>
              <a:ext uri="{FF2B5EF4-FFF2-40B4-BE49-F238E27FC236}">
                <a16:creationId xmlns:a16="http://schemas.microsoft.com/office/drawing/2014/main" id="{9070C155-55AF-664C-B898-E64F00C11466}"/>
              </a:ext>
            </a:extLst>
          </p:cNvPr>
          <p:cNvSpPr>
            <a:spLocks noChangeArrowheads="1"/>
          </p:cNvSpPr>
          <p:nvPr/>
        </p:nvSpPr>
        <p:spPr bwMode="auto">
          <a:xfrm rot="20190398">
            <a:off x="7134083" y="3986218"/>
            <a:ext cx="198438" cy="198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3221" name="Line 21">
            <a:extLst>
              <a:ext uri="{FF2B5EF4-FFF2-40B4-BE49-F238E27FC236}">
                <a16:creationId xmlns:a16="http://schemas.microsoft.com/office/drawing/2014/main" id="{C816DFB5-D847-764F-8475-E5EFB66BD26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40458" y="3648499"/>
            <a:ext cx="1337683" cy="398043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222" name="Line 22">
            <a:extLst>
              <a:ext uri="{FF2B5EF4-FFF2-40B4-BE49-F238E27FC236}">
                <a16:creationId xmlns:a16="http://schemas.microsoft.com/office/drawing/2014/main" id="{78797BD2-87AC-6748-A672-D07D480707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20033" y="3248030"/>
            <a:ext cx="1001713" cy="30003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195" name="Oval 25">
            <a:extLst>
              <a:ext uri="{FF2B5EF4-FFF2-40B4-BE49-F238E27FC236}">
                <a16:creationId xmlns:a16="http://schemas.microsoft.com/office/drawing/2014/main" id="{D239A1DF-CF8B-1C41-97F8-8FE303E4284D}"/>
              </a:ext>
            </a:extLst>
          </p:cNvPr>
          <p:cNvSpPr>
            <a:spLocks noChangeArrowheads="1"/>
          </p:cNvSpPr>
          <p:nvPr/>
        </p:nvSpPr>
        <p:spPr bwMode="auto">
          <a:xfrm rot="1697597">
            <a:off x="8431068" y="3402013"/>
            <a:ext cx="171450" cy="17145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3196" name="Oval 26">
            <a:extLst>
              <a:ext uri="{FF2B5EF4-FFF2-40B4-BE49-F238E27FC236}">
                <a16:creationId xmlns:a16="http://schemas.microsoft.com/office/drawing/2014/main" id="{D15A4301-ED6C-4D45-8660-22DE7FA5862F}"/>
              </a:ext>
            </a:extLst>
          </p:cNvPr>
          <p:cNvSpPr>
            <a:spLocks noChangeArrowheads="1"/>
          </p:cNvSpPr>
          <p:nvPr/>
        </p:nvSpPr>
        <p:spPr bwMode="auto">
          <a:xfrm rot="1697597">
            <a:off x="9508980" y="3956050"/>
            <a:ext cx="171450" cy="17145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3205" name="Line 35">
            <a:extLst>
              <a:ext uri="{FF2B5EF4-FFF2-40B4-BE49-F238E27FC236}">
                <a16:creationId xmlns:a16="http://schemas.microsoft.com/office/drawing/2014/main" id="{3129DFD7-A067-494F-866E-A89CE175EEA6}"/>
              </a:ext>
            </a:extLst>
          </p:cNvPr>
          <p:cNvSpPr>
            <a:spLocks noChangeShapeType="1"/>
          </p:cNvSpPr>
          <p:nvPr/>
        </p:nvSpPr>
        <p:spPr bwMode="auto">
          <a:xfrm rot="3107199" flipV="1">
            <a:off x="7616680" y="3049588"/>
            <a:ext cx="893762" cy="4460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206" name="Line 36">
            <a:extLst>
              <a:ext uri="{FF2B5EF4-FFF2-40B4-BE49-F238E27FC236}">
                <a16:creationId xmlns:a16="http://schemas.microsoft.com/office/drawing/2014/main" id="{5E8BBDBD-EC6B-1644-BF7C-C5CBC0400B71}"/>
              </a:ext>
            </a:extLst>
          </p:cNvPr>
          <p:cNvSpPr>
            <a:spLocks noChangeShapeType="1"/>
          </p:cNvSpPr>
          <p:nvPr/>
        </p:nvSpPr>
        <p:spPr bwMode="auto">
          <a:xfrm rot="3107199" flipV="1">
            <a:off x="9015268" y="3749675"/>
            <a:ext cx="577850" cy="258763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208" name="Oval 38">
            <a:extLst>
              <a:ext uri="{FF2B5EF4-FFF2-40B4-BE49-F238E27FC236}">
                <a16:creationId xmlns:a16="http://schemas.microsoft.com/office/drawing/2014/main" id="{89410587-EF77-DF45-933F-0FBDA2A6B153}"/>
              </a:ext>
            </a:extLst>
          </p:cNvPr>
          <p:cNvSpPr>
            <a:spLocks noChangeArrowheads="1"/>
          </p:cNvSpPr>
          <p:nvPr/>
        </p:nvSpPr>
        <p:spPr bwMode="auto">
          <a:xfrm rot="1697597">
            <a:off x="7521430" y="2960688"/>
            <a:ext cx="171450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3193" name="Freeform 39">
            <a:extLst>
              <a:ext uri="{FF2B5EF4-FFF2-40B4-BE49-F238E27FC236}">
                <a16:creationId xmlns:a16="http://schemas.microsoft.com/office/drawing/2014/main" id="{BDBD02D6-FB99-9C44-8AD4-2961AFE7F9DE}"/>
              </a:ext>
            </a:extLst>
          </p:cNvPr>
          <p:cNvSpPr>
            <a:spLocks/>
          </p:cNvSpPr>
          <p:nvPr/>
        </p:nvSpPr>
        <p:spPr bwMode="auto">
          <a:xfrm>
            <a:off x="7835755" y="1801813"/>
            <a:ext cx="1174750" cy="4475162"/>
          </a:xfrm>
          <a:custGeom>
            <a:avLst/>
            <a:gdLst>
              <a:gd name="T0" fmla="*/ 0 w 740"/>
              <a:gd name="T1" fmla="*/ 0 h 2819"/>
              <a:gd name="T2" fmla="*/ 2147483646 w 740"/>
              <a:gd name="T3" fmla="*/ 2147483646 h 2819"/>
              <a:gd name="T4" fmla="*/ 2147483646 w 740"/>
              <a:gd name="T5" fmla="*/ 2147483646 h 2819"/>
              <a:gd name="T6" fmla="*/ 2147483646 w 740"/>
              <a:gd name="T7" fmla="*/ 2147483646 h 2819"/>
              <a:gd name="T8" fmla="*/ 0 w 740"/>
              <a:gd name="T9" fmla="*/ 0 h 28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0"/>
              <a:gd name="T16" fmla="*/ 0 h 2819"/>
              <a:gd name="T17" fmla="*/ 740 w 740"/>
              <a:gd name="T18" fmla="*/ 2819 h 28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0" h="2819">
                <a:moveTo>
                  <a:pt x="0" y="0"/>
                </a:moveTo>
                <a:lnTo>
                  <a:pt x="740" y="329"/>
                </a:lnTo>
                <a:lnTo>
                  <a:pt x="740" y="2819"/>
                </a:lnTo>
                <a:lnTo>
                  <a:pt x="737" y="325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6200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194" name="Text Box 40">
            <a:extLst>
              <a:ext uri="{FF2B5EF4-FFF2-40B4-BE49-F238E27FC236}">
                <a16:creationId xmlns:a16="http://schemas.microsoft.com/office/drawing/2014/main" id="{FEC44AB3-12C7-E543-BF81-4B37C867E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539" y="6502973"/>
            <a:ext cx="2244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Figure source: </a:t>
            </a: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  <a:hlinkClick r:id="rId5"/>
              </a:rPr>
              <a:t>S. </a:t>
            </a:r>
            <a:r>
              <a:rPr lang="en-US" altLang="en-US" sz="1200" dirty="0" err="1">
                <a:solidFill>
                  <a:srgbClr val="000000"/>
                </a:solidFill>
                <a:cs typeface="Arial" panose="020B0604020202020204" pitchFamily="34" charset="0"/>
                <a:hlinkClick r:id="rId5"/>
              </a:rPr>
              <a:t>Gortler</a:t>
            </a: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  <a:hlinkClick r:id="rId5"/>
              </a:rPr>
              <a:t> et al.</a:t>
            </a:r>
            <a:endParaRPr lang="en-US" altLang="en-US" sz="12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EE77CE-0D9B-A84D-A0A8-74189A959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field capture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80EF7-A883-5143-ACE4-A755C7654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5999124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Idea 2: move camera anywhere, use </a:t>
            </a:r>
            <a:r>
              <a:rPr lang="en-US" dirty="0" err="1"/>
              <a:t>rebinning</a:t>
            </a:r>
            <a:r>
              <a:rPr lang="en-US" dirty="0"/>
              <a:t> or resampling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BF5A78-8CA3-6549-84AF-2916ED0406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716" y="1948449"/>
            <a:ext cx="4011788" cy="307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5958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A5FC2A-9305-A44F-9A76-96B36BD563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For each output pixel,</a:t>
                </a:r>
                <a:br>
                  <a:rPr lang="en-US" dirty="0"/>
                </a:br>
                <a:r>
                  <a:rPr lang="en-US" dirty="0"/>
                  <a:t>determine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, then either use</a:t>
                </a:r>
                <a:br>
                  <a:rPr lang="en-US" dirty="0"/>
                </a:br>
                <a:r>
                  <a:rPr lang="en-US" dirty="0"/>
                  <a:t>closest discrete RGB or interpolate</a:t>
                </a:r>
                <a:br>
                  <a:rPr lang="en-US" dirty="0"/>
                </a:br>
                <a:r>
                  <a:rPr lang="en-US" dirty="0"/>
                  <a:t>several nearby values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A5FC2A-9305-A44F-9A76-96B36BD563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213" name="Rectangle 5">
            <a:extLst>
              <a:ext uri="{FF2B5EF4-FFF2-40B4-BE49-F238E27FC236}">
                <a16:creationId xmlns:a16="http://schemas.microsoft.com/office/drawing/2014/main" id="{739404E1-A645-B846-A59D-C7372C350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0013" y="1541463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14" name="Rectangle 6">
            <a:extLst>
              <a:ext uri="{FF2B5EF4-FFF2-40B4-BE49-F238E27FC236}">
                <a16:creationId xmlns:a16="http://schemas.microsoft.com/office/drawing/2014/main" id="{702B053E-25E3-6444-B099-2DD4399EE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0013" y="1955800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15" name="Rectangle 7">
            <a:extLst>
              <a:ext uri="{FF2B5EF4-FFF2-40B4-BE49-F238E27FC236}">
                <a16:creationId xmlns:a16="http://schemas.microsoft.com/office/drawing/2014/main" id="{8F86813D-2558-B845-9DD8-EA87311A7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0013" y="2371725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16" name="Rectangle 8">
            <a:extLst>
              <a:ext uri="{FF2B5EF4-FFF2-40B4-BE49-F238E27FC236}">
                <a16:creationId xmlns:a16="http://schemas.microsoft.com/office/drawing/2014/main" id="{A51B84C3-13C1-3440-970A-4ACB183F9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0013" y="2787650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17" name="Rectangle 9">
            <a:extLst>
              <a:ext uri="{FF2B5EF4-FFF2-40B4-BE49-F238E27FC236}">
                <a16:creationId xmlns:a16="http://schemas.microsoft.com/office/drawing/2014/main" id="{CE920737-3344-9145-AC3C-5F95961EE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0013" y="3205163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18" name="Rectangle 10">
            <a:extLst>
              <a:ext uri="{FF2B5EF4-FFF2-40B4-BE49-F238E27FC236}">
                <a16:creationId xmlns:a16="http://schemas.microsoft.com/office/drawing/2014/main" id="{A35FE951-23EE-DA46-BF62-147D367A0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0013" y="3621088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19" name="Rectangle 11">
            <a:extLst>
              <a:ext uri="{FF2B5EF4-FFF2-40B4-BE49-F238E27FC236}">
                <a16:creationId xmlns:a16="http://schemas.microsoft.com/office/drawing/2014/main" id="{100AE885-987A-4C4F-A0C6-BA345C5F6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0013" y="4037013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20" name="Rectangle 12">
            <a:extLst>
              <a:ext uri="{FF2B5EF4-FFF2-40B4-BE49-F238E27FC236}">
                <a16:creationId xmlns:a16="http://schemas.microsoft.com/office/drawing/2014/main" id="{C3820509-0799-AC47-91AE-DFACAC02E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0013" y="4452938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21" name="Rectangle 13">
            <a:extLst>
              <a:ext uri="{FF2B5EF4-FFF2-40B4-BE49-F238E27FC236}">
                <a16:creationId xmlns:a16="http://schemas.microsoft.com/office/drawing/2014/main" id="{BBB5CFE5-0CC1-8C4A-9ACE-C11FE602F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0013" y="4868863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22" name="Rectangle 14">
            <a:extLst>
              <a:ext uri="{FF2B5EF4-FFF2-40B4-BE49-F238E27FC236}">
                <a16:creationId xmlns:a16="http://schemas.microsoft.com/office/drawing/2014/main" id="{A3EA389B-AC05-BB45-B35D-028575AEC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0013" y="5286375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23" name="Rectangle 15">
            <a:extLst>
              <a:ext uri="{FF2B5EF4-FFF2-40B4-BE49-F238E27FC236}">
                <a16:creationId xmlns:a16="http://schemas.microsoft.com/office/drawing/2014/main" id="{713090BD-5470-E54C-835C-21AFFF560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0013" y="5702300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24" name="Rectangle 16">
            <a:extLst>
              <a:ext uri="{FF2B5EF4-FFF2-40B4-BE49-F238E27FC236}">
                <a16:creationId xmlns:a16="http://schemas.microsoft.com/office/drawing/2014/main" id="{20DB91DB-7F39-3C4E-90ED-049EF97A3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7088" y="1541463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25" name="Rectangle 17">
            <a:extLst>
              <a:ext uri="{FF2B5EF4-FFF2-40B4-BE49-F238E27FC236}">
                <a16:creationId xmlns:a16="http://schemas.microsoft.com/office/drawing/2014/main" id="{687EED4A-FF36-A84C-B3D4-6720CF7C5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7088" y="2371725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26" name="Rectangle 18">
            <a:extLst>
              <a:ext uri="{FF2B5EF4-FFF2-40B4-BE49-F238E27FC236}">
                <a16:creationId xmlns:a16="http://schemas.microsoft.com/office/drawing/2014/main" id="{68DB4E42-2272-524E-9DE5-DDFF9FF5C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7088" y="3205163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27" name="Rectangle 19">
            <a:extLst>
              <a:ext uri="{FF2B5EF4-FFF2-40B4-BE49-F238E27FC236}">
                <a16:creationId xmlns:a16="http://schemas.microsoft.com/office/drawing/2014/main" id="{65D705F7-7ACF-4145-902B-CE7433F80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7088" y="4037013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28" name="Rectangle 20">
            <a:extLst>
              <a:ext uri="{FF2B5EF4-FFF2-40B4-BE49-F238E27FC236}">
                <a16:creationId xmlns:a16="http://schemas.microsoft.com/office/drawing/2014/main" id="{A1DE3FB1-04FD-2B4E-856B-1EC0453B6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7088" y="4868863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29" name="Rectangle 21">
            <a:extLst>
              <a:ext uri="{FF2B5EF4-FFF2-40B4-BE49-F238E27FC236}">
                <a16:creationId xmlns:a16="http://schemas.microsoft.com/office/drawing/2014/main" id="{985DD272-B349-A543-A234-2C02E5210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7088" y="5702300"/>
            <a:ext cx="430213" cy="587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30" name="Line 22">
            <a:extLst>
              <a:ext uri="{FF2B5EF4-FFF2-40B4-BE49-F238E27FC236}">
                <a16:creationId xmlns:a16="http://schemas.microsoft.com/office/drawing/2014/main" id="{D0C1E07C-C659-F047-8322-755C1D52B27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2988" y="1143000"/>
            <a:ext cx="0" cy="4830763"/>
          </a:xfrm>
          <a:prstGeom prst="line">
            <a:avLst/>
          </a:prstGeom>
          <a:noFill/>
          <a:ln w="57150">
            <a:solidFill>
              <a:srgbClr val="6200A4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232" name="Line 24">
            <a:extLst>
              <a:ext uri="{FF2B5EF4-FFF2-40B4-BE49-F238E27FC236}">
                <a16:creationId xmlns:a16="http://schemas.microsoft.com/office/drawing/2014/main" id="{7EFF4965-48E7-454E-B467-CC3F619871B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97975" y="1155700"/>
            <a:ext cx="0" cy="4806950"/>
          </a:xfrm>
          <a:prstGeom prst="line">
            <a:avLst/>
          </a:prstGeom>
          <a:noFill/>
          <a:ln w="57150">
            <a:solidFill>
              <a:srgbClr val="6200A4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235" name="Freeform 27">
            <a:extLst>
              <a:ext uri="{FF2B5EF4-FFF2-40B4-BE49-F238E27FC236}">
                <a16:creationId xmlns:a16="http://schemas.microsoft.com/office/drawing/2014/main" id="{5DFB4476-B0FF-C94B-9731-6BCD93784579}"/>
              </a:ext>
            </a:extLst>
          </p:cNvPr>
          <p:cNvSpPr>
            <a:spLocks/>
          </p:cNvSpPr>
          <p:nvPr/>
        </p:nvSpPr>
        <p:spPr bwMode="auto">
          <a:xfrm rot="156571">
            <a:off x="6447822" y="3686198"/>
            <a:ext cx="551323" cy="1427023"/>
          </a:xfrm>
          <a:custGeom>
            <a:avLst/>
            <a:gdLst>
              <a:gd name="T0" fmla="*/ 0 w 253"/>
              <a:gd name="T1" fmla="*/ 51 h 655"/>
              <a:gd name="T2" fmla="*/ 32 w 253"/>
              <a:gd name="T3" fmla="*/ 0 h 655"/>
              <a:gd name="T4" fmla="*/ 253 w 253"/>
              <a:gd name="T5" fmla="*/ 655 h 655"/>
              <a:gd name="T6" fmla="*/ 198 w 253"/>
              <a:gd name="T7" fmla="*/ 639 h 655"/>
              <a:gd name="T8" fmla="*/ 0 w 253"/>
              <a:gd name="T9" fmla="*/ 51 h 6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3"/>
              <a:gd name="T16" fmla="*/ 0 h 655"/>
              <a:gd name="T17" fmla="*/ 253 w 253"/>
              <a:gd name="T18" fmla="*/ 655 h 6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3" h="655">
                <a:moveTo>
                  <a:pt x="0" y="51"/>
                </a:moveTo>
                <a:lnTo>
                  <a:pt x="32" y="0"/>
                </a:lnTo>
                <a:lnTo>
                  <a:pt x="253" y="655"/>
                </a:lnTo>
                <a:lnTo>
                  <a:pt x="198" y="639"/>
                </a:lnTo>
                <a:lnTo>
                  <a:pt x="0" y="51"/>
                </a:lnTo>
                <a:close/>
              </a:path>
            </a:pathLst>
          </a:custGeom>
          <a:solidFill>
            <a:srgbClr val="E3E3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236" name="Line 28">
            <a:extLst>
              <a:ext uri="{FF2B5EF4-FFF2-40B4-BE49-F238E27FC236}">
                <a16:creationId xmlns:a16="http://schemas.microsoft.com/office/drawing/2014/main" id="{08DAA442-1E4D-9145-AE33-0FDCC6E181FF}"/>
              </a:ext>
            </a:extLst>
          </p:cNvPr>
          <p:cNvSpPr>
            <a:spLocks noChangeShapeType="1"/>
          </p:cNvSpPr>
          <p:nvPr/>
        </p:nvSpPr>
        <p:spPr bwMode="auto">
          <a:xfrm rot="156571" flipV="1">
            <a:off x="5412530" y="3538666"/>
            <a:ext cx="4951011" cy="1496740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237" name="Line 29">
            <a:extLst>
              <a:ext uri="{FF2B5EF4-FFF2-40B4-BE49-F238E27FC236}">
                <a16:creationId xmlns:a16="http://schemas.microsoft.com/office/drawing/2014/main" id="{6CCAF014-0BE6-6D45-8A57-1158ACD27945}"/>
              </a:ext>
            </a:extLst>
          </p:cNvPr>
          <p:cNvSpPr>
            <a:spLocks noChangeShapeType="1"/>
          </p:cNvSpPr>
          <p:nvPr/>
        </p:nvSpPr>
        <p:spPr bwMode="auto">
          <a:xfrm rot="20346969" flipH="1">
            <a:off x="4875107" y="2179702"/>
            <a:ext cx="4375717" cy="2034869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238" name="Line 30">
            <a:extLst>
              <a:ext uri="{FF2B5EF4-FFF2-40B4-BE49-F238E27FC236}">
                <a16:creationId xmlns:a16="http://schemas.microsoft.com/office/drawing/2014/main" id="{1191C308-8130-E045-B00A-A56B2E38C20C}"/>
              </a:ext>
            </a:extLst>
          </p:cNvPr>
          <p:cNvSpPr>
            <a:spLocks noChangeShapeType="1"/>
          </p:cNvSpPr>
          <p:nvPr/>
        </p:nvSpPr>
        <p:spPr bwMode="auto">
          <a:xfrm rot="20346969" flipH="1" flipV="1">
            <a:off x="5643820" y="4090404"/>
            <a:ext cx="4181774" cy="2287594"/>
          </a:xfrm>
          <a:prstGeom prst="line">
            <a:avLst/>
          </a:prstGeom>
          <a:noFill/>
          <a:ln w="57150">
            <a:solidFill>
              <a:srgbClr val="CC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239" name="Oval 31">
            <a:extLst>
              <a:ext uri="{FF2B5EF4-FFF2-40B4-BE49-F238E27FC236}">
                <a16:creationId xmlns:a16="http://schemas.microsoft.com/office/drawing/2014/main" id="{35131A8A-39BD-E649-8C2A-37DBF7BFA7A8}"/>
              </a:ext>
            </a:extLst>
          </p:cNvPr>
          <p:cNvSpPr>
            <a:spLocks noChangeArrowheads="1"/>
          </p:cNvSpPr>
          <p:nvPr/>
        </p:nvSpPr>
        <p:spPr bwMode="auto">
          <a:xfrm rot="20346969">
            <a:off x="5246065" y="4782541"/>
            <a:ext cx="272393" cy="27233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40" name="Oval 32">
            <a:extLst>
              <a:ext uri="{FF2B5EF4-FFF2-40B4-BE49-F238E27FC236}">
                <a16:creationId xmlns:a16="http://schemas.microsoft.com/office/drawing/2014/main" id="{CDD7DEF8-D057-DE45-8510-EACA83210A64}"/>
              </a:ext>
            </a:extLst>
          </p:cNvPr>
          <p:cNvSpPr>
            <a:spLocks noChangeArrowheads="1"/>
          </p:cNvSpPr>
          <p:nvPr/>
        </p:nvSpPr>
        <p:spPr bwMode="auto">
          <a:xfrm rot="20346969">
            <a:off x="7250250" y="4267588"/>
            <a:ext cx="272393" cy="272333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41" name="Oval 33">
            <a:extLst>
              <a:ext uri="{FF2B5EF4-FFF2-40B4-BE49-F238E27FC236}">
                <a16:creationId xmlns:a16="http://schemas.microsoft.com/office/drawing/2014/main" id="{DD8F74B8-6F18-644E-A14A-5C9503147C46}"/>
              </a:ext>
            </a:extLst>
          </p:cNvPr>
          <p:cNvSpPr>
            <a:spLocks noChangeArrowheads="1"/>
          </p:cNvSpPr>
          <p:nvPr/>
        </p:nvSpPr>
        <p:spPr bwMode="auto">
          <a:xfrm rot="20346969">
            <a:off x="9079684" y="3805736"/>
            <a:ext cx="272393" cy="272333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42" name="Oval 34">
            <a:extLst>
              <a:ext uri="{FF2B5EF4-FFF2-40B4-BE49-F238E27FC236}">
                <a16:creationId xmlns:a16="http://schemas.microsoft.com/office/drawing/2014/main" id="{5B0C3C58-35AF-104A-952C-CB95D6FB706E}"/>
              </a:ext>
            </a:extLst>
          </p:cNvPr>
          <p:cNvSpPr>
            <a:spLocks noChangeArrowheads="1"/>
          </p:cNvSpPr>
          <p:nvPr/>
        </p:nvSpPr>
        <p:spPr bwMode="auto">
          <a:xfrm rot="20346969">
            <a:off x="6628136" y="4420251"/>
            <a:ext cx="272393" cy="272333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4212" name="Text Box 35">
            <a:extLst>
              <a:ext uri="{FF2B5EF4-FFF2-40B4-BE49-F238E27FC236}">
                <a16:creationId xmlns:a16="http://schemas.microsoft.com/office/drawing/2014/main" id="{A3ED0B20-366C-ED41-91D2-E6C2AB9B6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1" y="6583364"/>
            <a:ext cx="29686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  <a:cs typeface="Arial" panose="020B0604020202020204" pitchFamily="34" charset="0"/>
              </a:rPr>
              <a:t>Slide by Rick Szeliski and Michael Cohen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8BC0FB-D4EB-6946-B6DA-F9491C5A9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Novel view synthesis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19F04DC-7094-7149-B4A5-6B5FEF44F0B0}"/>
              </a:ext>
            </a:extLst>
          </p:cNvPr>
          <p:cNvGrpSpPr/>
          <p:nvPr/>
        </p:nvGrpSpPr>
        <p:grpSpPr>
          <a:xfrm>
            <a:off x="7093561" y="3398176"/>
            <a:ext cx="2622551" cy="1654175"/>
            <a:chOff x="7008813" y="3582989"/>
            <a:chExt cx="2622551" cy="1654175"/>
          </a:xfrm>
        </p:grpSpPr>
        <p:sp>
          <p:nvSpPr>
            <p:cNvPr id="45" name="Line 37">
              <a:extLst>
                <a:ext uri="{FF2B5EF4-FFF2-40B4-BE49-F238E27FC236}">
                  <a16:creationId xmlns:a16="http://schemas.microsoft.com/office/drawing/2014/main" id="{0805F576-C4AB-B34C-90CE-8E1334D1F0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08813" y="4259263"/>
              <a:ext cx="2570162" cy="38100"/>
            </a:xfrm>
            <a:prstGeom prst="line">
              <a:avLst/>
            </a:prstGeom>
            <a:noFill/>
            <a:ln w="57150">
              <a:solidFill>
                <a:srgbClr val="CC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6" name="Group 38">
              <a:extLst>
                <a:ext uri="{FF2B5EF4-FFF2-40B4-BE49-F238E27FC236}">
                  <a16:creationId xmlns:a16="http://schemas.microsoft.com/office/drawing/2014/main" id="{C54C1383-549C-A04E-BF8F-28A8D0E89E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23101" y="3582989"/>
              <a:ext cx="2608263" cy="1654175"/>
              <a:chOff x="3464" y="2257"/>
              <a:chExt cx="1643" cy="1042"/>
            </a:xfrm>
          </p:grpSpPr>
          <p:sp>
            <p:nvSpPr>
              <p:cNvPr id="49" name="Line 41">
                <a:extLst>
                  <a:ext uri="{FF2B5EF4-FFF2-40B4-BE49-F238E27FC236}">
                    <a16:creationId xmlns:a16="http://schemas.microsoft.com/office/drawing/2014/main" id="{8A789B0C-AE45-0D4B-8271-147D121BED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96" y="2257"/>
                <a:ext cx="1475" cy="1042"/>
              </a:xfrm>
              <a:prstGeom prst="line">
                <a:avLst/>
              </a:prstGeom>
              <a:noFill/>
              <a:ln w="57150">
                <a:solidFill>
                  <a:srgbClr val="CC00CC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Line 42">
                <a:extLst>
                  <a:ext uri="{FF2B5EF4-FFF2-40B4-BE49-F238E27FC236}">
                    <a16:creationId xmlns:a16="http://schemas.microsoft.com/office/drawing/2014/main" id="{D4568626-DDA7-E341-9EE2-05960E0E82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64" y="2367"/>
                <a:ext cx="1532" cy="371"/>
              </a:xfrm>
              <a:prstGeom prst="line">
                <a:avLst/>
              </a:prstGeom>
              <a:noFill/>
              <a:ln w="57150">
                <a:solidFill>
                  <a:srgbClr val="CC00CC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Line 43">
                <a:extLst>
                  <a:ext uri="{FF2B5EF4-FFF2-40B4-BE49-F238E27FC236}">
                    <a16:creationId xmlns:a16="http://schemas.microsoft.com/office/drawing/2014/main" id="{EF97D14A-652A-7D4A-9D0A-062D22E182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74" y="2544"/>
                <a:ext cx="1633" cy="733"/>
              </a:xfrm>
              <a:prstGeom prst="line">
                <a:avLst/>
              </a:prstGeom>
              <a:noFill/>
              <a:ln w="57150">
                <a:solidFill>
                  <a:srgbClr val="CC00CC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36" grpId="0" animBg="1"/>
      <p:bldP spid="94240" grpId="0" animBg="1"/>
      <p:bldP spid="94241" grpId="0" animBg="1"/>
      <p:bldP spid="9424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FAB1-D48F-5348-B364-31CD6BF82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1DB52-3E83-0047-AB65-A04D276DD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plenoptic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function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Two-plane light fields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Plenoptic</a:t>
            </a:r>
            <a:r>
              <a:rPr lang="en-US" dirty="0"/>
              <a:t> camera</a:t>
            </a:r>
          </a:p>
        </p:txBody>
      </p:sp>
    </p:spTree>
    <p:extLst>
      <p:ext uri="{BB962C8B-B14F-4D97-AF65-F5344CB8AC3E}">
        <p14:creationId xmlns:p14="http://schemas.microsoft.com/office/powerpoint/2010/main" val="60826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F8BF7-A11A-F640-8099-617D4A4BF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Plenoptic</a:t>
            </a:r>
            <a:r>
              <a:rPr lang="en-US" dirty="0"/>
              <a:t> camera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9C852FD-0C1F-A34A-936C-07988602E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555" y="3734865"/>
            <a:ext cx="11481611" cy="2376117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FCB96D-AB98-2F45-B095-0F68D15B2C69}"/>
              </a:ext>
            </a:extLst>
          </p:cNvPr>
          <p:cNvSpPr txBox="1"/>
          <p:nvPr/>
        </p:nvSpPr>
        <p:spPr>
          <a:xfrm>
            <a:off x="1940275" y="6363726"/>
            <a:ext cx="817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R. Ng et al. </a:t>
            </a:r>
            <a:r>
              <a:rPr lang="en-US" dirty="0">
                <a:hlinkClick r:id="rId3"/>
              </a:rPr>
              <a:t>Light Field Photography with a Hand-held Plenoptic Camera</a:t>
            </a:r>
            <a:r>
              <a:rPr lang="en-US" dirty="0"/>
              <a:t>. 2005</a:t>
            </a:r>
          </a:p>
        </p:txBody>
      </p:sp>
      <p:pic>
        <p:nvPicPr>
          <p:cNvPr id="6" name="Picture 4" descr="DSC_4375">
            <a:extLst>
              <a:ext uri="{FF2B5EF4-FFF2-40B4-BE49-F238E27FC236}">
                <a16:creationId xmlns:a16="http://schemas.microsoft.com/office/drawing/2014/main" id="{DFF3F37E-80A3-0E4A-A2A2-A09CF5088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457" y="1075905"/>
            <a:ext cx="3709671" cy="2467356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9316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>
            <a:extLst>
              <a:ext uri="{FF2B5EF4-FFF2-40B4-BE49-F238E27FC236}">
                <a16:creationId xmlns:a16="http://schemas.microsoft.com/office/drawing/2014/main" id="{84266FDB-F1FC-E54E-BFE6-06A7A8D95E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836" y="104775"/>
            <a:ext cx="9263353" cy="1143000"/>
          </a:xfrm>
        </p:spPr>
        <p:txBody>
          <a:bodyPr/>
          <a:lstStyle/>
          <a:p>
            <a:pPr algn="l" eaLnBrk="1" hangingPunct="1"/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Conventional vs. light field camera</a:t>
            </a:r>
          </a:p>
        </p:txBody>
      </p:sp>
      <p:pic>
        <p:nvPicPr>
          <p:cNvPr id="101378" name="Picture 3" descr="overview-conv">
            <a:extLst>
              <a:ext uri="{FF2B5EF4-FFF2-40B4-BE49-F238E27FC236}">
                <a16:creationId xmlns:a16="http://schemas.microsoft.com/office/drawing/2014/main" id="{1479DC85-E9C9-AB4F-A368-42BB3A9E0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1" y="1754188"/>
            <a:ext cx="6494463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4980" name="Picture 4" descr="overview">
            <a:extLst>
              <a:ext uri="{FF2B5EF4-FFF2-40B4-BE49-F238E27FC236}">
                <a16:creationId xmlns:a16="http://schemas.microsoft.com/office/drawing/2014/main" id="{9D9C5953-1ABE-954D-8330-EA76B9072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75" y="4602164"/>
            <a:ext cx="6484938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>
            <a:extLst>
              <a:ext uri="{FF2B5EF4-FFF2-40B4-BE49-F238E27FC236}">
                <a16:creationId xmlns:a16="http://schemas.microsoft.com/office/drawing/2014/main" id="{84266FDB-F1FC-E54E-BFE6-06A7A8D95E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836" y="104775"/>
            <a:ext cx="9263353" cy="1143000"/>
          </a:xfrm>
        </p:spPr>
        <p:txBody>
          <a:bodyPr/>
          <a:lstStyle/>
          <a:p>
            <a:pPr algn="l" eaLnBrk="1" hangingPunct="1"/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Conventional vs. light field camera</a:t>
            </a:r>
          </a:p>
        </p:txBody>
      </p:sp>
      <p:pic>
        <p:nvPicPr>
          <p:cNvPr id="101378" name="Picture 3" descr="overview-conv">
            <a:extLst>
              <a:ext uri="{FF2B5EF4-FFF2-40B4-BE49-F238E27FC236}">
                <a16:creationId xmlns:a16="http://schemas.microsoft.com/office/drawing/2014/main" id="{1479DC85-E9C9-AB4F-A368-42BB3A9E0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1" y="1754188"/>
            <a:ext cx="6494463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4980" name="Picture 4" descr="overview">
            <a:extLst>
              <a:ext uri="{FF2B5EF4-FFF2-40B4-BE49-F238E27FC236}">
                <a16:creationId xmlns:a16="http://schemas.microsoft.com/office/drawing/2014/main" id="{9D9C5953-1ABE-954D-8330-EA76B9072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75" y="4602164"/>
            <a:ext cx="6484938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>
            <a:extLst>
              <a:ext uri="{FF2B5EF4-FFF2-40B4-BE49-F238E27FC236}">
                <a16:creationId xmlns:a16="http://schemas.microsoft.com/office/drawing/2014/main" id="{DD6D8F62-47E1-BB48-BBFA-C4F8AFF2383E}"/>
              </a:ext>
            </a:extLst>
          </p:cNvPr>
          <p:cNvGrpSpPr>
            <a:grpSpLocks/>
          </p:cNvGrpSpPr>
          <p:nvPr/>
        </p:nvGrpSpPr>
        <p:grpSpPr bwMode="auto">
          <a:xfrm>
            <a:off x="5695950" y="5510213"/>
            <a:ext cx="3486150" cy="646112"/>
            <a:chOff x="2628" y="3471"/>
            <a:chExt cx="2196" cy="407"/>
          </a:xfrm>
        </p:grpSpPr>
        <p:sp>
          <p:nvSpPr>
            <p:cNvPr id="101381" name="Line 6">
              <a:extLst>
                <a:ext uri="{FF2B5EF4-FFF2-40B4-BE49-F238E27FC236}">
                  <a16:creationId xmlns:a16="http://schemas.microsoft.com/office/drawing/2014/main" id="{7EC282B9-6C70-1A40-8260-B461A08718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4" y="3682"/>
              <a:ext cx="550" cy="1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382" name="Line 7">
              <a:extLst>
                <a:ext uri="{FF2B5EF4-FFF2-40B4-BE49-F238E27FC236}">
                  <a16:creationId xmlns:a16="http://schemas.microsoft.com/office/drawing/2014/main" id="{A6D87D77-5E00-1645-BE42-9B74B446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4" y="3878"/>
              <a:ext cx="5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383" name="Line 8">
              <a:extLst>
                <a:ext uri="{FF2B5EF4-FFF2-40B4-BE49-F238E27FC236}">
                  <a16:creationId xmlns:a16="http://schemas.microsoft.com/office/drawing/2014/main" id="{FEA8EB28-8A3D-F84E-85F3-A7711EEA8B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28" y="3471"/>
              <a:ext cx="1646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384" name="Line 9">
              <a:extLst>
                <a:ext uri="{FF2B5EF4-FFF2-40B4-BE49-F238E27FC236}">
                  <a16:creationId xmlns:a16="http://schemas.microsoft.com/office/drawing/2014/main" id="{69D51D5D-28BE-FA47-B1F9-DBD68DB30C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28" y="3471"/>
              <a:ext cx="1646" cy="4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534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3" descr="overview-conv">
            <a:extLst>
              <a:ext uri="{FF2B5EF4-FFF2-40B4-BE49-F238E27FC236}">
                <a16:creationId xmlns:a16="http://schemas.microsoft.com/office/drawing/2014/main" id="{CF007EF4-6617-114E-A2CC-A23A95767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1" y="1754188"/>
            <a:ext cx="6494463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427" name="Group 4">
            <a:extLst>
              <a:ext uri="{FF2B5EF4-FFF2-40B4-BE49-F238E27FC236}">
                <a16:creationId xmlns:a16="http://schemas.microsoft.com/office/drawing/2014/main" id="{642A57CD-403B-9143-8CAC-0927E778FB7B}"/>
              </a:ext>
            </a:extLst>
          </p:cNvPr>
          <p:cNvGrpSpPr>
            <a:grpSpLocks/>
          </p:cNvGrpSpPr>
          <p:nvPr/>
        </p:nvGrpSpPr>
        <p:grpSpPr bwMode="auto">
          <a:xfrm>
            <a:off x="2936875" y="4406900"/>
            <a:ext cx="6478588" cy="2298700"/>
            <a:chOff x="890" y="2776"/>
            <a:chExt cx="4081" cy="1448"/>
          </a:xfrm>
        </p:grpSpPr>
        <p:pic>
          <p:nvPicPr>
            <p:cNvPr id="103428" name="Picture 5" descr="overview-minimal2">
              <a:extLst>
                <a:ext uri="{FF2B5EF4-FFF2-40B4-BE49-F238E27FC236}">
                  <a16:creationId xmlns:a16="http://schemas.microsoft.com/office/drawing/2014/main" id="{52AEED83-9DCA-7044-A217-42767D02BA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" y="2901"/>
              <a:ext cx="4081" cy="1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3429" name="Group 6">
              <a:extLst>
                <a:ext uri="{FF2B5EF4-FFF2-40B4-BE49-F238E27FC236}">
                  <a16:creationId xmlns:a16="http://schemas.microsoft.com/office/drawing/2014/main" id="{D212288C-6141-704D-B717-0972B7C815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9" y="2776"/>
              <a:ext cx="2274" cy="1117"/>
              <a:chOff x="2309" y="2776"/>
              <a:chExt cx="2274" cy="1117"/>
            </a:xfrm>
          </p:grpSpPr>
          <p:grpSp>
            <p:nvGrpSpPr>
              <p:cNvPr id="103430" name="Group 7">
                <a:extLst>
                  <a:ext uri="{FF2B5EF4-FFF2-40B4-BE49-F238E27FC236}">
                    <a16:creationId xmlns:a16="http://schemas.microsoft.com/office/drawing/2014/main" id="{5895F8AC-38B3-6A44-9C6D-9EBAF2F038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99" y="3066"/>
                <a:ext cx="192" cy="827"/>
                <a:chOff x="4099" y="3066"/>
                <a:chExt cx="192" cy="827"/>
              </a:xfrm>
            </p:grpSpPr>
            <p:sp>
              <p:nvSpPr>
                <p:cNvPr id="103434" name="Line 8">
                  <a:extLst>
                    <a:ext uri="{FF2B5EF4-FFF2-40B4-BE49-F238E27FC236}">
                      <a16:creationId xmlns:a16="http://schemas.microsoft.com/office/drawing/2014/main" id="{02C07F45-AE7D-8B4B-AF51-BCEDD6BC9A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3066"/>
                  <a:ext cx="0" cy="827"/>
                </a:xfrm>
                <a:prstGeom prst="line">
                  <a:avLst/>
                </a:prstGeom>
                <a:noFill/>
                <a:ln w="57150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03435" name="Group 9">
                  <a:extLst>
                    <a:ext uri="{FF2B5EF4-FFF2-40B4-BE49-F238E27FC236}">
                      <a16:creationId xmlns:a16="http://schemas.microsoft.com/office/drawing/2014/main" id="{62BC7557-25C1-784D-80BE-FF8C1BC50E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099" y="3114"/>
                  <a:ext cx="192" cy="729"/>
                  <a:chOff x="4099" y="3114"/>
                  <a:chExt cx="192" cy="729"/>
                </a:xfrm>
              </p:grpSpPr>
              <p:grpSp>
                <p:nvGrpSpPr>
                  <p:cNvPr id="103436" name="Group 10">
                    <a:extLst>
                      <a:ext uri="{FF2B5EF4-FFF2-40B4-BE49-F238E27FC236}">
                        <a16:creationId xmlns:a16="http://schemas.microsoft.com/office/drawing/2014/main" id="{933EAEFF-AB52-BC44-83CB-42EE14504C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-5656559">
                    <a:off x="4127" y="3097"/>
                    <a:ext cx="142" cy="176"/>
                    <a:chOff x="503" y="1835"/>
                    <a:chExt cx="267" cy="302"/>
                  </a:xfrm>
                </p:grpSpPr>
                <p:sp>
                  <p:nvSpPr>
                    <p:cNvPr id="103458" name="Line 11">
                      <a:extLst>
                        <a:ext uri="{FF2B5EF4-FFF2-40B4-BE49-F238E27FC236}">
                          <a16:creationId xmlns:a16="http://schemas.microsoft.com/office/drawing/2014/main" id="{01B9A846-D638-534D-929C-E3796E03F14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0800919" flipV="1">
                      <a:off x="626" y="1836"/>
                      <a:ext cx="0" cy="255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59" name="Line 12">
                      <a:extLst>
                        <a:ext uri="{FF2B5EF4-FFF2-40B4-BE49-F238E27FC236}">
                          <a16:creationId xmlns:a16="http://schemas.microsoft.com/office/drawing/2014/main" id="{6972EF5B-962F-9A4F-9C3C-C7D4F673360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0800919" flipH="1">
                      <a:off x="626" y="1835"/>
                      <a:ext cx="81" cy="273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60" name="Line 13">
                      <a:extLst>
                        <a:ext uri="{FF2B5EF4-FFF2-40B4-BE49-F238E27FC236}">
                          <a16:creationId xmlns:a16="http://schemas.microsoft.com/office/drawing/2014/main" id="{20247660-41BA-A447-9800-D567F841147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799081">
                      <a:off x="558" y="1861"/>
                      <a:ext cx="75" cy="27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61" name="Line 14">
                      <a:extLst>
                        <a:ext uri="{FF2B5EF4-FFF2-40B4-BE49-F238E27FC236}">
                          <a16:creationId xmlns:a16="http://schemas.microsoft.com/office/drawing/2014/main" id="{A40BC366-0875-F742-B94D-2E10B26CAD3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0800919" flipH="1">
                      <a:off x="629" y="1867"/>
                      <a:ext cx="141" cy="2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62" name="Line 15">
                      <a:extLst>
                        <a:ext uri="{FF2B5EF4-FFF2-40B4-BE49-F238E27FC236}">
                          <a16:creationId xmlns:a16="http://schemas.microsoft.com/office/drawing/2014/main" id="{02820776-8513-DC46-80F0-35B24175E5C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799081">
                      <a:off x="503" y="1907"/>
                      <a:ext cx="135" cy="2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63" name="Oval 16">
                      <a:extLst>
                        <a:ext uri="{FF2B5EF4-FFF2-40B4-BE49-F238E27FC236}">
                          <a16:creationId xmlns:a16="http://schemas.microsoft.com/office/drawing/2014/main" id="{7E0466AA-8783-C045-AB38-E0C7B859E5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799081">
                      <a:off x="632" y="2081"/>
                      <a:ext cx="56" cy="56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•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</a:pPr>
                      <a:endParaRPr lang="en-US" alt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03437" name="Group 17">
                    <a:extLst>
                      <a:ext uri="{FF2B5EF4-FFF2-40B4-BE49-F238E27FC236}">
                        <a16:creationId xmlns:a16="http://schemas.microsoft.com/office/drawing/2014/main" id="{B354ACA4-B9D1-514A-B6A2-A1C5479D30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-5101759">
                    <a:off x="4132" y="3284"/>
                    <a:ext cx="138" cy="171"/>
                    <a:chOff x="503" y="1835"/>
                    <a:chExt cx="267" cy="302"/>
                  </a:xfrm>
                </p:grpSpPr>
                <p:sp>
                  <p:nvSpPr>
                    <p:cNvPr id="103452" name="Line 18">
                      <a:extLst>
                        <a:ext uri="{FF2B5EF4-FFF2-40B4-BE49-F238E27FC236}">
                          <a16:creationId xmlns:a16="http://schemas.microsoft.com/office/drawing/2014/main" id="{94433292-025A-F342-A6FD-30AB003E132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0800919" flipV="1">
                      <a:off x="626" y="1836"/>
                      <a:ext cx="0" cy="255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53" name="Line 19">
                      <a:extLst>
                        <a:ext uri="{FF2B5EF4-FFF2-40B4-BE49-F238E27FC236}">
                          <a16:creationId xmlns:a16="http://schemas.microsoft.com/office/drawing/2014/main" id="{E2DB38A9-56A9-6D4A-B609-6BA43244476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0800919" flipH="1">
                      <a:off x="626" y="1835"/>
                      <a:ext cx="81" cy="273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54" name="Line 20">
                      <a:extLst>
                        <a:ext uri="{FF2B5EF4-FFF2-40B4-BE49-F238E27FC236}">
                          <a16:creationId xmlns:a16="http://schemas.microsoft.com/office/drawing/2014/main" id="{69A575BF-A52A-7E47-BF09-6480F2BF818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799081">
                      <a:off x="558" y="1861"/>
                      <a:ext cx="75" cy="27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55" name="Line 21">
                      <a:extLst>
                        <a:ext uri="{FF2B5EF4-FFF2-40B4-BE49-F238E27FC236}">
                          <a16:creationId xmlns:a16="http://schemas.microsoft.com/office/drawing/2014/main" id="{170B162C-E68F-0B48-B34F-80C7E9F704A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0800919" flipH="1">
                      <a:off x="629" y="1867"/>
                      <a:ext cx="141" cy="2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56" name="Line 22">
                      <a:extLst>
                        <a:ext uri="{FF2B5EF4-FFF2-40B4-BE49-F238E27FC236}">
                          <a16:creationId xmlns:a16="http://schemas.microsoft.com/office/drawing/2014/main" id="{A9D9335D-3FAE-EF46-AD06-20ADDCA8ECA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799081">
                      <a:off x="503" y="1907"/>
                      <a:ext cx="135" cy="2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57" name="Oval 23">
                      <a:extLst>
                        <a:ext uri="{FF2B5EF4-FFF2-40B4-BE49-F238E27FC236}">
                          <a16:creationId xmlns:a16="http://schemas.microsoft.com/office/drawing/2014/main" id="{6FA33C70-2C4B-ED4B-9E39-3B2DCE5054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799081">
                      <a:off x="632" y="2081"/>
                      <a:ext cx="56" cy="56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•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</a:pPr>
                      <a:endParaRPr lang="en-US" alt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03438" name="Group 24">
                    <a:extLst>
                      <a:ext uri="{FF2B5EF4-FFF2-40B4-BE49-F238E27FC236}">
                        <a16:creationId xmlns:a16="http://schemas.microsoft.com/office/drawing/2014/main" id="{FBF3B0A2-E8B3-D74F-A5BD-D59FCC8606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5656559" flipV="1">
                    <a:off x="4117" y="3669"/>
                    <a:ext cx="156" cy="192"/>
                    <a:chOff x="503" y="1835"/>
                    <a:chExt cx="267" cy="302"/>
                  </a:xfrm>
                </p:grpSpPr>
                <p:sp>
                  <p:nvSpPr>
                    <p:cNvPr id="103446" name="Line 25">
                      <a:extLst>
                        <a:ext uri="{FF2B5EF4-FFF2-40B4-BE49-F238E27FC236}">
                          <a16:creationId xmlns:a16="http://schemas.microsoft.com/office/drawing/2014/main" id="{D59ADDB3-15FB-B64B-A8BC-1A5F6EFF30D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0800919" flipV="1">
                      <a:off x="626" y="1836"/>
                      <a:ext cx="0" cy="255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47" name="Line 26">
                      <a:extLst>
                        <a:ext uri="{FF2B5EF4-FFF2-40B4-BE49-F238E27FC236}">
                          <a16:creationId xmlns:a16="http://schemas.microsoft.com/office/drawing/2014/main" id="{AF36DAA1-0D87-E747-B4CD-267E771557D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0800919" flipH="1">
                      <a:off x="626" y="1835"/>
                      <a:ext cx="81" cy="273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48" name="Line 27">
                      <a:extLst>
                        <a:ext uri="{FF2B5EF4-FFF2-40B4-BE49-F238E27FC236}">
                          <a16:creationId xmlns:a16="http://schemas.microsoft.com/office/drawing/2014/main" id="{EB7FBD07-90F9-7146-921B-2F857CB3D2B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799081">
                      <a:off x="558" y="1861"/>
                      <a:ext cx="75" cy="27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49" name="Line 28">
                      <a:extLst>
                        <a:ext uri="{FF2B5EF4-FFF2-40B4-BE49-F238E27FC236}">
                          <a16:creationId xmlns:a16="http://schemas.microsoft.com/office/drawing/2014/main" id="{5E5FED8B-FCA3-8D4E-B06C-0CA64D551C1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0800919" flipH="1">
                      <a:off x="629" y="1867"/>
                      <a:ext cx="141" cy="2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50" name="Line 29">
                      <a:extLst>
                        <a:ext uri="{FF2B5EF4-FFF2-40B4-BE49-F238E27FC236}">
                          <a16:creationId xmlns:a16="http://schemas.microsoft.com/office/drawing/2014/main" id="{5488B808-7B7A-774B-BBA8-7499EC19E0C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799081">
                      <a:off x="503" y="1907"/>
                      <a:ext cx="135" cy="2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51" name="Oval 30">
                      <a:extLst>
                        <a:ext uri="{FF2B5EF4-FFF2-40B4-BE49-F238E27FC236}">
                          <a16:creationId xmlns:a16="http://schemas.microsoft.com/office/drawing/2014/main" id="{7B63C69C-6743-3D4E-8B17-928A230988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799081">
                      <a:off x="632" y="2081"/>
                      <a:ext cx="56" cy="56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•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</a:pPr>
                      <a:endParaRPr lang="en-US" alt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03439" name="Group 31">
                    <a:extLst>
                      <a:ext uri="{FF2B5EF4-FFF2-40B4-BE49-F238E27FC236}">
                        <a16:creationId xmlns:a16="http://schemas.microsoft.com/office/drawing/2014/main" id="{49F229B2-CB8D-8D49-9147-3A439C9AF7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5120186" flipV="1">
                    <a:off x="4126" y="3480"/>
                    <a:ext cx="146" cy="179"/>
                    <a:chOff x="503" y="1835"/>
                    <a:chExt cx="267" cy="302"/>
                  </a:xfrm>
                </p:grpSpPr>
                <p:sp>
                  <p:nvSpPr>
                    <p:cNvPr id="103440" name="Line 32">
                      <a:extLst>
                        <a:ext uri="{FF2B5EF4-FFF2-40B4-BE49-F238E27FC236}">
                          <a16:creationId xmlns:a16="http://schemas.microsoft.com/office/drawing/2014/main" id="{D6064270-D47E-684A-A648-C9E8E440867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0800919" flipV="1">
                      <a:off x="626" y="1836"/>
                      <a:ext cx="0" cy="255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41" name="Line 33">
                      <a:extLst>
                        <a:ext uri="{FF2B5EF4-FFF2-40B4-BE49-F238E27FC236}">
                          <a16:creationId xmlns:a16="http://schemas.microsoft.com/office/drawing/2014/main" id="{EB14FE76-21D8-D140-8E76-13DA583BD07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0800919" flipH="1">
                      <a:off x="626" y="1835"/>
                      <a:ext cx="81" cy="273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42" name="Line 34">
                      <a:extLst>
                        <a:ext uri="{FF2B5EF4-FFF2-40B4-BE49-F238E27FC236}">
                          <a16:creationId xmlns:a16="http://schemas.microsoft.com/office/drawing/2014/main" id="{360D7EB0-0D2D-CA4B-9D2A-C75AB878E66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799081">
                      <a:off x="558" y="1861"/>
                      <a:ext cx="75" cy="27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43" name="Line 35">
                      <a:extLst>
                        <a:ext uri="{FF2B5EF4-FFF2-40B4-BE49-F238E27FC236}">
                          <a16:creationId xmlns:a16="http://schemas.microsoft.com/office/drawing/2014/main" id="{81AC1D67-440A-B743-8A64-4898A24D52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20800919" flipH="1">
                      <a:off x="629" y="1867"/>
                      <a:ext cx="141" cy="2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44" name="Line 36">
                      <a:extLst>
                        <a:ext uri="{FF2B5EF4-FFF2-40B4-BE49-F238E27FC236}">
                          <a16:creationId xmlns:a16="http://schemas.microsoft.com/office/drawing/2014/main" id="{733017F5-F661-1046-9171-0D7EE5B7D93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-799081">
                      <a:off x="503" y="1907"/>
                      <a:ext cx="135" cy="2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445" name="Oval 37">
                      <a:extLst>
                        <a:ext uri="{FF2B5EF4-FFF2-40B4-BE49-F238E27FC236}">
                          <a16:creationId xmlns:a16="http://schemas.microsoft.com/office/drawing/2014/main" id="{A8561801-B4A3-CC48-B164-8CF6C8ADDA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799081">
                      <a:off x="632" y="2081"/>
                      <a:ext cx="56" cy="56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 w="9525">
                      <a:solidFill>
                        <a:schemeClr val="hlink"/>
                      </a:solidFill>
                      <a:round/>
                      <a:headEnd type="none" w="sm" len="sm"/>
                      <a:tailEnd type="none" w="sm" len="sm"/>
                    </a:ln>
                  </p:spPr>
                  <p:txBody>
                    <a:bodyPr wrap="none" anchor="ctr"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•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–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•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buChar char="–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Tx/>
                        <a:buNone/>
                      </a:pPr>
                      <a:endParaRPr lang="en-US" altLang="en-US" sz="2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03431" name="Group 38">
                <a:extLst>
                  <a:ext uri="{FF2B5EF4-FFF2-40B4-BE49-F238E27FC236}">
                    <a16:creationId xmlns:a16="http://schemas.microsoft.com/office/drawing/2014/main" id="{87863654-DA9A-2A49-8A1D-609A837B82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09" y="2776"/>
                <a:ext cx="2274" cy="250"/>
                <a:chOff x="2309" y="2776"/>
                <a:chExt cx="2274" cy="250"/>
              </a:xfrm>
            </p:grpSpPr>
            <p:sp>
              <p:nvSpPr>
                <p:cNvPr id="103432" name="Text Box 39">
                  <a:extLst>
                    <a:ext uri="{FF2B5EF4-FFF2-40B4-BE49-F238E27FC236}">
                      <a16:creationId xmlns:a16="http://schemas.microsoft.com/office/drawing/2014/main" id="{9B238FF7-3EA4-BF48-8DAC-1CFA81062C4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09" y="2776"/>
                  <a:ext cx="675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r>
                    <a:rPr lang="en-US" altLang="en-US" sz="2000" i="1">
                      <a:solidFill>
                        <a:srgbClr val="FFA976"/>
                      </a:solidFill>
                      <a:cs typeface="Arial" panose="020B0604020202020204" pitchFamily="34" charset="0"/>
                    </a:rPr>
                    <a:t>uv-plane</a:t>
                  </a:r>
                </a:p>
              </p:txBody>
            </p:sp>
            <p:sp>
              <p:nvSpPr>
                <p:cNvPr id="103433" name="Text Box 40">
                  <a:extLst>
                    <a:ext uri="{FF2B5EF4-FFF2-40B4-BE49-F238E27FC236}">
                      <a16:creationId xmlns:a16="http://schemas.microsoft.com/office/drawing/2014/main" id="{FAAE965F-E28C-644A-BFA8-1A830CD409D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53" y="2776"/>
                  <a:ext cx="63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r>
                    <a:rPr lang="en-US" altLang="en-US" sz="2000" i="1">
                      <a:solidFill>
                        <a:srgbClr val="FFA976"/>
                      </a:solidFill>
                      <a:cs typeface="Arial" panose="020B0604020202020204" pitchFamily="34" charset="0"/>
                    </a:rPr>
                    <a:t>st-plane</a:t>
                  </a:r>
                </a:p>
              </p:txBody>
            </p:sp>
          </p:grpSp>
        </p:grpSp>
      </p:grpSp>
      <p:sp>
        <p:nvSpPr>
          <p:cNvPr id="43" name="Rectangle 2">
            <a:extLst>
              <a:ext uri="{FF2B5EF4-FFF2-40B4-BE49-F238E27FC236}">
                <a16:creationId xmlns:a16="http://schemas.microsoft.com/office/drawing/2014/main" id="{75B8D768-86B6-F549-AE90-A3E73D7D82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836" y="104775"/>
            <a:ext cx="9263353" cy="1143000"/>
          </a:xfrm>
        </p:spPr>
        <p:txBody>
          <a:bodyPr/>
          <a:lstStyle/>
          <a:p>
            <a:pPr algn="l" eaLnBrk="1" hangingPunct="1"/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Conventional vs. light field camera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2">
            <a:extLst>
              <a:ext uri="{FF2B5EF4-FFF2-40B4-BE49-F238E27FC236}">
                <a16:creationId xmlns:a16="http://schemas.microsoft.com/office/drawing/2014/main" id="{75B8D768-86B6-F549-AE90-A3E73D7D82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836" y="104775"/>
            <a:ext cx="9263353" cy="1143000"/>
          </a:xfrm>
        </p:spPr>
        <p:txBody>
          <a:bodyPr/>
          <a:lstStyle/>
          <a:p>
            <a:pPr algn="l" eaLnBrk="1" hangingPunct="1"/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Prototype camera</a:t>
            </a:r>
          </a:p>
        </p:txBody>
      </p:sp>
      <p:pic>
        <p:nvPicPr>
          <p:cNvPr id="41" name="Picture 4" descr="DSC_4477 copy">
            <a:extLst>
              <a:ext uri="{FF2B5EF4-FFF2-40B4-BE49-F238E27FC236}">
                <a16:creationId xmlns:a16="http://schemas.microsoft.com/office/drawing/2014/main" id="{0CFDC0EF-8C1F-C74B-9A94-4E07DC1B1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643" y="1620213"/>
            <a:ext cx="2935863" cy="1952963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5" descr="DSC_4458 copy">
            <a:extLst>
              <a:ext uri="{FF2B5EF4-FFF2-40B4-BE49-F238E27FC236}">
                <a16:creationId xmlns:a16="http://schemas.microsoft.com/office/drawing/2014/main" id="{902AAA99-1659-3D44-BA11-87F4AA4F7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44" y="1621641"/>
            <a:ext cx="2934436" cy="1951536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 Box 6">
            <a:extLst>
              <a:ext uri="{FF2B5EF4-FFF2-40B4-BE49-F238E27FC236}">
                <a16:creationId xmlns:a16="http://schemas.microsoft.com/office/drawing/2014/main" id="{99DAE2A1-0E2C-E44A-823E-C1FAA9995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966" y="3580075"/>
            <a:ext cx="30612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sz="1800" dirty="0" err="1">
                <a:solidFill>
                  <a:srgbClr val="FFFFFF"/>
                </a:solidFill>
                <a:cs typeface="Arial" panose="020B0604020202020204" pitchFamily="34" charset="0"/>
              </a:rPr>
              <a:t>Contax</a:t>
            </a:r>
            <a:r>
              <a:rPr lang="en-US" altLang="en-US" sz="1800" dirty="0">
                <a:solidFill>
                  <a:srgbClr val="FFFFFF"/>
                </a:solidFill>
                <a:cs typeface="Arial" panose="020B0604020202020204" pitchFamily="34" charset="0"/>
              </a:rPr>
              <a:t> medium format camera</a:t>
            </a:r>
          </a:p>
        </p:txBody>
      </p:sp>
      <p:sp>
        <p:nvSpPr>
          <p:cNvPr id="45" name="Text Box 7">
            <a:extLst>
              <a:ext uri="{FF2B5EF4-FFF2-40B4-BE49-F238E27FC236}">
                <a16:creationId xmlns:a16="http://schemas.microsoft.com/office/drawing/2014/main" id="{3871774D-4EC3-CA4B-BC46-2286FAB35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378" y="3580075"/>
            <a:ext cx="2821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sz="1800" dirty="0">
                <a:solidFill>
                  <a:srgbClr val="FFFFFF"/>
                </a:solidFill>
                <a:cs typeface="Arial" panose="020B0604020202020204" pitchFamily="34" charset="0"/>
              </a:rPr>
              <a:t>Kodak 16-megapixel sensor</a:t>
            </a:r>
          </a:p>
        </p:txBody>
      </p:sp>
      <p:grpSp>
        <p:nvGrpSpPr>
          <p:cNvPr id="46" name="Group 8">
            <a:extLst>
              <a:ext uri="{FF2B5EF4-FFF2-40B4-BE49-F238E27FC236}">
                <a16:creationId xmlns:a16="http://schemas.microsoft.com/office/drawing/2014/main" id="{DAE6F077-A971-7A4B-B2DF-013227CC4B30}"/>
              </a:ext>
            </a:extLst>
          </p:cNvPr>
          <p:cNvGrpSpPr>
            <a:grpSpLocks/>
          </p:cNvGrpSpPr>
          <p:nvPr/>
        </p:nvGrpSpPr>
        <p:grpSpPr bwMode="auto">
          <a:xfrm>
            <a:off x="941530" y="4315917"/>
            <a:ext cx="7149926" cy="2286778"/>
            <a:chOff x="532" y="2319"/>
            <a:chExt cx="5012" cy="1603"/>
          </a:xfrm>
        </p:grpSpPr>
        <p:pic>
          <p:nvPicPr>
            <p:cNvPr id="47" name="Picture 9" descr="MICROLENSES-closeup2">
              <a:extLst>
                <a:ext uri="{FF2B5EF4-FFF2-40B4-BE49-F238E27FC236}">
                  <a16:creationId xmlns:a16="http://schemas.microsoft.com/office/drawing/2014/main" id="{F030D462-56CD-5E47-9DB7-11647272D2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9" y="2320"/>
              <a:ext cx="2056" cy="136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10" descr="microlenses-penny">
              <a:extLst>
                <a:ext uri="{FF2B5EF4-FFF2-40B4-BE49-F238E27FC236}">
                  <a16:creationId xmlns:a16="http://schemas.microsoft.com/office/drawing/2014/main" id="{BDBCA255-B489-9245-9A66-6C423998AE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" y="2319"/>
              <a:ext cx="2057" cy="136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 Box 11">
              <a:extLst>
                <a:ext uri="{FF2B5EF4-FFF2-40B4-BE49-F238E27FC236}">
                  <a16:creationId xmlns:a16="http://schemas.microsoft.com/office/drawing/2014/main" id="{F2A586C1-68CA-1342-A60A-F612D9CF52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" y="3663"/>
              <a:ext cx="2237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Tx/>
                <a:buNone/>
              </a:pPr>
              <a:r>
                <a:rPr lang="en-US" altLang="en-US" sz="1800">
                  <a:solidFill>
                    <a:srgbClr val="FFFFFF"/>
                  </a:solidFill>
                  <a:cs typeface="Arial" panose="020B0604020202020204" pitchFamily="34" charset="0"/>
                </a:rPr>
                <a:t>Adaptive Optics microlens array</a:t>
              </a:r>
            </a:p>
          </p:txBody>
        </p:sp>
        <p:sp>
          <p:nvSpPr>
            <p:cNvPr id="50" name="Text Box 12">
              <a:extLst>
                <a:ext uri="{FF2B5EF4-FFF2-40B4-BE49-F238E27FC236}">
                  <a16:creationId xmlns:a16="http://schemas.microsoft.com/office/drawing/2014/main" id="{52DF3C18-CE46-1B46-A870-1A24303014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3" y="3663"/>
              <a:ext cx="2131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Tx/>
                <a:buNone/>
              </a:pPr>
              <a:r>
                <a:rPr lang="en-US" altLang="en-US" sz="1800">
                  <a:solidFill>
                    <a:srgbClr val="FFFFFF"/>
                  </a:solidFill>
                  <a:cs typeface="Arial" panose="020B0604020202020204" pitchFamily="34" charset="0"/>
                </a:rPr>
                <a:t>125</a:t>
              </a:r>
              <a:r>
                <a:rPr lang="el-GR" altLang="en-US" sz="1800">
                  <a:solidFill>
                    <a:srgbClr val="FFFFFF"/>
                  </a:solidFill>
                  <a:cs typeface="Times New Roman" panose="02020603050405020304" pitchFamily="18" charset="0"/>
                </a:rPr>
                <a:t>μ</a:t>
              </a:r>
              <a:r>
                <a:rPr lang="en-US" altLang="en-US" sz="1800">
                  <a:solidFill>
                    <a:srgbClr val="FFFFFF"/>
                  </a:solidFill>
                  <a:cs typeface="Times New Roman" panose="02020603050405020304" pitchFamily="18" charset="0"/>
                </a:rPr>
                <a:t> square-sided microlenses</a:t>
              </a:r>
              <a:endParaRPr lang="el-GR" altLang="en-US" sz="1800">
                <a:solidFill>
                  <a:srgbClr val="FFFFFF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51" name="Group 13">
            <a:extLst>
              <a:ext uri="{FF2B5EF4-FFF2-40B4-BE49-F238E27FC236}">
                <a16:creationId xmlns:a16="http://schemas.microsoft.com/office/drawing/2014/main" id="{7DAF0021-FCB1-8548-852F-CAB3BB6F26A2}"/>
              </a:ext>
            </a:extLst>
          </p:cNvPr>
          <p:cNvGrpSpPr>
            <a:grpSpLocks/>
          </p:cNvGrpSpPr>
          <p:nvPr/>
        </p:nvGrpSpPr>
        <p:grpSpPr bwMode="auto">
          <a:xfrm>
            <a:off x="5300805" y="4015738"/>
            <a:ext cx="3409481" cy="1456518"/>
            <a:chOff x="3278" y="2188"/>
            <a:chExt cx="2390" cy="1021"/>
          </a:xfrm>
        </p:grpSpPr>
        <p:pic>
          <p:nvPicPr>
            <p:cNvPr id="52" name="Picture 14" descr="IMG_7622-csshbal">
              <a:extLst>
                <a:ext uri="{FF2B5EF4-FFF2-40B4-BE49-F238E27FC236}">
                  <a16:creationId xmlns:a16="http://schemas.microsoft.com/office/drawing/2014/main" id="{A3AC8E13-3FA3-524D-B3CF-9B7DF27D64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6" y="2188"/>
              <a:ext cx="1332" cy="1021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80A31DCA-9DD6-4643-8E76-3A33FA697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" y="2551"/>
              <a:ext cx="471" cy="278"/>
            </a:xfrm>
            <a:custGeom>
              <a:avLst/>
              <a:gdLst>
                <a:gd name="T0" fmla="*/ 293 w 471"/>
                <a:gd name="T1" fmla="*/ 278 h 278"/>
                <a:gd name="T2" fmla="*/ 0 w 471"/>
                <a:gd name="T3" fmla="*/ 120 h 278"/>
                <a:gd name="T4" fmla="*/ 188 w 471"/>
                <a:gd name="T5" fmla="*/ 0 h 278"/>
                <a:gd name="T6" fmla="*/ 471 w 471"/>
                <a:gd name="T7" fmla="*/ 152 h 278"/>
                <a:gd name="T8" fmla="*/ 293 w 471"/>
                <a:gd name="T9" fmla="*/ 278 h 2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1"/>
                <a:gd name="T16" fmla="*/ 0 h 278"/>
                <a:gd name="T17" fmla="*/ 471 w 471"/>
                <a:gd name="T18" fmla="*/ 278 h 2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1" h="278">
                  <a:moveTo>
                    <a:pt x="293" y="278"/>
                  </a:moveTo>
                  <a:lnTo>
                    <a:pt x="0" y="120"/>
                  </a:lnTo>
                  <a:lnTo>
                    <a:pt x="188" y="0"/>
                  </a:lnTo>
                  <a:lnTo>
                    <a:pt x="471" y="152"/>
                  </a:lnTo>
                  <a:lnTo>
                    <a:pt x="293" y="278"/>
                  </a:lnTo>
                  <a:close/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4" name="AutoShape 16">
              <a:extLst>
                <a:ext uri="{FF2B5EF4-FFF2-40B4-BE49-F238E27FC236}">
                  <a16:creationId xmlns:a16="http://schemas.microsoft.com/office/drawing/2014/main" id="{5D5EDF7E-EADA-5E40-9993-D5AE21D703A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648" y="2699"/>
              <a:ext cx="688" cy="85"/>
            </a:xfrm>
            <a:prstGeom prst="curvedConnector3">
              <a:avLst>
                <a:gd name="adj1" fmla="val 50000"/>
              </a:avLst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5" name="Rectangle 3">
            <a:extLst>
              <a:ext uri="{FF2B5EF4-FFF2-40B4-BE49-F238E27FC236}">
                <a16:creationId xmlns:a16="http://schemas.microsoft.com/office/drawing/2014/main" id="{8CD591FD-EEA1-5147-B658-6930A429E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8820" y="4217294"/>
            <a:ext cx="2930630" cy="1297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</a:defRPr>
            </a:lvl3pPr>
            <a:lvl4pPr marL="15430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2000250" indent="-17145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+mn-lt"/>
              </a:defRPr>
            </a:lvl5pPr>
            <a:lvl6pPr marL="2457450" indent="-171450" algn="l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+mn-lt"/>
              </a:defRPr>
            </a:lvl6pPr>
            <a:lvl7pPr marL="2914650" indent="-171450" algn="l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+mn-lt"/>
              </a:defRPr>
            </a:lvl7pPr>
            <a:lvl8pPr marL="3371850" indent="-171450" algn="l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+mn-lt"/>
              </a:defRPr>
            </a:lvl8pPr>
            <a:lvl9pPr marL="3829050" indent="-171450" algn="l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2000" i="1" kern="0" dirty="0"/>
              <a:t>4000 </a:t>
            </a:r>
            <a:r>
              <a:rPr lang="en-US" altLang="en-US" sz="2000" i="1" kern="0" dirty="0">
                <a:cs typeface="Times New Roman" panose="02020603050405020304" pitchFamily="18" charset="0"/>
              </a:rPr>
              <a:t>× 4000 pixels  /  </a:t>
            </a:r>
            <a:br>
              <a:rPr lang="en-US" altLang="en-US" sz="2000" i="1" kern="0" dirty="0">
                <a:cs typeface="Times New Roman" panose="02020603050405020304" pitchFamily="18" charset="0"/>
              </a:rPr>
            </a:br>
            <a:r>
              <a:rPr lang="en-US" altLang="en-US" sz="2000" i="1" kern="0" dirty="0">
                <a:cs typeface="Times New Roman" panose="02020603050405020304" pitchFamily="18" charset="0"/>
              </a:rPr>
              <a:t>292 × 292 lenses  =  </a:t>
            </a:r>
            <a:br>
              <a:rPr lang="en-US" altLang="en-US" sz="2000" i="1" kern="0" dirty="0">
                <a:cs typeface="Times New Roman" panose="02020603050405020304" pitchFamily="18" charset="0"/>
              </a:rPr>
            </a:br>
            <a:r>
              <a:rPr lang="en-US" altLang="en-US" sz="2000" i="1" kern="0" dirty="0">
                <a:cs typeface="Times New Roman" panose="02020603050405020304" pitchFamily="18" charset="0"/>
              </a:rPr>
              <a:t>14 × 14 pixels per lens</a:t>
            </a:r>
          </a:p>
        </p:txBody>
      </p:sp>
    </p:spTree>
    <p:extLst>
      <p:ext uri="{BB962C8B-B14F-4D97-AF65-F5344CB8AC3E}">
        <p14:creationId xmlns:p14="http://schemas.microsoft.com/office/powerpoint/2010/main" val="18761362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02205EE-D39C-D446-9631-9922E9997F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836" y="104775"/>
            <a:ext cx="9263353" cy="1143000"/>
          </a:xfrm>
        </p:spPr>
        <p:txBody>
          <a:bodyPr/>
          <a:lstStyle/>
          <a:p>
            <a:pPr algn="l" eaLnBrk="1" hangingPunct="1"/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Captured light field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704525-CD13-A443-B9BF-3E5AEB229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218" y="1505442"/>
            <a:ext cx="5358746" cy="53525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E82A49-E079-7549-827F-6459D1DEF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871" y="1812303"/>
            <a:ext cx="4076185" cy="4048170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60071FA-6C4E-6C48-A311-31B914FBF176}"/>
              </a:ext>
            </a:extLst>
          </p:cNvPr>
          <p:cNvSpPr/>
          <p:nvPr/>
        </p:nvSpPr>
        <p:spPr bwMode="auto">
          <a:xfrm>
            <a:off x="4031673" y="5666509"/>
            <a:ext cx="457200" cy="457200"/>
          </a:xfrm>
          <a:prstGeom prst="rect">
            <a:avLst/>
          </a:prstGeom>
          <a:noFill/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1821763-0622-264A-BF6E-AA657533FBF0}"/>
              </a:ext>
            </a:extLst>
          </p:cNvPr>
          <p:cNvCxnSpPr/>
          <p:nvPr/>
        </p:nvCxnSpPr>
        <p:spPr bwMode="auto">
          <a:xfrm flipV="1">
            <a:off x="4031673" y="1812303"/>
            <a:ext cx="2506198" cy="384035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0D086B-D782-984A-B26D-621504861CF0}"/>
              </a:ext>
            </a:extLst>
          </p:cNvPr>
          <p:cNvCxnSpPr>
            <a:cxnSpLocks/>
          </p:cNvCxnSpPr>
          <p:nvPr/>
        </p:nvCxnSpPr>
        <p:spPr bwMode="auto">
          <a:xfrm flipV="1">
            <a:off x="4488873" y="5860473"/>
            <a:ext cx="6125183" cy="26323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5140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02205EE-D39C-D446-9631-9922E9997F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836" y="104775"/>
            <a:ext cx="9263353" cy="1143000"/>
          </a:xfrm>
        </p:spPr>
        <p:txBody>
          <a:bodyPr/>
          <a:lstStyle/>
          <a:p>
            <a:pPr algn="l" eaLnBrk="1" hangingPunct="1"/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Captured light field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704525-CD13-A443-B9BF-3E5AEB229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218" y="1505442"/>
            <a:ext cx="5358746" cy="53525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1785A1-0CF9-884F-A97F-52D229FDA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368" y="1842655"/>
            <a:ext cx="4107700" cy="4059936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305990A-FF39-224E-8DA5-326B37A2CDC6}"/>
              </a:ext>
            </a:extLst>
          </p:cNvPr>
          <p:cNvSpPr/>
          <p:nvPr/>
        </p:nvSpPr>
        <p:spPr bwMode="auto">
          <a:xfrm>
            <a:off x="7449607" y="4433452"/>
            <a:ext cx="457200" cy="457200"/>
          </a:xfrm>
          <a:prstGeom prst="rect">
            <a:avLst/>
          </a:prstGeom>
          <a:noFill/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1A147F2-FB68-7D4B-9BB2-EB48AB28D75C}"/>
              </a:ext>
            </a:extLst>
          </p:cNvPr>
          <p:cNvCxnSpPr>
            <a:cxnSpLocks/>
          </p:cNvCxnSpPr>
          <p:nvPr/>
        </p:nvCxnSpPr>
        <p:spPr bwMode="auto">
          <a:xfrm>
            <a:off x="5271068" y="1842655"/>
            <a:ext cx="2635739" cy="259079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33DBD5-DBF8-E841-9981-08938CA4B00D}"/>
              </a:ext>
            </a:extLst>
          </p:cNvPr>
          <p:cNvCxnSpPr>
            <a:cxnSpLocks/>
          </p:cNvCxnSpPr>
          <p:nvPr/>
        </p:nvCxnSpPr>
        <p:spPr bwMode="auto">
          <a:xfrm flipV="1">
            <a:off x="5271068" y="4890652"/>
            <a:ext cx="2635739" cy="101193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5753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02205EE-D39C-D446-9631-9922E9997F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836" y="104775"/>
            <a:ext cx="9263353" cy="1143000"/>
          </a:xfrm>
        </p:spPr>
        <p:txBody>
          <a:bodyPr/>
          <a:lstStyle/>
          <a:p>
            <a:pPr algn="l" eaLnBrk="1" hangingPunct="1"/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Captured light field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704525-CD13-A443-B9BF-3E5AEB229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218" y="1505442"/>
            <a:ext cx="5358746" cy="535255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48669B4-5EAD-3440-B01C-A60814CF145E}"/>
              </a:ext>
            </a:extLst>
          </p:cNvPr>
          <p:cNvSpPr/>
          <p:nvPr/>
        </p:nvSpPr>
        <p:spPr bwMode="auto">
          <a:xfrm>
            <a:off x="7527875" y="2493818"/>
            <a:ext cx="457200" cy="457200"/>
          </a:xfrm>
          <a:prstGeom prst="rect">
            <a:avLst/>
          </a:prstGeom>
          <a:noFill/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F42136-A09C-9640-AD20-3E7FA9C9084F}"/>
              </a:ext>
            </a:extLst>
          </p:cNvPr>
          <p:cNvCxnSpPr>
            <a:cxnSpLocks/>
          </p:cNvCxnSpPr>
          <p:nvPr/>
        </p:nvCxnSpPr>
        <p:spPr bwMode="auto">
          <a:xfrm>
            <a:off x="5271068" y="1842655"/>
            <a:ext cx="2714007" cy="651163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D4CA22-3C5C-5545-AAC9-4B48F960BFAE}"/>
              </a:ext>
            </a:extLst>
          </p:cNvPr>
          <p:cNvCxnSpPr>
            <a:cxnSpLocks/>
          </p:cNvCxnSpPr>
          <p:nvPr/>
        </p:nvCxnSpPr>
        <p:spPr bwMode="auto">
          <a:xfrm flipV="1">
            <a:off x="5271068" y="2951018"/>
            <a:ext cx="2714007" cy="295157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FFBA5B7C-05AB-3D46-B785-E0704D16E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744" y="1842655"/>
            <a:ext cx="4066948" cy="4059936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5151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194" name="Picture 2" descr="one-microlens-on-light-blue">
            <a:extLst>
              <a:ext uri="{FF2B5EF4-FFF2-40B4-BE49-F238E27FC236}">
                <a16:creationId xmlns:a16="http://schemas.microsoft.com/office/drawing/2014/main" id="{82380A26-B247-1B4C-99F2-3BC6D71F6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14" y="2505076"/>
            <a:ext cx="5873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195" name="Picture 3" descr="one-microlens-on-blue">
            <a:extLst>
              <a:ext uri="{FF2B5EF4-FFF2-40B4-BE49-F238E27FC236}">
                <a16:creationId xmlns:a16="http://schemas.microsoft.com/office/drawing/2014/main" id="{1F4B90CB-40C7-FF45-82AA-ED7D18B04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13" y="4451351"/>
            <a:ext cx="582612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4197" name="Rectangle 5">
            <a:extLst>
              <a:ext uri="{FF2B5EF4-FFF2-40B4-BE49-F238E27FC236}">
                <a16:creationId xmlns:a16="http://schemas.microsoft.com/office/drawing/2014/main" id="{BBFC5EFB-7E91-4E44-B239-FDA1B935CE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13064" y="5646739"/>
            <a:ext cx="6230937" cy="795337"/>
          </a:xfrm>
        </p:spPr>
        <p:txBody>
          <a:bodyPr/>
          <a:lstStyle/>
          <a:p>
            <a:pPr eaLnBrk="1" hangingPunct="1"/>
            <a:r>
              <a:rPr lang="en-US" altLang="en-US"/>
              <a:t>stopping down  =  summing only the central portion of each microlens</a:t>
            </a:r>
          </a:p>
        </p:txBody>
      </p:sp>
      <p:sp>
        <p:nvSpPr>
          <p:cNvPr id="264198" name="Rectangle 6">
            <a:extLst>
              <a:ext uri="{FF2B5EF4-FFF2-40B4-BE49-F238E27FC236}">
                <a16:creationId xmlns:a16="http://schemas.microsoft.com/office/drawing/2014/main" id="{B9637C04-3EF4-2E41-AD04-853895C39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5114" y="2546350"/>
            <a:ext cx="566737" cy="566738"/>
          </a:xfrm>
          <a:prstGeom prst="rect">
            <a:avLst/>
          </a:prstGeom>
          <a:noFill/>
          <a:ln w="19050">
            <a:solidFill>
              <a:srgbClr val="66FF33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ru-RU" altLang="en-US" sz="2000" i="1">
              <a:solidFill>
                <a:srgbClr val="66FF33"/>
              </a:solidFill>
            </a:endParaRPr>
          </a:p>
        </p:txBody>
      </p:sp>
      <p:sp>
        <p:nvSpPr>
          <p:cNvPr id="264199" name="Rectangle 7">
            <a:extLst>
              <a:ext uri="{FF2B5EF4-FFF2-40B4-BE49-F238E27FC236}">
                <a16:creationId xmlns:a16="http://schemas.microsoft.com/office/drawing/2014/main" id="{A8FC6A75-6154-164E-911F-E7314B68E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3550" y="4694238"/>
            <a:ext cx="152400" cy="152400"/>
          </a:xfrm>
          <a:prstGeom prst="rect">
            <a:avLst/>
          </a:prstGeom>
          <a:noFill/>
          <a:ln w="19050">
            <a:solidFill>
              <a:srgbClr val="66FF33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ru-RU" altLang="en-US" sz="2000" i="1">
              <a:solidFill>
                <a:srgbClr val="66FF33"/>
              </a:solidFill>
            </a:endParaRPr>
          </a:p>
        </p:txBody>
      </p:sp>
      <p:sp>
        <p:nvSpPr>
          <p:cNvPr id="264200" name="Text Box 8">
            <a:extLst>
              <a:ext uri="{FF2B5EF4-FFF2-40B4-BE49-F238E27FC236}">
                <a16:creationId xmlns:a16="http://schemas.microsoft.com/office/drawing/2014/main" id="{DB60BAA0-01C2-0C48-B4D8-B0A41330E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6789" y="2535239"/>
            <a:ext cx="4206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l-GR" altLang="en-US" sz="3200">
                <a:solidFill>
                  <a:srgbClr val="66FF33"/>
                </a:solidFill>
                <a:cs typeface="Times New Roman" panose="02020603050405020304" pitchFamily="18" charset="0"/>
              </a:rPr>
              <a:t>Σ</a:t>
            </a:r>
          </a:p>
        </p:txBody>
      </p:sp>
      <p:sp>
        <p:nvSpPr>
          <p:cNvPr id="264201" name="Text Box 9">
            <a:extLst>
              <a:ext uri="{FF2B5EF4-FFF2-40B4-BE49-F238E27FC236}">
                <a16:creationId xmlns:a16="http://schemas.microsoft.com/office/drawing/2014/main" id="{EE9810DD-ACFB-F948-81A0-6B2EEBE5C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6789" y="4491039"/>
            <a:ext cx="4206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l-GR" altLang="en-US" sz="3200">
                <a:solidFill>
                  <a:srgbClr val="66FF33"/>
                </a:solidFill>
                <a:cs typeface="Times New Roman" panose="02020603050405020304" pitchFamily="18" charset="0"/>
              </a:rPr>
              <a:t>Σ</a:t>
            </a:r>
          </a:p>
        </p:txBody>
      </p:sp>
      <p:grpSp>
        <p:nvGrpSpPr>
          <p:cNvPr id="109577" name="Group 10">
            <a:extLst>
              <a:ext uri="{FF2B5EF4-FFF2-40B4-BE49-F238E27FC236}">
                <a16:creationId xmlns:a16="http://schemas.microsoft.com/office/drawing/2014/main" id="{A23E234E-4BE5-3D44-8E92-2319DF151492}"/>
              </a:ext>
            </a:extLst>
          </p:cNvPr>
          <p:cNvGrpSpPr>
            <a:grpSpLocks/>
          </p:cNvGrpSpPr>
          <p:nvPr/>
        </p:nvGrpSpPr>
        <p:grpSpPr bwMode="auto">
          <a:xfrm>
            <a:off x="3016251" y="2009775"/>
            <a:ext cx="5319713" cy="1314450"/>
            <a:chOff x="940" y="1266"/>
            <a:chExt cx="3351" cy="828"/>
          </a:xfrm>
        </p:grpSpPr>
        <p:sp>
          <p:nvSpPr>
            <p:cNvPr id="109627" name="Line 11">
              <a:extLst>
                <a:ext uri="{FF2B5EF4-FFF2-40B4-BE49-F238E27FC236}">
                  <a16:creationId xmlns:a16="http://schemas.microsoft.com/office/drawing/2014/main" id="{4D41187A-5971-BE42-8E3C-F538A84761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0" y="1266"/>
              <a:ext cx="1651" cy="5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628" name="Line 12">
              <a:extLst>
                <a:ext uri="{FF2B5EF4-FFF2-40B4-BE49-F238E27FC236}">
                  <a16:creationId xmlns:a16="http://schemas.microsoft.com/office/drawing/2014/main" id="{843D4A55-07A8-2045-8998-17DAE75AD8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1266"/>
              <a:ext cx="0" cy="82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629" name="Line 13">
              <a:extLst>
                <a:ext uri="{FF2B5EF4-FFF2-40B4-BE49-F238E27FC236}">
                  <a16:creationId xmlns:a16="http://schemas.microsoft.com/office/drawing/2014/main" id="{67962471-A0A2-2049-8B72-F6CFD448B5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8" y="1266"/>
              <a:ext cx="1652" cy="3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630" name="Line 14">
              <a:extLst>
                <a:ext uri="{FF2B5EF4-FFF2-40B4-BE49-F238E27FC236}">
                  <a16:creationId xmlns:a16="http://schemas.microsoft.com/office/drawing/2014/main" id="{418036EE-3BD3-0D48-9248-BC455D4511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1" y="1572"/>
              <a:ext cx="1649" cy="5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631" name="Line 15">
              <a:extLst>
                <a:ext uri="{FF2B5EF4-FFF2-40B4-BE49-F238E27FC236}">
                  <a16:creationId xmlns:a16="http://schemas.microsoft.com/office/drawing/2014/main" id="{D722E2C1-5DAD-514B-B481-075928A46A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0" y="1794"/>
              <a:ext cx="1659" cy="2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632" name="Line 16">
              <a:extLst>
                <a:ext uri="{FF2B5EF4-FFF2-40B4-BE49-F238E27FC236}">
                  <a16:creationId xmlns:a16="http://schemas.microsoft.com/office/drawing/2014/main" id="{C71174A4-A3BB-ED42-8138-549EADC531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2" y="1573"/>
              <a:ext cx="3283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9633" name="Group 17">
              <a:extLst>
                <a:ext uri="{FF2B5EF4-FFF2-40B4-BE49-F238E27FC236}">
                  <a16:creationId xmlns:a16="http://schemas.microsoft.com/office/drawing/2014/main" id="{FC715842-0DF2-284F-B35A-486991FFF0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99" y="1319"/>
              <a:ext cx="192" cy="729"/>
              <a:chOff x="4099" y="3114"/>
              <a:chExt cx="192" cy="729"/>
            </a:xfrm>
          </p:grpSpPr>
          <p:grpSp>
            <p:nvGrpSpPr>
              <p:cNvPr id="109643" name="Group 18">
                <a:extLst>
                  <a:ext uri="{FF2B5EF4-FFF2-40B4-BE49-F238E27FC236}">
                    <a16:creationId xmlns:a16="http://schemas.microsoft.com/office/drawing/2014/main" id="{181B6D8A-2340-7A47-AD0F-F76E088FCC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656559">
                <a:off x="4127" y="3097"/>
                <a:ext cx="142" cy="176"/>
                <a:chOff x="503" y="1835"/>
                <a:chExt cx="267" cy="302"/>
              </a:xfrm>
            </p:grpSpPr>
            <p:sp>
              <p:nvSpPr>
                <p:cNvPr id="109665" name="Line 19">
                  <a:extLst>
                    <a:ext uri="{FF2B5EF4-FFF2-40B4-BE49-F238E27FC236}">
                      <a16:creationId xmlns:a16="http://schemas.microsoft.com/office/drawing/2014/main" id="{E7AF83F4-AAA4-7242-951B-8185F480E1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66" name="Line 20">
                  <a:extLst>
                    <a:ext uri="{FF2B5EF4-FFF2-40B4-BE49-F238E27FC236}">
                      <a16:creationId xmlns:a16="http://schemas.microsoft.com/office/drawing/2014/main" id="{5F1420BF-BE54-9843-8C5F-265ECEE096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67" name="Line 21">
                  <a:extLst>
                    <a:ext uri="{FF2B5EF4-FFF2-40B4-BE49-F238E27FC236}">
                      <a16:creationId xmlns:a16="http://schemas.microsoft.com/office/drawing/2014/main" id="{9BE26F54-5165-204F-BE66-5C113EA18C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68" name="Line 22">
                  <a:extLst>
                    <a:ext uri="{FF2B5EF4-FFF2-40B4-BE49-F238E27FC236}">
                      <a16:creationId xmlns:a16="http://schemas.microsoft.com/office/drawing/2014/main" id="{47FDA282-89D8-1D46-A767-41CAB65D39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69" name="Line 23">
                  <a:extLst>
                    <a:ext uri="{FF2B5EF4-FFF2-40B4-BE49-F238E27FC236}">
                      <a16:creationId xmlns:a16="http://schemas.microsoft.com/office/drawing/2014/main" id="{5A88EC4B-3505-7F4C-BC33-BFEA37077F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70" name="Oval 24">
                  <a:extLst>
                    <a:ext uri="{FF2B5EF4-FFF2-40B4-BE49-F238E27FC236}">
                      <a16:creationId xmlns:a16="http://schemas.microsoft.com/office/drawing/2014/main" id="{FB76DC03-97CD-6541-88BA-4D4C22D656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09644" name="Group 25">
                <a:extLst>
                  <a:ext uri="{FF2B5EF4-FFF2-40B4-BE49-F238E27FC236}">
                    <a16:creationId xmlns:a16="http://schemas.microsoft.com/office/drawing/2014/main" id="{A6FE458E-650D-9040-8CD1-B77BA4D448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101759">
                <a:off x="4132" y="3284"/>
                <a:ext cx="138" cy="171"/>
                <a:chOff x="503" y="1835"/>
                <a:chExt cx="267" cy="302"/>
              </a:xfrm>
            </p:grpSpPr>
            <p:sp>
              <p:nvSpPr>
                <p:cNvPr id="109659" name="Line 26">
                  <a:extLst>
                    <a:ext uri="{FF2B5EF4-FFF2-40B4-BE49-F238E27FC236}">
                      <a16:creationId xmlns:a16="http://schemas.microsoft.com/office/drawing/2014/main" id="{A1C8E7B2-915A-424C-A76C-846EE9F0F5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60" name="Line 27">
                  <a:extLst>
                    <a:ext uri="{FF2B5EF4-FFF2-40B4-BE49-F238E27FC236}">
                      <a16:creationId xmlns:a16="http://schemas.microsoft.com/office/drawing/2014/main" id="{F7F448BC-9137-7749-B022-D48CCFC75E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61" name="Line 28">
                  <a:extLst>
                    <a:ext uri="{FF2B5EF4-FFF2-40B4-BE49-F238E27FC236}">
                      <a16:creationId xmlns:a16="http://schemas.microsoft.com/office/drawing/2014/main" id="{2BA3D6AD-DAEA-4F4E-9F16-71437A99B6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62" name="Line 29">
                  <a:extLst>
                    <a:ext uri="{FF2B5EF4-FFF2-40B4-BE49-F238E27FC236}">
                      <a16:creationId xmlns:a16="http://schemas.microsoft.com/office/drawing/2014/main" id="{18CA49D6-77F7-F940-8599-68B46F0A49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63" name="Line 30">
                  <a:extLst>
                    <a:ext uri="{FF2B5EF4-FFF2-40B4-BE49-F238E27FC236}">
                      <a16:creationId xmlns:a16="http://schemas.microsoft.com/office/drawing/2014/main" id="{8BC35519-98F4-2645-91F8-CBCCAD1A1F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64" name="Oval 31">
                  <a:extLst>
                    <a:ext uri="{FF2B5EF4-FFF2-40B4-BE49-F238E27FC236}">
                      <a16:creationId xmlns:a16="http://schemas.microsoft.com/office/drawing/2014/main" id="{8A5A4145-B600-6B48-89B9-CEB1EC814E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09645" name="Group 32">
                <a:extLst>
                  <a:ext uri="{FF2B5EF4-FFF2-40B4-BE49-F238E27FC236}">
                    <a16:creationId xmlns:a16="http://schemas.microsoft.com/office/drawing/2014/main" id="{867E6449-275F-7B48-A0CF-757E29822F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656559" flipV="1">
                <a:off x="4117" y="3669"/>
                <a:ext cx="156" cy="192"/>
                <a:chOff x="503" y="1835"/>
                <a:chExt cx="267" cy="302"/>
              </a:xfrm>
            </p:grpSpPr>
            <p:sp>
              <p:nvSpPr>
                <p:cNvPr id="109653" name="Line 33">
                  <a:extLst>
                    <a:ext uri="{FF2B5EF4-FFF2-40B4-BE49-F238E27FC236}">
                      <a16:creationId xmlns:a16="http://schemas.microsoft.com/office/drawing/2014/main" id="{3C63FC91-3D42-9B40-93E1-C8E70F1FD7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54" name="Line 34">
                  <a:extLst>
                    <a:ext uri="{FF2B5EF4-FFF2-40B4-BE49-F238E27FC236}">
                      <a16:creationId xmlns:a16="http://schemas.microsoft.com/office/drawing/2014/main" id="{64A08629-F680-6049-AA9E-3927F5454C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55" name="Line 35">
                  <a:extLst>
                    <a:ext uri="{FF2B5EF4-FFF2-40B4-BE49-F238E27FC236}">
                      <a16:creationId xmlns:a16="http://schemas.microsoft.com/office/drawing/2014/main" id="{33A9899F-17C5-924B-BBD6-7317EEF9A3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56" name="Line 36">
                  <a:extLst>
                    <a:ext uri="{FF2B5EF4-FFF2-40B4-BE49-F238E27FC236}">
                      <a16:creationId xmlns:a16="http://schemas.microsoft.com/office/drawing/2014/main" id="{43D6F45A-D6C8-7F4E-9C32-3A87D0D7DB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57" name="Line 37">
                  <a:extLst>
                    <a:ext uri="{FF2B5EF4-FFF2-40B4-BE49-F238E27FC236}">
                      <a16:creationId xmlns:a16="http://schemas.microsoft.com/office/drawing/2014/main" id="{A8743E68-0244-EB49-A209-1798509622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58" name="Oval 38">
                  <a:extLst>
                    <a:ext uri="{FF2B5EF4-FFF2-40B4-BE49-F238E27FC236}">
                      <a16:creationId xmlns:a16="http://schemas.microsoft.com/office/drawing/2014/main" id="{B53298A7-2BA4-584C-B8A3-785A6609E6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09646" name="Group 39">
                <a:extLst>
                  <a:ext uri="{FF2B5EF4-FFF2-40B4-BE49-F238E27FC236}">
                    <a16:creationId xmlns:a16="http://schemas.microsoft.com/office/drawing/2014/main" id="{522ACC6B-42B9-9943-9915-761956D81B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120186" flipV="1">
                <a:off x="4126" y="3480"/>
                <a:ext cx="146" cy="179"/>
                <a:chOff x="503" y="1835"/>
                <a:chExt cx="267" cy="302"/>
              </a:xfrm>
            </p:grpSpPr>
            <p:sp>
              <p:nvSpPr>
                <p:cNvPr id="109647" name="Line 40">
                  <a:extLst>
                    <a:ext uri="{FF2B5EF4-FFF2-40B4-BE49-F238E27FC236}">
                      <a16:creationId xmlns:a16="http://schemas.microsoft.com/office/drawing/2014/main" id="{660AC50D-71D4-D24F-B503-51D375D8FD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48" name="Line 41">
                  <a:extLst>
                    <a:ext uri="{FF2B5EF4-FFF2-40B4-BE49-F238E27FC236}">
                      <a16:creationId xmlns:a16="http://schemas.microsoft.com/office/drawing/2014/main" id="{9A4694C0-6D83-EC49-AFBB-1D281EC0B8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49" name="Line 42">
                  <a:extLst>
                    <a:ext uri="{FF2B5EF4-FFF2-40B4-BE49-F238E27FC236}">
                      <a16:creationId xmlns:a16="http://schemas.microsoft.com/office/drawing/2014/main" id="{786E8CA9-4DB3-D842-B8D0-63DEC0FA1D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50" name="Line 43">
                  <a:extLst>
                    <a:ext uri="{FF2B5EF4-FFF2-40B4-BE49-F238E27FC236}">
                      <a16:creationId xmlns:a16="http://schemas.microsoft.com/office/drawing/2014/main" id="{C82FFC3B-4B21-A047-B91B-ECEBDC9163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51" name="Line 44">
                  <a:extLst>
                    <a:ext uri="{FF2B5EF4-FFF2-40B4-BE49-F238E27FC236}">
                      <a16:creationId xmlns:a16="http://schemas.microsoft.com/office/drawing/2014/main" id="{B54BD48B-579E-8E43-AADD-A9E76E9F9B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52" name="Oval 45">
                  <a:extLst>
                    <a:ext uri="{FF2B5EF4-FFF2-40B4-BE49-F238E27FC236}">
                      <a16:creationId xmlns:a16="http://schemas.microsoft.com/office/drawing/2014/main" id="{5D9A6916-49FD-8F44-980B-97F7401D25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9634" name="Group 46">
              <a:extLst>
                <a:ext uri="{FF2B5EF4-FFF2-40B4-BE49-F238E27FC236}">
                  <a16:creationId xmlns:a16="http://schemas.microsoft.com/office/drawing/2014/main" id="{8D2EFAE3-18FF-5548-A864-37F440E4342C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2586" y="1267"/>
              <a:ext cx="70" cy="827"/>
              <a:chOff x="1862" y="1212"/>
              <a:chExt cx="346" cy="1502"/>
            </a:xfrm>
          </p:grpSpPr>
          <p:sp>
            <p:nvSpPr>
              <p:cNvPr id="109639" name="Arc 47">
                <a:extLst>
                  <a:ext uri="{FF2B5EF4-FFF2-40B4-BE49-F238E27FC236}">
                    <a16:creationId xmlns:a16="http://schemas.microsoft.com/office/drawing/2014/main" id="{022ACA93-1E67-E143-9CF8-EB6B59B0A5D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862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640" name="Arc 48">
                <a:extLst>
                  <a:ext uri="{FF2B5EF4-FFF2-40B4-BE49-F238E27FC236}">
                    <a16:creationId xmlns:a16="http://schemas.microsoft.com/office/drawing/2014/main" id="{6A2EB17E-90B1-4D49-A0E2-97008B5EA73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028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641" name="Arc 49">
                <a:extLst>
                  <a:ext uri="{FF2B5EF4-FFF2-40B4-BE49-F238E27FC236}">
                    <a16:creationId xmlns:a16="http://schemas.microsoft.com/office/drawing/2014/main" id="{9A1625E8-460F-814A-8837-93144446222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862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642" name="Arc 50">
                <a:extLst>
                  <a:ext uri="{FF2B5EF4-FFF2-40B4-BE49-F238E27FC236}">
                    <a16:creationId xmlns:a16="http://schemas.microsoft.com/office/drawing/2014/main" id="{0FF1ABBF-63F7-6F4E-A6B7-939CF2333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8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9635" name="Group 51">
              <a:extLst>
                <a:ext uri="{FF2B5EF4-FFF2-40B4-BE49-F238E27FC236}">
                  <a16:creationId xmlns:a16="http://schemas.microsoft.com/office/drawing/2014/main" id="{D3DB2ADE-9D3D-5545-BC18-2A26DA4480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0" y="1460"/>
              <a:ext cx="68" cy="229"/>
              <a:chOff x="945" y="2602"/>
              <a:chExt cx="68" cy="229"/>
            </a:xfrm>
          </p:grpSpPr>
          <p:sp>
            <p:nvSpPr>
              <p:cNvPr id="109636" name="Rectangle 52">
                <a:extLst>
                  <a:ext uri="{FF2B5EF4-FFF2-40B4-BE49-F238E27FC236}">
                    <a16:creationId xmlns:a16="http://schemas.microsoft.com/office/drawing/2014/main" id="{C7155361-B554-7948-9DA6-A2FBD77F05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676"/>
                <a:ext cx="68" cy="74"/>
              </a:xfrm>
              <a:prstGeom prst="rect">
                <a:avLst/>
              </a:prstGeom>
              <a:solidFill>
                <a:srgbClr val="EBBC5D"/>
              </a:solidFill>
              <a:ln w="12700">
                <a:solidFill>
                  <a:srgbClr val="EBBC5D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9637" name="Rectangle 53">
                <a:extLst>
                  <a:ext uri="{FF2B5EF4-FFF2-40B4-BE49-F238E27FC236}">
                    <a16:creationId xmlns:a16="http://schemas.microsoft.com/office/drawing/2014/main" id="{C0488C45-E935-DB43-B77B-BF803B8E90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757"/>
                <a:ext cx="68" cy="74"/>
              </a:xfrm>
              <a:prstGeom prst="rect">
                <a:avLst/>
              </a:prstGeom>
              <a:solidFill>
                <a:srgbClr val="E67168"/>
              </a:solidFill>
              <a:ln w="12700">
                <a:solidFill>
                  <a:srgbClr val="E67168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9638" name="Rectangle 54">
                <a:extLst>
                  <a:ext uri="{FF2B5EF4-FFF2-40B4-BE49-F238E27FC236}">
                    <a16:creationId xmlns:a16="http://schemas.microsoft.com/office/drawing/2014/main" id="{717A938F-67E0-864E-8460-C0F4325C94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602"/>
                <a:ext cx="68" cy="74"/>
              </a:xfrm>
              <a:prstGeom prst="rect">
                <a:avLst/>
              </a:prstGeom>
              <a:solidFill>
                <a:srgbClr val="D4B6B4"/>
              </a:solidFill>
              <a:ln w="12700">
                <a:solidFill>
                  <a:srgbClr val="D4B6B4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55">
            <a:extLst>
              <a:ext uri="{FF2B5EF4-FFF2-40B4-BE49-F238E27FC236}">
                <a16:creationId xmlns:a16="http://schemas.microsoft.com/office/drawing/2014/main" id="{CB202665-ECD2-0748-A0D7-C73B58F246A5}"/>
              </a:ext>
            </a:extLst>
          </p:cNvPr>
          <p:cNvGrpSpPr>
            <a:grpSpLocks/>
          </p:cNvGrpSpPr>
          <p:nvPr/>
        </p:nvGrpSpPr>
        <p:grpSpPr bwMode="auto">
          <a:xfrm>
            <a:off x="3016250" y="3859213"/>
            <a:ext cx="5321300" cy="1477962"/>
            <a:chOff x="940" y="2431"/>
            <a:chExt cx="3352" cy="931"/>
          </a:xfrm>
        </p:grpSpPr>
        <p:sp>
          <p:nvSpPr>
            <p:cNvPr id="109579" name="Line 56">
              <a:extLst>
                <a:ext uri="{FF2B5EF4-FFF2-40B4-BE49-F238E27FC236}">
                  <a16:creationId xmlns:a16="http://schemas.microsoft.com/office/drawing/2014/main" id="{3FB1E76E-B2F9-7E4A-A9E6-1D20D02E5A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8" y="2679"/>
              <a:ext cx="1624" cy="3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580" name="Line 57">
              <a:extLst>
                <a:ext uri="{FF2B5EF4-FFF2-40B4-BE49-F238E27FC236}">
                  <a16:creationId xmlns:a16="http://schemas.microsoft.com/office/drawing/2014/main" id="{B1DE2BF3-2531-F149-9E9A-2BC06F882E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3" y="2487"/>
              <a:ext cx="0" cy="82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581" name="Line 58">
              <a:extLst>
                <a:ext uri="{FF2B5EF4-FFF2-40B4-BE49-F238E27FC236}">
                  <a16:creationId xmlns:a16="http://schemas.microsoft.com/office/drawing/2014/main" id="{CABFB60C-3CB3-404F-A9B1-F929675732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4" y="2674"/>
              <a:ext cx="1626" cy="1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582" name="Line 59">
              <a:extLst>
                <a:ext uri="{FF2B5EF4-FFF2-40B4-BE49-F238E27FC236}">
                  <a16:creationId xmlns:a16="http://schemas.microsoft.com/office/drawing/2014/main" id="{56DB363D-938D-D246-BF1F-D36DFF9CCA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7" y="2793"/>
              <a:ext cx="1628" cy="3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583" name="Line 60">
              <a:extLst>
                <a:ext uri="{FF2B5EF4-FFF2-40B4-BE49-F238E27FC236}">
                  <a16:creationId xmlns:a16="http://schemas.microsoft.com/office/drawing/2014/main" id="{7B422520-0C10-B941-A5DE-E5870554C2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53" y="3015"/>
              <a:ext cx="1627" cy="1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584" name="Line 61">
              <a:extLst>
                <a:ext uri="{FF2B5EF4-FFF2-40B4-BE49-F238E27FC236}">
                  <a16:creationId xmlns:a16="http://schemas.microsoft.com/office/drawing/2014/main" id="{7A234EA7-D519-594D-85D1-6001C01483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3" y="2794"/>
              <a:ext cx="3283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9585" name="Group 62">
              <a:extLst>
                <a:ext uri="{FF2B5EF4-FFF2-40B4-BE49-F238E27FC236}">
                  <a16:creationId xmlns:a16="http://schemas.microsoft.com/office/drawing/2014/main" id="{FB0B6E50-5FDD-3641-A4CC-7F39D61D2B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0" y="2540"/>
              <a:ext cx="192" cy="729"/>
              <a:chOff x="4099" y="3114"/>
              <a:chExt cx="192" cy="729"/>
            </a:xfrm>
          </p:grpSpPr>
          <p:grpSp>
            <p:nvGrpSpPr>
              <p:cNvPr id="109599" name="Group 63">
                <a:extLst>
                  <a:ext uri="{FF2B5EF4-FFF2-40B4-BE49-F238E27FC236}">
                    <a16:creationId xmlns:a16="http://schemas.microsoft.com/office/drawing/2014/main" id="{81DAED7B-12A5-0F4E-8277-6D49D0214A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656559">
                <a:off x="4127" y="3097"/>
                <a:ext cx="142" cy="176"/>
                <a:chOff x="503" y="1835"/>
                <a:chExt cx="267" cy="302"/>
              </a:xfrm>
            </p:grpSpPr>
            <p:sp>
              <p:nvSpPr>
                <p:cNvPr id="109621" name="Line 64">
                  <a:extLst>
                    <a:ext uri="{FF2B5EF4-FFF2-40B4-BE49-F238E27FC236}">
                      <a16:creationId xmlns:a16="http://schemas.microsoft.com/office/drawing/2014/main" id="{4E3A1187-CC48-B84B-8D80-6318D69ECA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22" name="Line 65">
                  <a:extLst>
                    <a:ext uri="{FF2B5EF4-FFF2-40B4-BE49-F238E27FC236}">
                      <a16:creationId xmlns:a16="http://schemas.microsoft.com/office/drawing/2014/main" id="{ACEC214C-7A94-4043-9338-DC92D55B7F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23" name="Line 66">
                  <a:extLst>
                    <a:ext uri="{FF2B5EF4-FFF2-40B4-BE49-F238E27FC236}">
                      <a16:creationId xmlns:a16="http://schemas.microsoft.com/office/drawing/2014/main" id="{34F2F386-591F-BC47-A4C0-2E70CCCCC0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24" name="Line 67">
                  <a:extLst>
                    <a:ext uri="{FF2B5EF4-FFF2-40B4-BE49-F238E27FC236}">
                      <a16:creationId xmlns:a16="http://schemas.microsoft.com/office/drawing/2014/main" id="{8BAC5A71-1586-8547-B54E-F1813AE671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25" name="Line 68">
                  <a:extLst>
                    <a:ext uri="{FF2B5EF4-FFF2-40B4-BE49-F238E27FC236}">
                      <a16:creationId xmlns:a16="http://schemas.microsoft.com/office/drawing/2014/main" id="{A1879289-0502-F44D-8088-7193A35371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26" name="Oval 69">
                  <a:extLst>
                    <a:ext uri="{FF2B5EF4-FFF2-40B4-BE49-F238E27FC236}">
                      <a16:creationId xmlns:a16="http://schemas.microsoft.com/office/drawing/2014/main" id="{76182BBE-70E9-7E49-ADF6-10CEABBAE0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09600" name="Group 70">
                <a:extLst>
                  <a:ext uri="{FF2B5EF4-FFF2-40B4-BE49-F238E27FC236}">
                    <a16:creationId xmlns:a16="http://schemas.microsoft.com/office/drawing/2014/main" id="{F941564F-B6D3-AF49-883E-B9C2E68D2D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101759">
                <a:off x="4132" y="3284"/>
                <a:ext cx="138" cy="171"/>
                <a:chOff x="503" y="1835"/>
                <a:chExt cx="267" cy="302"/>
              </a:xfrm>
            </p:grpSpPr>
            <p:sp>
              <p:nvSpPr>
                <p:cNvPr id="109615" name="Line 71">
                  <a:extLst>
                    <a:ext uri="{FF2B5EF4-FFF2-40B4-BE49-F238E27FC236}">
                      <a16:creationId xmlns:a16="http://schemas.microsoft.com/office/drawing/2014/main" id="{2D4FCD7E-3082-4548-A00E-B1F98585AB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16" name="Line 72">
                  <a:extLst>
                    <a:ext uri="{FF2B5EF4-FFF2-40B4-BE49-F238E27FC236}">
                      <a16:creationId xmlns:a16="http://schemas.microsoft.com/office/drawing/2014/main" id="{5735F433-9B10-5F45-A8AD-FEFD854992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17" name="Line 73">
                  <a:extLst>
                    <a:ext uri="{FF2B5EF4-FFF2-40B4-BE49-F238E27FC236}">
                      <a16:creationId xmlns:a16="http://schemas.microsoft.com/office/drawing/2014/main" id="{E73AAC2A-D28A-8B44-9B79-1B453FB931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18" name="Line 74">
                  <a:extLst>
                    <a:ext uri="{FF2B5EF4-FFF2-40B4-BE49-F238E27FC236}">
                      <a16:creationId xmlns:a16="http://schemas.microsoft.com/office/drawing/2014/main" id="{6470008F-60FF-DE42-B1D8-067A3678AB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19" name="Line 75">
                  <a:extLst>
                    <a:ext uri="{FF2B5EF4-FFF2-40B4-BE49-F238E27FC236}">
                      <a16:creationId xmlns:a16="http://schemas.microsoft.com/office/drawing/2014/main" id="{5A0F7914-0C42-464F-830F-03A819D0AD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20" name="Oval 76">
                  <a:extLst>
                    <a:ext uri="{FF2B5EF4-FFF2-40B4-BE49-F238E27FC236}">
                      <a16:creationId xmlns:a16="http://schemas.microsoft.com/office/drawing/2014/main" id="{BB84B1C7-8006-8647-AC32-240F4AB5F9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09601" name="Group 77">
                <a:extLst>
                  <a:ext uri="{FF2B5EF4-FFF2-40B4-BE49-F238E27FC236}">
                    <a16:creationId xmlns:a16="http://schemas.microsoft.com/office/drawing/2014/main" id="{5F077521-24A9-E241-AFA0-266DA1D2D3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656559" flipV="1">
                <a:off x="4117" y="3669"/>
                <a:ext cx="156" cy="192"/>
                <a:chOff x="503" y="1835"/>
                <a:chExt cx="267" cy="302"/>
              </a:xfrm>
            </p:grpSpPr>
            <p:sp>
              <p:nvSpPr>
                <p:cNvPr id="109609" name="Line 78">
                  <a:extLst>
                    <a:ext uri="{FF2B5EF4-FFF2-40B4-BE49-F238E27FC236}">
                      <a16:creationId xmlns:a16="http://schemas.microsoft.com/office/drawing/2014/main" id="{7ADBF8AD-E4D6-BF4F-AB88-28B61EFF83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10" name="Line 79">
                  <a:extLst>
                    <a:ext uri="{FF2B5EF4-FFF2-40B4-BE49-F238E27FC236}">
                      <a16:creationId xmlns:a16="http://schemas.microsoft.com/office/drawing/2014/main" id="{AE69CAC5-129E-0B4B-86EA-08E1B8F741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11" name="Line 80">
                  <a:extLst>
                    <a:ext uri="{FF2B5EF4-FFF2-40B4-BE49-F238E27FC236}">
                      <a16:creationId xmlns:a16="http://schemas.microsoft.com/office/drawing/2014/main" id="{8BA77257-5D2C-AC49-B72A-3179A63EEE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12" name="Line 81">
                  <a:extLst>
                    <a:ext uri="{FF2B5EF4-FFF2-40B4-BE49-F238E27FC236}">
                      <a16:creationId xmlns:a16="http://schemas.microsoft.com/office/drawing/2014/main" id="{A1044764-38D5-974C-88A1-C3F73F7F30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13" name="Line 82">
                  <a:extLst>
                    <a:ext uri="{FF2B5EF4-FFF2-40B4-BE49-F238E27FC236}">
                      <a16:creationId xmlns:a16="http://schemas.microsoft.com/office/drawing/2014/main" id="{B14EBEF0-30AC-3349-80F1-7A40A56399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14" name="Oval 83">
                  <a:extLst>
                    <a:ext uri="{FF2B5EF4-FFF2-40B4-BE49-F238E27FC236}">
                      <a16:creationId xmlns:a16="http://schemas.microsoft.com/office/drawing/2014/main" id="{EA63E53C-C5AD-4344-9398-F0A5FF04D6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09602" name="Group 84">
                <a:extLst>
                  <a:ext uri="{FF2B5EF4-FFF2-40B4-BE49-F238E27FC236}">
                    <a16:creationId xmlns:a16="http://schemas.microsoft.com/office/drawing/2014/main" id="{F367D92B-F5B2-674D-9566-57091685DC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120186" flipV="1">
                <a:off x="4126" y="3480"/>
                <a:ext cx="146" cy="179"/>
                <a:chOff x="503" y="1835"/>
                <a:chExt cx="267" cy="302"/>
              </a:xfrm>
            </p:grpSpPr>
            <p:sp>
              <p:nvSpPr>
                <p:cNvPr id="109603" name="Line 85">
                  <a:extLst>
                    <a:ext uri="{FF2B5EF4-FFF2-40B4-BE49-F238E27FC236}">
                      <a16:creationId xmlns:a16="http://schemas.microsoft.com/office/drawing/2014/main" id="{CDB69A06-15DC-2241-8A99-5EC19C3624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04" name="Line 86">
                  <a:extLst>
                    <a:ext uri="{FF2B5EF4-FFF2-40B4-BE49-F238E27FC236}">
                      <a16:creationId xmlns:a16="http://schemas.microsoft.com/office/drawing/2014/main" id="{A3E0238A-A7DE-8D46-BC04-0F6F684798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05" name="Line 87">
                  <a:extLst>
                    <a:ext uri="{FF2B5EF4-FFF2-40B4-BE49-F238E27FC236}">
                      <a16:creationId xmlns:a16="http://schemas.microsoft.com/office/drawing/2014/main" id="{2B11B9C2-50D0-0544-9E6F-89303A89DD8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06" name="Line 88">
                  <a:extLst>
                    <a:ext uri="{FF2B5EF4-FFF2-40B4-BE49-F238E27FC236}">
                      <a16:creationId xmlns:a16="http://schemas.microsoft.com/office/drawing/2014/main" id="{0F63E75C-E6DD-674E-98CA-1483987AB2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07" name="Line 89">
                  <a:extLst>
                    <a:ext uri="{FF2B5EF4-FFF2-40B4-BE49-F238E27FC236}">
                      <a16:creationId xmlns:a16="http://schemas.microsoft.com/office/drawing/2014/main" id="{88D1AC9D-4943-2C42-A725-F24B7988BD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608" name="Oval 90">
                  <a:extLst>
                    <a:ext uri="{FF2B5EF4-FFF2-40B4-BE49-F238E27FC236}">
                      <a16:creationId xmlns:a16="http://schemas.microsoft.com/office/drawing/2014/main" id="{94A4A3A4-1AC4-5444-90C0-5B47FD42B8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9586" name="Group 91">
              <a:extLst>
                <a:ext uri="{FF2B5EF4-FFF2-40B4-BE49-F238E27FC236}">
                  <a16:creationId xmlns:a16="http://schemas.microsoft.com/office/drawing/2014/main" id="{20E4DA28-54A9-6544-87F4-8C41C6A9F90F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2587" y="2488"/>
              <a:ext cx="70" cy="827"/>
              <a:chOff x="1862" y="1212"/>
              <a:chExt cx="346" cy="1502"/>
            </a:xfrm>
          </p:grpSpPr>
          <p:sp>
            <p:nvSpPr>
              <p:cNvPr id="109595" name="Arc 92">
                <a:extLst>
                  <a:ext uri="{FF2B5EF4-FFF2-40B4-BE49-F238E27FC236}">
                    <a16:creationId xmlns:a16="http://schemas.microsoft.com/office/drawing/2014/main" id="{C5F4597A-286F-8F47-ACCF-8138F9D00C9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862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596" name="Arc 93">
                <a:extLst>
                  <a:ext uri="{FF2B5EF4-FFF2-40B4-BE49-F238E27FC236}">
                    <a16:creationId xmlns:a16="http://schemas.microsoft.com/office/drawing/2014/main" id="{D2057DDD-DCF5-3B48-87DC-5D29F66B553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028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597" name="Arc 94">
                <a:extLst>
                  <a:ext uri="{FF2B5EF4-FFF2-40B4-BE49-F238E27FC236}">
                    <a16:creationId xmlns:a16="http://schemas.microsoft.com/office/drawing/2014/main" id="{D1EAE84E-57C0-6C42-8DF4-4015FEA94D3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862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598" name="Arc 95">
                <a:extLst>
                  <a:ext uri="{FF2B5EF4-FFF2-40B4-BE49-F238E27FC236}">
                    <a16:creationId xmlns:a16="http://schemas.microsoft.com/office/drawing/2014/main" id="{218F874A-CA0C-1B4C-8DB8-7FB4C467A1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8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9587" name="Line 96">
              <a:extLst>
                <a:ext uri="{FF2B5EF4-FFF2-40B4-BE49-F238E27FC236}">
                  <a16:creationId xmlns:a16="http://schemas.microsoft.com/office/drawing/2014/main" id="{515FFB59-0EA5-0144-BFDD-B6984DDC77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1" y="2674"/>
              <a:ext cx="60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588" name="Line 97">
              <a:extLst>
                <a:ext uri="{FF2B5EF4-FFF2-40B4-BE49-F238E27FC236}">
                  <a16:creationId xmlns:a16="http://schemas.microsoft.com/office/drawing/2014/main" id="{7B33F5FB-7172-8E48-8787-B141D7E2AA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1" y="3122"/>
              <a:ext cx="60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589" name="Line 98">
              <a:extLst>
                <a:ext uri="{FF2B5EF4-FFF2-40B4-BE49-F238E27FC236}">
                  <a16:creationId xmlns:a16="http://schemas.microsoft.com/office/drawing/2014/main" id="{088100CD-0B67-FF4F-83AE-697199A1DD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55" y="2431"/>
              <a:ext cx="0" cy="229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590" name="Line 99">
              <a:extLst>
                <a:ext uri="{FF2B5EF4-FFF2-40B4-BE49-F238E27FC236}">
                  <a16:creationId xmlns:a16="http://schemas.microsoft.com/office/drawing/2014/main" id="{37E0C92E-83F6-4E46-9341-0B757A4E4F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55" y="3133"/>
              <a:ext cx="0" cy="229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9591" name="Group 100">
              <a:extLst>
                <a:ext uri="{FF2B5EF4-FFF2-40B4-BE49-F238E27FC236}">
                  <a16:creationId xmlns:a16="http://schemas.microsoft.com/office/drawing/2014/main" id="{44D8B3D9-8BEF-7A49-8DFA-0DA8BA2327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0" y="2675"/>
              <a:ext cx="68" cy="229"/>
              <a:chOff x="945" y="2602"/>
              <a:chExt cx="68" cy="229"/>
            </a:xfrm>
          </p:grpSpPr>
          <p:sp>
            <p:nvSpPr>
              <p:cNvPr id="109592" name="Rectangle 101">
                <a:extLst>
                  <a:ext uri="{FF2B5EF4-FFF2-40B4-BE49-F238E27FC236}">
                    <a16:creationId xmlns:a16="http://schemas.microsoft.com/office/drawing/2014/main" id="{885FFB69-1BBB-F643-A114-80BC21EC99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676"/>
                <a:ext cx="68" cy="74"/>
              </a:xfrm>
              <a:prstGeom prst="rect">
                <a:avLst/>
              </a:prstGeom>
              <a:solidFill>
                <a:srgbClr val="EBBC5D"/>
              </a:solidFill>
              <a:ln w="12700">
                <a:solidFill>
                  <a:srgbClr val="EBBC5D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9593" name="Rectangle 102">
                <a:extLst>
                  <a:ext uri="{FF2B5EF4-FFF2-40B4-BE49-F238E27FC236}">
                    <a16:creationId xmlns:a16="http://schemas.microsoft.com/office/drawing/2014/main" id="{2EA2C0B4-7612-F14D-8917-390BE9C84F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757"/>
                <a:ext cx="68" cy="74"/>
              </a:xfrm>
              <a:prstGeom prst="rect">
                <a:avLst/>
              </a:prstGeom>
              <a:solidFill>
                <a:srgbClr val="E67168"/>
              </a:solidFill>
              <a:ln w="12700">
                <a:solidFill>
                  <a:srgbClr val="E67168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9594" name="Rectangle 103">
                <a:extLst>
                  <a:ext uri="{FF2B5EF4-FFF2-40B4-BE49-F238E27FC236}">
                    <a16:creationId xmlns:a16="http://schemas.microsoft.com/office/drawing/2014/main" id="{AAF271FD-3ABB-6440-A38D-6E6F455212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602"/>
                <a:ext cx="68" cy="74"/>
              </a:xfrm>
              <a:prstGeom prst="rect">
                <a:avLst/>
              </a:prstGeom>
              <a:solidFill>
                <a:srgbClr val="D4B6B4"/>
              </a:solidFill>
              <a:ln w="12700">
                <a:solidFill>
                  <a:srgbClr val="D4B6B4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06" name="Rectangle 2">
            <a:extLst>
              <a:ext uri="{FF2B5EF4-FFF2-40B4-BE49-F238E27FC236}">
                <a16:creationId xmlns:a16="http://schemas.microsoft.com/office/drawing/2014/main" id="{60578B11-2B18-1843-BF09-25CFB628F5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836" y="104775"/>
            <a:ext cx="9263353" cy="1143000"/>
          </a:xfrm>
        </p:spPr>
        <p:txBody>
          <a:bodyPr/>
          <a:lstStyle/>
          <a:p>
            <a:pPr algn="l" eaLnBrk="1" hangingPunct="1"/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Digitally stopping down (reducing the aperture)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7" grpId="0" build="p"/>
      <p:bldP spid="264198" grpId="0" animBg="1"/>
      <p:bldP spid="264199" grpId="0" animBg="1"/>
      <p:bldP spid="264200" grpId="0"/>
      <p:bldP spid="26420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42" name="Picture 2" descr="three-microlenses-on-blue">
            <a:extLst>
              <a:ext uri="{FF2B5EF4-FFF2-40B4-BE49-F238E27FC236}">
                <a16:creationId xmlns:a16="http://schemas.microsoft.com/office/drawing/2014/main" id="{6CD6A4BC-627D-CE4F-988F-B74BC8452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14" y="3576639"/>
            <a:ext cx="57943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44" name="Rectangle 4">
            <a:extLst>
              <a:ext uri="{FF2B5EF4-FFF2-40B4-BE49-F238E27FC236}">
                <a16:creationId xmlns:a16="http://schemas.microsoft.com/office/drawing/2014/main" id="{02B4D93F-E038-E24B-9604-990C215C24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13063" y="5646739"/>
            <a:ext cx="6483350" cy="795337"/>
          </a:xfrm>
        </p:spPr>
        <p:txBody>
          <a:bodyPr/>
          <a:lstStyle/>
          <a:p>
            <a:pPr eaLnBrk="1" hangingPunct="1"/>
            <a:r>
              <a:rPr lang="en-US" altLang="en-US"/>
              <a:t>refocusing  =  summing windows extracted from several microlenses</a:t>
            </a:r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0494C506-0A87-524E-BD47-86AD19E858E9}"/>
              </a:ext>
            </a:extLst>
          </p:cNvPr>
          <p:cNvGrpSpPr>
            <a:grpSpLocks/>
          </p:cNvGrpSpPr>
          <p:nvPr/>
        </p:nvGrpSpPr>
        <p:grpSpPr bwMode="auto">
          <a:xfrm>
            <a:off x="9396413" y="3952875"/>
            <a:ext cx="93662" cy="1054100"/>
            <a:chOff x="4959" y="2490"/>
            <a:chExt cx="59" cy="664"/>
          </a:xfrm>
        </p:grpSpPr>
        <p:sp>
          <p:nvSpPr>
            <p:cNvPr id="111714" name="Rectangle 6">
              <a:extLst>
                <a:ext uri="{FF2B5EF4-FFF2-40B4-BE49-F238E27FC236}">
                  <a16:creationId xmlns:a16="http://schemas.microsoft.com/office/drawing/2014/main" id="{639F6AC8-3397-3043-A22C-30BA244E3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0" y="2490"/>
              <a:ext cx="58" cy="58"/>
            </a:xfrm>
            <a:prstGeom prst="rect">
              <a:avLst/>
            </a:prstGeom>
            <a:noFill/>
            <a:ln w="19050">
              <a:solidFill>
                <a:srgbClr val="66FF33"/>
              </a:solidFill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Tx/>
                <a:buNone/>
              </a:pPr>
              <a:endParaRPr lang="en-US" alt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715" name="Rectangle 7">
              <a:extLst>
                <a:ext uri="{FF2B5EF4-FFF2-40B4-BE49-F238E27FC236}">
                  <a16:creationId xmlns:a16="http://schemas.microsoft.com/office/drawing/2014/main" id="{4F34746E-90D5-E440-8ACB-71753F7529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9" y="2793"/>
              <a:ext cx="58" cy="58"/>
            </a:xfrm>
            <a:prstGeom prst="rect">
              <a:avLst/>
            </a:prstGeom>
            <a:noFill/>
            <a:ln w="19050">
              <a:solidFill>
                <a:srgbClr val="66FF33"/>
              </a:solidFill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Tx/>
                <a:buNone/>
              </a:pPr>
              <a:endParaRPr lang="en-US" alt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716" name="Rectangle 8">
              <a:extLst>
                <a:ext uri="{FF2B5EF4-FFF2-40B4-BE49-F238E27FC236}">
                  <a16:creationId xmlns:a16="http://schemas.microsoft.com/office/drawing/2014/main" id="{74781BD6-96E8-C84B-8E85-E8350A03A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0" y="3096"/>
              <a:ext cx="58" cy="58"/>
            </a:xfrm>
            <a:prstGeom prst="rect">
              <a:avLst/>
            </a:prstGeom>
            <a:noFill/>
            <a:ln w="19050">
              <a:solidFill>
                <a:srgbClr val="66FF33"/>
              </a:solidFill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Tx/>
                <a:buNone/>
              </a:pPr>
              <a:endParaRPr lang="en-US" alt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6249" name="Text Box 9">
            <a:extLst>
              <a:ext uri="{FF2B5EF4-FFF2-40B4-BE49-F238E27FC236}">
                <a16:creationId xmlns:a16="http://schemas.microsoft.com/office/drawing/2014/main" id="{BE1F67B8-35C4-7847-96E5-394D87B6B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6789" y="4176714"/>
            <a:ext cx="4206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l-GR" altLang="en-US" sz="3200">
                <a:solidFill>
                  <a:srgbClr val="66FF33"/>
                </a:solidFill>
                <a:cs typeface="Times New Roman" panose="02020603050405020304" pitchFamily="18" charset="0"/>
              </a:rPr>
              <a:t>Σ</a:t>
            </a:r>
          </a:p>
        </p:txBody>
      </p:sp>
      <p:sp>
        <p:nvSpPr>
          <p:cNvPr id="266250" name="AutoShape 10">
            <a:extLst>
              <a:ext uri="{FF2B5EF4-FFF2-40B4-BE49-F238E27FC236}">
                <a16:creationId xmlns:a16="http://schemas.microsoft.com/office/drawing/2014/main" id="{8A775D69-AFC4-6A41-AAC7-07B59B31180F}"/>
              </a:ext>
            </a:extLst>
          </p:cNvPr>
          <p:cNvSpPr>
            <a:spLocks/>
          </p:cNvSpPr>
          <p:nvPr/>
        </p:nvSpPr>
        <p:spPr bwMode="auto">
          <a:xfrm>
            <a:off x="9015414" y="3930651"/>
            <a:ext cx="134937" cy="1052513"/>
          </a:xfrm>
          <a:prstGeom prst="leftBracket">
            <a:avLst>
              <a:gd name="adj" fmla="val 65000"/>
            </a:avLst>
          </a:prstGeom>
          <a:noFill/>
          <a:ln w="19050">
            <a:solidFill>
              <a:srgbClr val="66FF3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en-US" altLang="en-US" sz="24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11">
            <a:extLst>
              <a:ext uri="{FF2B5EF4-FFF2-40B4-BE49-F238E27FC236}">
                <a16:creationId xmlns:a16="http://schemas.microsoft.com/office/drawing/2014/main" id="{2EF94122-1EA2-F54A-8D82-D55A78AD3CE4}"/>
              </a:ext>
            </a:extLst>
          </p:cNvPr>
          <p:cNvGrpSpPr>
            <a:grpSpLocks/>
          </p:cNvGrpSpPr>
          <p:nvPr/>
        </p:nvGrpSpPr>
        <p:grpSpPr bwMode="auto">
          <a:xfrm>
            <a:off x="2476501" y="3803650"/>
            <a:ext cx="5859463" cy="1328738"/>
            <a:chOff x="600" y="2396"/>
            <a:chExt cx="3691" cy="837"/>
          </a:xfrm>
        </p:grpSpPr>
        <p:sp>
          <p:nvSpPr>
            <p:cNvPr id="111672" name="Line 12">
              <a:extLst>
                <a:ext uri="{FF2B5EF4-FFF2-40B4-BE49-F238E27FC236}">
                  <a16:creationId xmlns:a16="http://schemas.microsoft.com/office/drawing/2014/main" id="{9E3A0BCE-B4A0-8945-9147-E9559A3FAA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15" y="2396"/>
              <a:ext cx="1651" cy="7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673" name="Line 13">
              <a:extLst>
                <a:ext uri="{FF2B5EF4-FFF2-40B4-BE49-F238E27FC236}">
                  <a16:creationId xmlns:a16="http://schemas.microsoft.com/office/drawing/2014/main" id="{52683931-4A28-564D-97C9-45A7E8AFA6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0" y="2401"/>
              <a:ext cx="2020" cy="2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674" name="Line 14">
              <a:extLst>
                <a:ext uri="{FF2B5EF4-FFF2-40B4-BE49-F238E27FC236}">
                  <a16:creationId xmlns:a16="http://schemas.microsoft.com/office/drawing/2014/main" id="{7D54401D-E834-C04F-8565-93F20153D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0" y="2693"/>
              <a:ext cx="2020" cy="5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675" name="Line 15">
              <a:extLst>
                <a:ext uri="{FF2B5EF4-FFF2-40B4-BE49-F238E27FC236}">
                  <a16:creationId xmlns:a16="http://schemas.microsoft.com/office/drawing/2014/main" id="{AD290A1C-E26A-EB49-BCED-42C5FFB7AB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0" y="2705"/>
              <a:ext cx="1638" cy="5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676" name="Line 16">
              <a:extLst>
                <a:ext uri="{FF2B5EF4-FFF2-40B4-BE49-F238E27FC236}">
                  <a16:creationId xmlns:a16="http://schemas.microsoft.com/office/drawing/2014/main" id="{401BE0EE-4C86-A742-9DBE-8687536360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" y="2693"/>
              <a:ext cx="3673" cy="2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1677" name="Group 17">
              <a:extLst>
                <a:ext uri="{FF2B5EF4-FFF2-40B4-BE49-F238E27FC236}">
                  <a16:creationId xmlns:a16="http://schemas.microsoft.com/office/drawing/2014/main" id="{F73922BE-F502-E949-BEB8-69E121616CA5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2586" y="2398"/>
              <a:ext cx="70" cy="827"/>
              <a:chOff x="1862" y="1212"/>
              <a:chExt cx="346" cy="1502"/>
            </a:xfrm>
          </p:grpSpPr>
          <p:sp>
            <p:nvSpPr>
              <p:cNvPr id="111710" name="Arc 18">
                <a:extLst>
                  <a:ext uri="{FF2B5EF4-FFF2-40B4-BE49-F238E27FC236}">
                    <a16:creationId xmlns:a16="http://schemas.microsoft.com/office/drawing/2014/main" id="{61A6E723-DE8F-EA4A-B99F-7A761F267C9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862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711" name="Arc 19">
                <a:extLst>
                  <a:ext uri="{FF2B5EF4-FFF2-40B4-BE49-F238E27FC236}">
                    <a16:creationId xmlns:a16="http://schemas.microsoft.com/office/drawing/2014/main" id="{FE267EBA-CB6A-4947-B014-F00B92758FE4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028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712" name="Arc 20">
                <a:extLst>
                  <a:ext uri="{FF2B5EF4-FFF2-40B4-BE49-F238E27FC236}">
                    <a16:creationId xmlns:a16="http://schemas.microsoft.com/office/drawing/2014/main" id="{53D3EDF2-E5C4-7541-8258-DDC2A38EE4D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862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713" name="Arc 21">
                <a:extLst>
                  <a:ext uri="{FF2B5EF4-FFF2-40B4-BE49-F238E27FC236}">
                    <a16:creationId xmlns:a16="http://schemas.microsoft.com/office/drawing/2014/main" id="{30B76E96-2BD5-7547-9998-F0F8EBDDD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8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1678" name="Line 22">
              <a:extLst>
                <a:ext uri="{FF2B5EF4-FFF2-40B4-BE49-F238E27FC236}">
                  <a16:creationId xmlns:a16="http://schemas.microsoft.com/office/drawing/2014/main" id="{809B18B9-E1C8-2441-9D8C-D90EDEC774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2401"/>
              <a:ext cx="0" cy="82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1679" name="Group 23">
              <a:extLst>
                <a:ext uri="{FF2B5EF4-FFF2-40B4-BE49-F238E27FC236}">
                  <a16:creationId xmlns:a16="http://schemas.microsoft.com/office/drawing/2014/main" id="{FC9732CD-05ED-DD47-B081-61D25FF194D6}"/>
                </a:ext>
              </a:extLst>
            </p:cNvPr>
            <p:cNvGrpSpPr>
              <a:grpSpLocks/>
            </p:cNvGrpSpPr>
            <p:nvPr/>
          </p:nvGrpSpPr>
          <p:grpSpPr bwMode="auto">
            <a:xfrm rot="-5656559">
              <a:off x="4127" y="2437"/>
              <a:ext cx="142" cy="176"/>
              <a:chOff x="503" y="1835"/>
              <a:chExt cx="267" cy="302"/>
            </a:xfrm>
          </p:grpSpPr>
          <p:sp>
            <p:nvSpPr>
              <p:cNvPr id="111704" name="Line 24">
                <a:extLst>
                  <a:ext uri="{FF2B5EF4-FFF2-40B4-BE49-F238E27FC236}">
                    <a16:creationId xmlns:a16="http://schemas.microsoft.com/office/drawing/2014/main" id="{42E8A4B7-F95C-894A-B6E0-C699A369A4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0800919" flipV="1">
                <a:off x="626" y="1836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705" name="Line 25">
                <a:extLst>
                  <a:ext uri="{FF2B5EF4-FFF2-40B4-BE49-F238E27FC236}">
                    <a16:creationId xmlns:a16="http://schemas.microsoft.com/office/drawing/2014/main" id="{4C7F0076-D00E-C64A-923D-2EB4D694CF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0800919" flipH="1">
                <a:off x="626" y="1835"/>
                <a:ext cx="81" cy="273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706" name="Line 26">
                <a:extLst>
                  <a:ext uri="{FF2B5EF4-FFF2-40B4-BE49-F238E27FC236}">
                    <a16:creationId xmlns:a16="http://schemas.microsoft.com/office/drawing/2014/main" id="{7ECE057B-5BE1-3349-BA06-49E4B68A10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799081">
                <a:off x="558" y="1861"/>
                <a:ext cx="75" cy="27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707" name="Line 27">
                <a:extLst>
                  <a:ext uri="{FF2B5EF4-FFF2-40B4-BE49-F238E27FC236}">
                    <a16:creationId xmlns:a16="http://schemas.microsoft.com/office/drawing/2014/main" id="{46BF67B4-C649-D94D-953E-C25A9D9373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0800919" flipH="1">
                <a:off x="629" y="1867"/>
                <a:ext cx="141" cy="22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708" name="Line 28">
                <a:extLst>
                  <a:ext uri="{FF2B5EF4-FFF2-40B4-BE49-F238E27FC236}">
                    <a16:creationId xmlns:a16="http://schemas.microsoft.com/office/drawing/2014/main" id="{B14FA05B-7F82-2E4D-B642-10C658034F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799081">
                <a:off x="503" y="1907"/>
                <a:ext cx="135" cy="22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709" name="Oval 29">
                <a:extLst>
                  <a:ext uri="{FF2B5EF4-FFF2-40B4-BE49-F238E27FC236}">
                    <a16:creationId xmlns:a16="http://schemas.microsoft.com/office/drawing/2014/main" id="{4840AEE8-3F90-BE4E-BB75-CA626D89B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799081">
                <a:off x="632" y="2081"/>
                <a:ext cx="56" cy="5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1680" name="Group 30">
              <a:extLst>
                <a:ext uri="{FF2B5EF4-FFF2-40B4-BE49-F238E27FC236}">
                  <a16:creationId xmlns:a16="http://schemas.microsoft.com/office/drawing/2014/main" id="{14A43FF0-4091-144A-AB33-697EDB0863FF}"/>
                </a:ext>
              </a:extLst>
            </p:cNvPr>
            <p:cNvGrpSpPr>
              <a:grpSpLocks/>
            </p:cNvGrpSpPr>
            <p:nvPr/>
          </p:nvGrpSpPr>
          <p:grpSpPr bwMode="auto">
            <a:xfrm rot="-5101759">
              <a:off x="4132" y="2624"/>
              <a:ext cx="138" cy="171"/>
              <a:chOff x="503" y="1835"/>
              <a:chExt cx="267" cy="302"/>
            </a:xfrm>
          </p:grpSpPr>
          <p:sp>
            <p:nvSpPr>
              <p:cNvPr id="111698" name="Line 31">
                <a:extLst>
                  <a:ext uri="{FF2B5EF4-FFF2-40B4-BE49-F238E27FC236}">
                    <a16:creationId xmlns:a16="http://schemas.microsoft.com/office/drawing/2014/main" id="{69BBCEF5-8FD2-9A4F-BF60-5DF280B1C2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0800919" flipV="1">
                <a:off x="626" y="1836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99" name="Line 32">
                <a:extLst>
                  <a:ext uri="{FF2B5EF4-FFF2-40B4-BE49-F238E27FC236}">
                    <a16:creationId xmlns:a16="http://schemas.microsoft.com/office/drawing/2014/main" id="{2115CA49-A0F7-8A4A-8389-60C0E9AC14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0800919" flipH="1">
                <a:off x="626" y="1835"/>
                <a:ext cx="81" cy="273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700" name="Line 33">
                <a:extLst>
                  <a:ext uri="{FF2B5EF4-FFF2-40B4-BE49-F238E27FC236}">
                    <a16:creationId xmlns:a16="http://schemas.microsoft.com/office/drawing/2014/main" id="{2B52160D-6CD9-4E4F-B44D-C2716F0023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799081">
                <a:off x="558" y="1861"/>
                <a:ext cx="75" cy="27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701" name="Line 34">
                <a:extLst>
                  <a:ext uri="{FF2B5EF4-FFF2-40B4-BE49-F238E27FC236}">
                    <a16:creationId xmlns:a16="http://schemas.microsoft.com/office/drawing/2014/main" id="{4C26CC4E-70D3-EA41-A1D1-9E6DCEDDE9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0800919" flipH="1">
                <a:off x="629" y="1867"/>
                <a:ext cx="141" cy="22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702" name="Line 35">
                <a:extLst>
                  <a:ext uri="{FF2B5EF4-FFF2-40B4-BE49-F238E27FC236}">
                    <a16:creationId xmlns:a16="http://schemas.microsoft.com/office/drawing/2014/main" id="{C26EB361-7360-0641-9834-3B8C49EB99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799081">
                <a:off x="503" y="1907"/>
                <a:ext cx="135" cy="22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703" name="Oval 36">
                <a:extLst>
                  <a:ext uri="{FF2B5EF4-FFF2-40B4-BE49-F238E27FC236}">
                    <a16:creationId xmlns:a16="http://schemas.microsoft.com/office/drawing/2014/main" id="{2E0DBD96-1BFF-FA46-8B41-1F822FA061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799081">
                <a:off x="632" y="2081"/>
                <a:ext cx="56" cy="5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1681" name="Group 37">
              <a:extLst>
                <a:ext uri="{FF2B5EF4-FFF2-40B4-BE49-F238E27FC236}">
                  <a16:creationId xmlns:a16="http://schemas.microsoft.com/office/drawing/2014/main" id="{ED1C83ED-2E1D-6B44-8A92-5191952BE8CF}"/>
                </a:ext>
              </a:extLst>
            </p:cNvPr>
            <p:cNvGrpSpPr>
              <a:grpSpLocks/>
            </p:cNvGrpSpPr>
            <p:nvPr/>
          </p:nvGrpSpPr>
          <p:grpSpPr bwMode="auto">
            <a:xfrm rot="5120186" flipV="1">
              <a:off x="4126" y="2820"/>
              <a:ext cx="146" cy="179"/>
              <a:chOff x="503" y="1835"/>
              <a:chExt cx="267" cy="302"/>
            </a:xfrm>
          </p:grpSpPr>
          <p:sp>
            <p:nvSpPr>
              <p:cNvPr id="111692" name="Line 38">
                <a:extLst>
                  <a:ext uri="{FF2B5EF4-FFF2-40B4-BE49-F238E27FC236}">
                    <a16:creationId xmlns:a16="http://schemas.microsoft.com/office/drawing/2014/main" id="{ED85371C-65A3-6C4F-A81F-46A1DB7FAB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0800919" flipV="1">
                <a:off x="626" y="1836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93" name="Line 39">
                <a:extLst>
                  <a:ext uri="{FF2B5EF4-FFF2-40B4-BE49-F238E27FC236}">
                    <a16:creationId xmlns:a16="http://schemas.microsoft.com/office/drawing/2014/main" id="{9AF2736A-899F-5242-9EE5-C6856550A6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0800919" flipH="1">
                <a:off x="626" y="1835"/>
                <a:ext cx="81" cy="273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94" name="Line 40">
                <a:extLst>
                  <a:ext uri="{FF2B5EF4-FFF2-40B4-BE49-F238E27FC236}">
                    <a16:creationId xmlns:a16="http://schemas.microsoft.com/office/drawing/2014/main" id="{3B85BAC8-92F7-694B-B954-B1CB6B748B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799081">
                <a:off x="558" y="1861"/>
                <a:ext cx="75" cy="27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95" name="Line 41">
                <a:extLst>
                  <a:ext uri="{FF2B5EF4-FFF2-40B4-BE49-F238E27FC236}">
                    <a16:creationId xmlns:a16="http://schemas.microsoft.com/office/drawing/2014/main" id="{EF0F0C26-19E3-2C47-B6CD-4BACF00E7F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0800919" flipH="1">
                <a:off x="629" y="1867"/>
                <a:ext cx="141" cy="22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96" name="Line 42">
                <a:extLst>
                  <a:ext uri="{FF2B5EF4-FFF2-40B4-BE49-F238E27FC236}">
                    <a16:creationId xmlns:a16="http://schemas.microsoft.com/office/drawing/2014/main" id="{BB3696C7-B5E1-CC49-9850-1EE872EFC8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799081">
                <a:off x="503" y="1907"/>
                <a:ext cx="135" cy="22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97" name="Oval 43">
                <a:extLst>
                  <a:ext uri="{FF2B5EF4-FFF2-40B4-BE49-F238E27FC236}">
                    <a16:creationId xmlns:a16="http://schemas.microsoft.com/office/drawing/2014/main" id="{0254BE37-0070-274E-B85A-B5D449C440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799081">
                <a:off x="632" y="2081"/>
                <a:ext cx="56" cy="5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1682" name="Group 44">
              <a:extLst>
                <a:ext uri="{FF2B5EF4-FFF2-40B4-BE49-F238E27FC236}">
                  <a16:creationId xmlns:a16="http://schemas.microsoft.com/office/drawing/2014/main" id="{28D6EB85-9931-2844-AC17-7D922C5AF5EB}"/>
                </a:ext>
              </a:extLst>
            </p:cNvPr>
            <p:cNvGrpSpPr>
              <a:grpSpLocks/>
            </p:cNvGrpSpPr>
            <p:nvPr/>
          </p:nvGrpSpPr>
          <p:grpSpPr bwMode="auto">
            <a:xfrm rot="5656559" flipV="1">
              <a:off x="4117" y="3009"/>
              <a:ext cx="156" cy="192"/>
              <a:chOff x="503" y="1835"/>
              <a:chExt cx="267" cy="302"/>
            </a:xfrm>
          </p:grpSpPr>
          <p:sp>
            <p:nvSpPr>
              <p:cNvPr id="111686" name="Line 45">
                <a:extLst>
                  <a:ext uri="{FF2B5EF4-FFF2-40B4-BE49-F238E27FC236}">
                    <a16:creationId xmlns:a16="http://schemas.microsoft.com/office/drawing/2014/main" id="{5A2D2E87-A4DB-694D-9C07-89B3325C61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0800919" flipV="1">
                <a:off x="626" y="1836"/>
                <a:ext cx="0" cy="255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87" name="Line 46">
                <a:extLst>
                  <a:ext uri="{FF2B5EF4-FFF2-40B4-BE49-F238E27FC236}">
                    <a16:creationId xmlns:a16="http://schemas.microsoft.com/office/drawing/2014/main" id="{477DF406-9C7A-FD4B-AD7D-3FAA6E8AE9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0800919" flipH="1">
                <a:off x="626" y="1835"/>
                <a:ext cx="81" cy="273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88" name="Line 47">
                <a:extLst>
                  <a:ext uri="{FF2B5EF4-FFF2-40B4-BE49-F238E27FC236}">
                    <a16:creationId xmlns:a16="http://schemas.microsoft.com/office/drawing/2014/main" id="{E7E0A329-805D-1C49-9CEB-DB9AEA83F9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799081">
                <a:off x="558" y="1861"/>
                <a:ext cx="75" cy="27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89" name="Line 48">
                <a:extLst>
                  <a:ext uri="{FF2B5EF4-FFF2-40B4-BE49-F238E27FC236}">
                    <a16:creationId xmlns:a16="http://schemas.microsoft.com/office/drawing/2014/main" id="{80A581CC-B1F4-6A44-A35D-659E041F4F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0800919" flipH="1">
                <a:off x="629" y="1867"/>
                <a:ext cx="141" cy="22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90" name="Line 49">
                <a:extLst>
                  <a:ext uri="{FF2B5EF4-FFF2-40B4-BE49-F238E27FC236}">
                    <a16:creationId xmlns:a16="http://schemas.microsoft.com/office/drawing/2014/main" id="{99273304-DF6D-6746-A4F4-3D008B3217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799081">
                <a:off x="503" y="1907"/>
                <a:ext cx="135" cy="22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91" name="Oval 50">
                <a:extLst>
                  <a:ext uri="{FF2B5EF4-FFF2-40B4-BE49-F238E27FC236}">
                    <a16:creationId xmlns:a16="http://schemas.microsoft.com/office/drawing/2014/main" id="{BC43091D-0997-A44C-B246-074F351F74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799081">
                <a:off x="632" y="2081"/>
                <a:ext cx="56" cy="56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1683" name="Rectangle 51">
              <a:extLst>
                <a:ext uri="{FF2B5EF4-FFF2-40B4-BE49-F238E27FC236}">
                  <a16:creationId xmlns:a16="http://schemas.microsoft.com/office/drawing/2014/main" id="{BB55BCBE-808D-4B4D-9125-4319D7F62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676"/>
              <a:ext cx="68" cy="74"/>
            </a:xfrm>
            <a:prstGeom prst="rect">
              <a:avLst/>
            </a:prstGeom>
            <a:solidFill>
              <a:srgbClr val="EBBC5D"/>
            </a:solidFill>
            <a:ln w="12700">
              <a:solidFill>
                <a:srgbClr val="EBBC5D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Tx/>
                <a:buNone/>
              </a:pPr>
              <a:endParaRPr lang="en-US" alt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684" name="Rectangle 52">
              <a:extLst>
                <a:ext uri="{FF2B5EF4-FFF2-40B4-BE49-F238E27FC236}">
                  <a16:creationId xmlns:a16="http://schemas.microsoft.com/office/drawing/2014/main" id="{CAFB7E25-6D38-D34B-91C2-64D898626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757"/>
              <a:ext cx="68" cy="74"/>
            </a:xfrm>
            <a:prstGeom prst="rect">
              <a:avLst/>
            </a:prstGeom>
            <a:solidFill>
              <a:srgbClr val="E67168"/>
            </a:solidFill>
            <a:ln w="12700">
              <a:solidFill>
                <a:srgbClr val="E67168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Tx/>
                <a:buNone/>
              </a:pPr>
              <a:endParaRPr lang="en-US" alt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685" name="Rectangle 53">
              <a:extLst>
                <a:ext uri="{FF2B5EF4-FFF2-40B4-BE49-F238E27FC236}">
                  <a16:creationId xmlns:a16="http://schemas.microsoft.com/office/drawing/2014/main" id="{75CB5847-DE1C-1348-B55A-E35D1D656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602"/>
              <a:ext cx="68" cy="74"/>
            </a:xfrm>
            <a:prstGeom prst="rect">
              <a:avLst/>
            </a:prstGeom>
            <a:solidFill>
              <a:srgbClr val="D4B6B4"/>
            </a:solidFill>
            <a:ln w="12700">
              <a:solidFill>
                <a:srgbClr val="D4B6B4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Tx/>
                <a:buNone/>
              </a:pPr>
              <a:endParaRPr lang="en-US" alt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54">
            <a:extLst>
              <a:ext uri="{FF2B5EF4-FFF2-40B4-BE49-F238E27FC236}">
                <a16:creationId xmlns:a16="http://schemas.microsoft.com/office/drawing/2014/main" id="{129F79DC-011A-C142-8B56-8CB6898DB6E5}"/>
              </a:ext>
            </a:extLst>
          </p:cNvPr>
          <p:cNvGrpSpPr>
            <a:grpSpLocks/>
          </p:cNvGrpSpPr>
          <p:nvPr/>
        </p:nvGrpSpPr>
        <p:grpSpPr bwMode="auto">
          <a:xfrm>
            <a:off x="3016250" y="2009775"/>
            <a:ext cx="6713538" cy="1314450"/>
            <a:chOff x="940" y="1266"/>
            <a:chExt cx="4229" cy="828"/>
          </a:xfrm>
        </p:grpSpPr>
        <p:sp>
          <p:nvSpPr>
            <p:cNvPr id="111625" name="Line 55">
              <a:extLst>
                <a:ext uri="{FF2B5EF4-FFF2-40B4-BE49-F238E27FC236}">
                  <a16:creationId xmlns:a16="http://schemas.microsoft.com/office/drawing/2014/main" id="{428D906E-01B5-DF4C-9A63-BF287FA6B0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0" y="1266"/>
              <a:ext cx="1651" cy="5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626" name="Line 56">
              <a:extLst>
                <a:ext uri="{FF2B5EF4-FFF2-40B4-BE49-F238E27FC236}">
                  <a16:creationId xmlns:a16="http://schemas.microsoft.com/office/drawing/2014/main" id="{09E58985-86CE-AF4B-9865-5C5FA08F26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1266"/>
              <a:ext cx="0" cy="82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627" name="Line 57">
              <a:extLst>
                <a:ext uri="{FF2B5EF4-FFF2-40B4-BE49-F238E27FC236}">
                  <a16:creationId xmlns:a16="http://schemas.microsoft.com/office/drawing/2014/main" id="{43B549D8-022A-9148-B220-FE73AFDDF4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8" y="1266"/>
              <a:ext cx="1652" cy="3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628" name="Line 58">
              <a:extLst>
                <a:ext uri="{FF2B5EF4-FFF2-40B4-BE49-F238E27FC236}">
                  <a16:creationId xmlns:a16="http://schemas.microsoft.com/office/drawing/2014/main" id="{AD20197E-B2B7-4349-8990-1521402F43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1" y="1572"/>
              <a:ext cx="1649" cy="5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629" name="Line 59">
              <a:extLst>
                <a:ext uri="{FF2B5EF4-FFF2-40B4-BE49-F238E27FC236}">
                  <a16:creationId xmlns:a16="http://schemas.microsoft.com/office/drawing/2014/main" id="{6936351F-2211-944F-A999-66BA9D2E39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0" y="1794"/>
              <a:ext cx="1659" cy="2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630" name="Line 60">
              <a:extLst>
                <a:ext uri="{FF2B5EF4-FFF2-40B4-BE49-F238E27FC236}">
                  <a16:creationId xmlns:a16="http://schemas.microsoft.com/office/drawing/2014/main" id="{32B14911-92A8-EC48-883D-25346B6F8E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2" y="1573"/>
              <a:ext cx="3283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1631" name="Group 61">
              <a:extLst>
                <a:ext uri="{FF2B5EF4-FFF2-40B4-BE49-F238E27FC236}">
                  <a16:creationId xmlns:a16="http://schemas.microsoft.com/office/drawing/2014/main" id="{2D0430D9-AD6C-F445-9966-BE74E16A3A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99" y="1319"/>
              <a:ext cx="192" cy="729"/>
              <a:chOff x="4099" y="3114"/>
              <a:chExt cx="192" cy="729"/>
            </a:xfrm>
          </p:grpSpPr>
          <p:grpSp>
            <p:nvGrpSpPr>
              <p:cNvPr id="111644" name="Group 62">
                <a:extLst>
                  <a:ext uri="{FF2B5EF4-FFF2-40B4-BE49-F238E27FC236}">
                    <a16:creationId xmlns:a16="http://schemas.microsoft.com/office/drawing/2014/main" id="{65CA44E1-03C5-5148-9571-5370225EB3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656559">
                <a:off x="4127" y="3097"/>
                <a:ext cx="142" cy="176"/>
                <a:chOff x="503" y="1835"/>
                <a:chExt cx="267" cy="302"/>
              </a:xfrm>
            </p:grpSpPr>
            <p:sp>
              <p:nvSpPr>
                <p:cNvPr id="111666" name="Line 63">
                  <a:extLst>
                    <a:ext uri="{FF2B5EF4-FFF2-40B4-BE49-F238E27FC236}">
                      <a16:creationId xmlns:a16="http://schemas.microsoft.com/office/drawing/2014/main" id="{8313ED92-590E-884D-9EF6-E455174736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67" name="Line 64">
                  <a:extLst>
                    <a:ext uri="{FF2B5EF4-FFF2-40B4-BE49-F238E27FC236}">
                      <a16:creationId xmlns:a16="http://schemas.microsoft.com/office/drawing/2014/main" id="{5A1F0D5E-61F4-F440-A1B3-79180C6853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68" name="Line 65">
                  <a:extLst>
                    <a:ext uri="{FF2B5EF4-FFF2-40B4-BE49-F238E27FC236}">
                      <a16:creationId xmlns:a16="http://schemas.microsoft.com/office/drawing/2014/main" id="{A4FFBF09-5C1B-A841-9F20-A3554B286C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69" name="Line 66">
                  <a:extLst>
                    <a:ext uri="{FF2B5EF4-FFF2-40B4-BE49-F238E27FC236}">
                      <a16:creationId xmlns:a16="http://schemas.microsoft.com/office/drawing/2014/main" id="{37ED92F7-5580-BE41-86C1-564584326C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70" name="Line 67">
                  <a:extLst>
                    <a:ext uri="{FF2B5EF4-FFF2-40B4-BE49-F238E27FC236}">
                      <a16:creationId xmlns:a16="http://schemas.microsoft.com/office/drawing/2014/main" id="{44EC4FC4-58DF-DC42-8DDE-47E8143BFB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71" name="Oval 68">
                  <a:extLst>
                    <a:ext uri="{FF2B5EF4-FFF2-40B4-BE49-F238E27FC236}">
                      <a16:creationId xmlns:a16="http://schemas.microsoft.com/office/drawing/2014/main" id="{080F2788-57DD-3946-9AF7-9FC56CE293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1645" name="Group 69">
                <a:extLst>
                  <a:ext uri="{FF2B5EF4-FFF2-40B4-BE49-F238E27FC236}">
                    <a16:creationId xmlns:a16="http://schemas.microsoft.com/office/drawing/2014/main" id="{5A57ABA0-19B9-8143-A959-F288B4D781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101759">
                <a:off x="4132" y="3284"/>
                <a:ext cx="138" cy="171"/>
                <a:chOff x="503" y="1835"/>
                <a:chExt cx="267" cy="302"/>
              </a:xfrm>
            </p:grpSpPr>
            <p:sp>
              <p:nvSpPr>
                <p:cNvPr id="111660" name="Line 70">
                  <a:extLst>
                    <a:ext uri="{FF2B5EF4-FFF2-40B4-BE49-F238E27FC236}">
                      <a16:creationId xmlns:a16="http://schemas.microsoft.com/office/drawing/2014/main" id="{8487D535-2176-894B-A995-50229D8A5B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61" name="Line 71">
                  <a:extLst>
                    <a:ext uri="{FF2B5EF4-FFF2-40B4-BE49-F238E27FC236}">
                      <a16:creationId xmlns:a16="http://schemas.microsoft.com/office/drawing/2014/main" id="{50FC2D38-B73D-434D-A484-282341C01D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62" name="Line 72">
                  <a:extLst>
                    <a:ext uri="{FF2B5EF4-FFF2-40B4-BE49-F238E27FC236}">
                      <a16:creationId xmlns:a16="http://schemas.microsoft.com/office/drawing/2014/main" id="{5E359EAA-DEB2-1E40-BC43-8D842D1508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63" name="Line 73">
                  <a:extLst>
                    <a:ext uri="{FF2B5EF4-FFF2-40B4-BE49-F238E27FC236}">
                      <a16:creationId xmlns:a16="http://schemas.microsoft.com/office/drawing/2014/main" id="{49C3F99C-4E3F-7042-A9D0-97915DF4DB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64" name="Line 74">
                  <a:extLst>
                    <a:ext uri="{FF2B5EF4-FFF2-40B4-BE49-F238E27FC236}">
                      <a16:creationId xmlns:a16="http://schemas.microsoft.com/office/drawing/2014/main" id="{770C8069-80CD-3A42-92C6-7ED2C6EF3E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65" name="Oval 75">
                  <a:extLst>
                    <a:ext uri="{FF2B5EF4-FFF2-40B4-BE49-F238E27FC236}">
                      <a16:creationId xmlns:a16="http://schemas.microsoft.com/office/drawing/2014/main" id="{B57F36A8-DDE2-1145-972B-646BD7996B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1646" name="Group 76">
                <a:extLst>
                  <a:ext uri="{FF2B5EF4-FFF2-40B4-BE49-F238E27FC236}">
                    <a16:creationId xmlns:a16="http://schemas.microsoft.com/office/drawing/2014/main" id="{B707DD1D-ED03-C64C-AF91-25D56E2F01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656559" flipV="1">
                <a:off x="4117" y="3669"/>
                <a:ext cx="156" cy="192"/>
                <a:chOff x="503" y="1835"/>
                <a:chExt cx="267" cy="302"/>
              </a:xfrm>
            </p:grpSpPr>
            <p:sp>
              <p:nvSpPr>
                <p:cNvPr id="111654" name="Line 77">
                  <a:extLst>
                    <a:ext uri="{FF2B5EF4-FFF2-40B4-BE49-F238E27FC236}">
                      <a16:creationId xmlns:a16="http://schemas.microsoft.com/office/drawing/2014/main" id="{CB2D614D-7E90-6443-AD06-A8B09483CB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55" name="Line 78">
                  <a:extLst>
                    <a:ext uri="{FF2B5EF4-FFF2-40B4-BE49-F238E27FC236}">
                      <a16:creationId xmlns:a16="http://schemas.microsoft.com/office/drawing/2014/main" id="{0BC01FCC-C615-204A-A6F7-EE2AD51AE5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56" name="Line 79">
                  <a:extLst>
                    <a:ext uri="{FF2B5EF4-FFF2-40B4-BE49-F238E27FC236}">
                      <a16:creationId xmlns:a16="http://schemas.microsoft.com/office/drawing/2014/main" id="{938DA1C7-E9A9-AC4C-9D7D-055CF2B1D8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57" name="Line 80">
                  <a:extLst>
                    <a:ext uri="{FF2B5EF4-FFF2-40B4-BE49-F238E27FC236}">
                      <a16:creationId xmlns:a16="http://schemas.microsoft.com/office/drawing/2014/main" id="{9828DC2C-4A5E-2E42-A4CB-ACA91650F0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58" name="Line 81">
                  <a:extLst>
                    <a:ext uri="{FF2B5EF4-FFF2-40B4-BE49-F238E27FC236}">
                      <a16:creationId xmlns:a16="http://schemas.microsoft.com/office/drawing/2014/main" id="{7636F92B-8187-164F-80A7-2E864063A1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59" name="Oval 82">
                  <a:extLst>
                    <a:ext uri="{FF2B5EF4-FFF2-40B4-BE49-F238E27FC236}">
                      <a16:creationId xmlns:a16="http://schemas.microsoft.com/office/drawing/2014/main" id="{B19E0091-4C71-494A-9636-5BBA90B56E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1647" name="Group 83">
                <a:extLst>
                  <a:ext uri="{FF2B5EF4-FFF2-40B4-BE49-F238E27FC236}">
                    <a16:creationId xmlns:a16="http://schemas.microsoft.com/office/drawing/2014/main" id="{AEFDA30C-E0E0-F54A-9121-A3775CAA94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120186" flipV="1">
                <a:off x="4126" y="3480"/>
                <a:ext cx="146" cy="179"/>
                <a:chOff x="503" y="1835"/>
                <a:chExt cx="267" cy="302"/>
              </a:xfrm>
            </p:grpSpPr>
            <p:sp>
              <p:nvSpPr>
                <p:cNvPr id="111648" name="Line 84">
                  <a:extLst>
                    <a:ext uri="{FF2B5EF4-FFF2-40B4-BE49-F238E27FC236}">
                      <a16:creationId xmlns:a16="http://schemas.microsoft.com/office/drawing/2014/main" id="{294495B3-53BE-F447-B99B-14DE2413B1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49" name="Line 85">
                  <a:extLst>
                    <a:ext uri="{FF2B5EF4-FFF2-40B4-BE49-F238E27FC236}">
                      <a16:creationId xmlns:a16="http://schemas.microsoft.com/office/drawing/2014/main" id="{E227A667-2844-BC41-BFD8-5C2BEBF6F6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50" name="Line 86">
                  <a:extLst>
                    <a:ext uri="{FF2B5EF4-FFF2-40B4-BE49-F238E27FC236}">
                      <a16:creationId xmlns:a16="http://schemas.microsoft.com/office/drawing/2014/main" id="{BF55BC80-A99E-6A4E-9A87-165D970CC6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51" name="Line 87">
                  <a:extLst>
                    <a:ext uri="{FF2B5EF4-FFF2-40B4-BE49-F238E27FC236}">
                      <a16:creationId xmlns:a16="http://schemas.microsoft.com/office/drawing/2014/main" id="{6F2A9DC1-7DF7-FC40-B83E-F439F84017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52" name="Line 88">
                  <a:extLst>
                    <a:ext uri="{FF2B5EF4-FFF2-40B4-BE49-F238E27FC236}">
                      <a16:creationId xmlns:a16="http://schemas.microsoft.com/office/drawing/2014/main" id="{C410673B-82B5-5F4D-B7D2-E81361FFE8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53" name="Oval 89">
                  <a:extLst>
                    <a:ext uri="{FF2B5EF4-FFF2-40B4-BE49-F238E27FC236}">
                      <a16:creationId xmlns:a16="http://schemas.microsoft.com/office/drawing/2014/main" id="{772D1845-6D61-8F4E-9CCD-D9C70ADEF7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11632" name="Group 90">
              <a:extLst>
                <a:ext uri="{FF2B5EF4-FFF2-40B4-BE49-F238E27FC236}">
                  <a16:creationId xmlns:a16="http://schemas.microsoft.com/office/drawing/2014/main" id="{CA862B6F-03F0-7A44-9429-A2C2FFEFB9C0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2586" y="1267"/>
              <a:ext cx="70" cy="827"/>
              <a:chOff x="1862" y="1212"/>
              <a:chExt cx="346" cy="1502"/>
            </a:xfrm>
          </p:grpSpPr>
          <p:sp>
            <p:nvSpPr>
              <p:cNvPr id="111640" name="Arc 91">
                <a:extLst>
                  <a:ext uri="{FF2B5EF4-FFF2-40B4-BE49-F238E27FC236}">
                    <a16:creationId xmlns:a16="http://schemas.microsoft.com/office/drawing/2014/main" id="{8D55E19E-A872-E549-A51C-EBC4FC2E424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862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41" name="Arc 92">
                <a:extLst>
                  <a:ext uri="{FF2B5EF4-FFF2-40B4-BE49-F238E27FC236}">
                    <a16:creationId xmlns:a16="http://schemas.microsoft.com/office/drawing/2014/main" id="{3D98EBF1-A5B3-5146-B89D-A23D3CF6F27F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028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42" name="Arc 93">
                <a:extLst>
                  <a:ext uri="{FF2B5EF4-FFF2-40B4-BE49-F238E27FC236}">
                    <a16:creationId xmlns:a16="http://schemas.microsoft.com/office/drawing/2014/main" id="{CC86F66E-9AD2-2943-BD15-0806B718312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862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43" name="Arc 94">
                <a:extLst>
                  <a:ext uri="{FF2B5EF4-FFF2-40B4-BE49-F238E27FC236}">
                    <a16:creationId xmlns:a16="http://schemas.microsoft.com/office/drawing/2014/main" id="{B6B20D6A-3331-144E-AB65-656D6E1C2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8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11633" name="Picture 95" descr="one-microlens-on-light-blue">
              <a:extLst>
                <a:ext uri="{FF2B5EF4-FFF2-40B4-BE49-F238E27FC236}">
                  <a16:creationId xmlns:a16="http://schemas.microsoft.com/office/drawing/2014/main" id="{4F17D08C-5340-484E-A50D-EB4C68420D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9" y="1578"/>
              <a:ext cx="370" cy="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634" name="Rectangle 96">
              <a:extLst>
                <a:ext uri="{FF2B5EF4-FFF2-40B4-BE49-F238E27FC236}">
                  <a16:creationId xmlns:a16="http://schemas.microsoft.com/office/drawing/2014/main" id="{5959D3D9-500A-C441-A7FB-059D96158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7" y="1604"/>
              <a:ext cx="357" cy="357"/>
            </a:xfrm>
            <a:prstGeom prst="rect">
              <a:avLst/>
            </a:prstGeom>
            <a:noFill/>
            <a:ln w="19050">
              <a:solidFill>
                <a:srgbClr val="66FF33"/>
              </a:solidFill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Tx/>
                <a:buNone/>
              </a:pPr>
              <a:endParaRPr lang="ru-RU" altLang="en-US" sz="2000" i="1">
                <a:solidFill>
                  <a:srgbClr val="66FF33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1635" name="Text Box 97">
              <a:extLst>
                <a:ext uri="{FF2B5EF4-FFF2-40B4-BE49-F238E27FC236}">
                  <a16:creationId xmlns:a16="http://schemas.microsoft.com/office/drawing/2014/main" id="{3ACA2F92-7CAA-F64E-89A0-246AFC9BA6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9" y="1597"/>
              <a:ext cx="265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SzTx/>
                <a:buNone/>
              </a:pPr>
              <a:r>
                <a:rPr lang="el-GR" altLang="en-US" sz="3200">
                  <a:solidFill>
                    <a:srgbClr val="66FF33"/>
                  </a:solidFill>
                  <a:cs typeface="Times New Roman" panose="02020603050405020304" pitchFamily="18" charset="0"/>
                </a:rPr>
                <a:t>Σ</a:t>
              </a:r>
            </a:p>
          </p:txBody>
        </p:sp>
        <p:grpSp>
          <p:nvGrpSpPr>
            <p:cNvPr id="111636" name="Group 98">
              <a:extLst>
                <a:ext uri="{FF2B5EF4-FFF2-40B4-BE49-F238E27FC236}">
                  <a16:creationId xmlns:a16="http://schemas.microsoft.com/office/drawing/2014/main" id="{17EE5386-0756-3C43-8E61-2C2784A8D5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0" y="1460"/>
              <a:ext cx="68" cy="229"/>
              <a:chOff x="945" y="2602"/>
              <a:chExt cx="68" cy="229"/>
            </a:xfrm>
          </p:grpSpPr>
          <p:sp>
            <p:nvSpPr>
              <p:cNvPr id="111637" name="Rectangle 99">
                <a:extLst>
                  <a:ext uri="{FF2B5EF4-FFF2-40B4-BE49-F238E27FC236}">
                    <a16:creationId xmlns:a16="http://schemas.microsoft.com/office/drawing/2014/main" id="{93FE1D4B-FE0F-5A4D-919B-DFA12DA746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676"/>
                <a:ext cx="68" cy="74"/>
              </a:xfrm>
              <a:prstGeom prst="rect">
                <a:avLst/>
              </a:prstGeom>
              <a:solidFill>
                <a:srgbClr val="EBBC5D"/>
              </a:solidFill>
              <a:ln w="12700">
                <a:solidFill>
                  <a:srgbClr val="EBBC5D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38" name="Rectangle 100">
                <a:extLst>
                  <a:ext uri="{FF2B5EF4-FFF2-40B4-BE49-F238E27FC236}">
                    <a16:creationId xmlns:a16="http://schemas.microsoft.com/office/drawing/2014/main" id="{DB35BE44-D285-B541-B3B2-2E68C44B88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757"/>
                <a:ext cx="68" cy="74"/>
              </a:xfrm>
              <a:prstGeom prst="rect">
                <a:avLst/>
              </a:prstGeom>
              <a:solidFill>
                <a:srgbClr val="E67168"/>
              </a:solidFill>
              <a:ln w="12700">
                <a:solidFill>
                  <a:srgbClr val="E67168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639" name="Rectangle 101">
                <a:extLst>
                  <a:ext uri="{FF2B5EF4-FFF2-40B4-BE49-F238E27FC236}">
                    <a16:creationId xmlns:a16="http://schemas.microsoft.com/office/drawing/2014/main" id="{9907FB0A-F79E-E440-BE41-E61DB38F89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602"/>
                <a:ext cx="68" cy="74"/>
              </a:xfrm>
              <a:prstGeom prst="rect">
                <a:avLst/>
              </a:prstGeom>
              <a:solidFill>
                <a:srgbClr val="D4B6B4"/>
              </a:solidFill>
              <a:ln w="12700">
                <a:solidFill>
                  <a:srgbClr val="D4B6B4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04" name="Rectangle 2">
            <a:extLst>
              <a:ext uri="{FF2B5EF4-FFF2-40B4-BE49-F238E27FC236}">
                <a16:creationId xmlns:a16="http://schemas.microsoft.com/office/drawing/2014/main" id="{41AE1B5D-51CA-9649-9062-64028CD33E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836" y="104775"/>
            <a:ext cx="9263353" cy="1143000"/>
          </a:xfrm>
        </p:spPr>
        <p:txBody>
          <a:bodyPr/>
          <a:lstStyle/>
          <a:p>
            <a:pPr algn="l" eaLnBrk="1" hangingPunct="1"/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Digital refocusing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4" grpId="0" build="p"/>
      <p:bldP spid="266249" grpId="0"/>
      <p:bldP spid="26625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3" descr="jacquie">
            <a:extLst>
              <a:ext uri="{FF2B5EF4-FFF2-40B4-BE49-F238E27FC236}">
                <a16:creationId xmlns:a16="http://schemas.microsoft.com/office/drawing/2014/main" id="{8899F7C5-09A3-444B-A05F-8A99AD110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88" y="2057400"/>
            <a:ext cx="37084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292" name="Picture 4" descr="marshall">
            <a:extLst>
              <a:ext uri="{FF2B5EF4-FFF2-40B4-BE49-F238E27FC236}">
                <a16:creationId xmlns:a16="http://schemas.microsoft.com/office/drawing/2014/main" id="{2F747A93-E9BE-974A-9B9F-067628B93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88" y="2057400"/>
            <a:ext cx="37084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293" name="Picture 5" descr="polly">
            <a:extLst>
              <a:ext uri="{FF2B5EF4-FFF2-40B4-BE49-F238E27FC236}">
                <a16:creationId xmlns:a16="http://schemas.microsoft.com/office/drawing/2014/main" id="{4376C03A-E247-A343-A138-41ED95E4B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88" y="2057400"/>
            <a:ext cx="37084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294" name="Picture 6" descr="matt">
            <a:extLst>
              <a:ext uri="{FF2B5EF4-FFF2-40B4-BE49-F238E27FC236}">
                <a16:creationId xmlns:a16="http://schemas.microsoft.com/office/drawing/2014/main" id="{9D542BE7-8AD6-3B45-BDED-500771A25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88" y="2057400"/>
            <a:ext cx="37084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295" name="Picture 7" descr="mark">
            <a:extLst>
              <a:ext uri="{FF2B5EF4-FFF2-40B4-BE49-F238E27FC236}">
                <a16:creationId xmlns:a16="http://schemas.microsoft.com/office/drawing/2014/main" id="{33747E74-37D5-1845-B19D-8C40AD661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88" y="2057400"/>
            <a:ext cx="37084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842EA211-DE7F-204C-95A1-C97801118F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836" y="104775"/>
            <a:ext cx="9263353" cy="1143000"/>
          </a:xfrm>
        </p:spPr>
        <p:txBody>
          <a:bodyPr/>
          <a:lstStyle/>
          <a:p>
            <a:pPr algn="l" eaLnBrk="1" hangingPunct="1"/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Digital refocusing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>
            <a:extLst>
              <a:ext uri="{FF2B5EF4-FFF2-40B4-BE49-F238E27FC236}">
                <a16:creationId xmlns:a16="http://schemas.microsoft.com/office/drawing/2014/main" id="{3A182AF7-6481-F14E-8D3C-EEB8968265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13064" y="5646739"/>
            <a:ext cx="6365875" cy="795337"/>
          </a:xfrm>
        </p:spPr>
        <p:txBody>
          <a:bodyPr/>
          <a:lstStyle/>
          <a:p>
            <a:pPr eaLnBrk="1" hangingPunct="1"/>
            <a:r>
              <a:rPr lang="en-US" altLang="en-US"/>
              <a:t>moving the observer  =  moving the window we extract from the microlenses</a:t>
            </a:r>
          </a:p>
        </p:txBody>
      </p:sp>
      <p:pic>
        <p:nvPicPr>
          <p:cNvPr id="115715" name="Picture 4" descr="one-microlens-on-light-blue">
            <a:extLst>
              <a:ext uri="{FF2B5EF4-FFF2-40B4-BE49-F238E27FC236}">
                <a16:creationId xmlns:a16="http://schemas.microsoft.com/office/drawing/2014/main" id="{D4333E77-4427-E94C-9BE9-24B194B84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14" y="2505076"/>
            <a:ext cx="5873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0341" name="Rectangle 5">
            <a:extLst>
              <a:ext uri="{FF2B5EF4-FFF2-40B4-BE49-F238E27FC236}">
                <a16:creationId xmlns:a16="http://schemas.microsoft.com/office/drawing/2014/main" id="{14FAD8A0-FB07-104F-881E-395AB682D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0063" y="2781300"/>
            <a:ext cx="88900" cy="88900"/>
          </a:xfrm>
          <a:prstGeom prst="rect">
            <a:avLst/>
          </a:prstGeom>
          <a:noFill/>
          <a:ln w="19050">
            <a:solidFill>
              <a:srgbClr val="66FF33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en-US" altLang="en-US" sz="24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342" name="Rectangle 6">
            <a:extLst>
              <a:ext uri="{FF2B5EF4-FFF2-40B4-BE49-F238E27FC236}">
                <a16:creationId xmlns:a16="http://schemas.microsoft.com/office/drawing/2014/main" id="{6937A1ED-872A-C241-B69C-1D564BF84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5114" y="2546350"/>
            <a:ext cx="566737" cy="566738"/>
          </a:xfrm>
          <a:prstGeom prst="rect">
            <a:avLst/>
          </a:prstGeom>
          <a:noFill/>
          <a:ln w="19050">
            <a:solidFill>
              <a:srgbClr val="66FF33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ru-RU" altLang="en-US" sz="2000" i="1">
              <a:solidFill>
                <a:srgbClr val="66FF33"/>
              </a:solidFill>
              <a:cs typeface="Arial" panose="020B0604020202020204" pitchFamily="34" charset="0"/>
            </a:endParaRPr>
          </a:p>
        </p:txBody>
      </p:sp>
      <p:sp>
        <p:nvSpPr>
          <p:cNvPr id="115718" name="Line 7">
            <a:extLst>
              <a:ext uri="{FF2B5EF4-FFF2-40B4-BE49-F238E27FC236}">
                <a16:creationId xmlns:a16="http://schemas.microsoft.com/office/drawing/2014/main" id="{E5E3F883-561E-6249-96E6-584467F59344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2009776"/>
            <a:ext cx="0" cy="131286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0344" name="Picture 8" descr="one-microlens-on-blue">
            <a:extLst>
              <a:ext uri="{FF2B5EF4-FFF2-40B4-BE49-F238E27FC236}">
                <a16:creationId xmlns:a16="http://schemas.microsoft.com/office/drawing/2014/main" id="{FF1113A8-E31E-FD4E-AF9B-EEF9C2240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13" y="4451351"/>
            <a:ext cx="582612" cy="620713"/>
          </a:xfrm>
          <a:prstGeom prst="rect">
            <a:avLst/>
          </a:prstGeom>
          <a:solidFill>
            <a:srgbClr val="D78D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0345" name="Rectangle 9">
            <a:extLst>
              <a:ext uri="{FF2B5EF4-FFF2-40B4-BE49-F238E27FC236}">
                <a16:creationId xmlns:a16="http://schemas.microsoft.com/office/drawing/2014/main" id="{9CF929F6-5288-8047-8BE3-7DA8BCD35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9588" y="4830763"/>
            <a:ext cx="88900" cy="88900"/>
          </a:xfrm>
          <a:prstGeom prst="rect">
            <a:avLst/>
          </a:prstGeom>
          <a:noFill/>
          <a:ln w="19050">
            <a:solidFill>
              <a:srgbClr val="66FF33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en-US" altLang="en-US" sz="24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721" name="Text Box 10">
            <a:extLst>
              <a:ext uri="{FF2B5EF4-FFF2-40B4-BE49-F238E27FC236}">
                <a16:creationId xmlns:a16="http://schemas.microsoft.com/office/drawing/2014/main" id="{60D0D9E8-73E8-8147-8C10-B7F025537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6789" y="2535239"/>
            <a:ext cx="4206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l-GR" altLang="en-US" sz="3200">
                <a:solidFill>
                  <a:srgbClr val="66FF33"/>
                </a:solidFill>
                <a:cs typeface="Times New Roman" panose="02020603050405020304" pitchFamily="18" charset="0"/>
              </a:rPr>
              <a:t>Σ</a:t>
            </a:r>
          </a:p>
        </p:txBody>
      </p:sp>
      <p:sp>
        <p:nvSpPr>
          <p:cNvPr id="270347" name="Text Box 11">
            <a:extLst>
              <a:ext uri="{FF2B5EF4-FFF2-40B4-BE49-F238E27FC236}">
                <a16:creationId xmlns:a16="http://schemas.microsoft.com/office/drawing/2014/main" id="{7D6D6180-544D-714F-8AFC-6B1FB96E0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2989" y="4587875"/>
            <a:ext cx="4206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l-GR" altLang="en-US" sz="3200">
                <a:solidFill>
                  <a:srgbClr val="66FF33"/>
                </a:solidFill>
                <a:cs typeface="Times New Roman" panose="02020603050405020304" pitchFamily="18" charset="0"/>
              </a:rPr>
              <a:t>Σ</a:t>
            </a:r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B7213C6B-AE94-E846-A72E-A74615F2CD2B}"/>
              </a:ext>
            </a:extLst>
          </p:cNvPr>
          <p:cNvGrpSpPr>
            <a:grpSpLocks/>
          </p:cNvGrpSpPr>
          <p:nvPr/>
        </p:nvGrpSpPr>
        <p:grpSpPr bwMode="auto">
          <a:xfrm>
            <a:off x="3001963" y="2009775"/>
            <a:ext cx="5334000" cy="1314450"/>
            <a:chOff x="931" y="1266"/>
            <a:chExt cx="3360" cy="828"/>
          </a:xfrm>
        </p:grpSpPr>
        <p:sp>
          <p:nvSpPr>
            <p:cNvPr id="115812" name="Line 13">
              <a:extLst>
                <a:ext uri="{FF2B5EF4-FFF2-40B4-BE49-F238E27FC236}">
                  <a16:creationId xmlns:a16="http://schemas.microsoft.com/office/drawing/2014/main" id="{F9380D0B-DEB3-4449-AC3F-1220C7D391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0" y="1266"/>
              <a:ext cx="1651" cy="5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813" name="Line 14">
              <a:extLst>
                <a:ext uri="{FF2B5EF4-FFF2-40B4-BE49-F238E27FC236}">
                  <a16:creationId xmlns:a16="http://schemas.microsoft.com/office/drawing/2014/main" id="{390B3B69-DEDE-B245-ADC1-D7F1EBC9FB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8" y="1266"/>
              <a:ext cx="1652" cy="3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814" name="Line 15">
              <a:extLst>
                <a:ext uri="{FF2B5EF4-FFF2-40B4-BE49-F238E27FC236}">
                  <a16:creationId xmlns:a16="http://schemas.microsoft.com/office/drawing/2014/main" id="{D8AD1FD1-9D6C-984B-B68C-F947FFB8CC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1" y="1572"/>
              <a:ext cx="1649" cy="5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815" name="Line 16">
              <a:extLst>
                <a:ext uri="{FF2B5EF4-FFF2-40B4-BE49-F238E27FC236}">
                  <a16:creationId xmlns:a16="http://schemas.microsoft.com/office/drawing/2014/main" id="{E9A3B899-2AE8-0247-B8D1-CAF345249A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0" y="1794"/>
              <a:ext cx="1659" cy="2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816" name="Line 17">
              <a:extLst>
                <a:ext uri="{FF2B5EF4-FFF2-40B4-BE49-F238E27FC236}">
                  <a16:creationId xmlns:a16="http://schemas.microsoft.com/office/drawing/2014/main" id="{175EB6DF-0B34-9044-A125-7CF49F8D44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2" y="1573"/>
              <a:ext cx="3283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5817" name="Group 18">
              <a:extLst>
                <a:ext uri="{FF2B5EF4-FFF2-40B4-BE49-F238E27FC236}">
                  <a16:creationId xmlns:a16="http://schemas.microsoft.com/office/drawing/2014/main" id="{781E8E3B-31F4-E44A-BA84-94144533BB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99" y="1319"/>
              <a:ext cx="192" cy="729"/>
              <a:chOff x="4099" y="3114"/>
              <a:chExt cx="192" cy="729"/>
            </a:xfrm>
          </p:grpSpPr>
          <p:grpSp>
            <p:nvGrpSpPr>
              <p:cNvPr id="115827" name="Group 19">
                <a:extLst>
                  <a:ext uri="{FF2B5EF4-FFF2-40B4-BE49-F238E27FC236}">
                    <a16:creationId xmlns:a16="http://schemas.microsoft.com/office/drawing/2014/main" id="{4C9CF12B-8A25-5E45-B769-15DBECA820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656559">
                <a:off x="4127" y="3097"/>
                <a:ext cx="142" cy="176"/>
                <a:chOff x="503" y="1835"/>
                <a:chExt cx="267" cy="302"/>
              </a:xfrm>
            </p:grpSpPr>
            <p:sp>
              <p:nvSpPr>
                <p:cNvPr id="115849" name="Line 20">
                  <a:extLst>
                    <a:ext uri="{FF2B5EF4-FFF2-40B4-BE49-F238E27FC236}">
                      <a16:creationId xmlns:a16="http://schemas.microsoft.com/office/drawing/2014/main" id="{29822574-9C64-3A4E-83D5-6EAD5F789A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50" name="Line 21">
                  <a:extLst>
                    <a:ext uri="{FF2B5EF4-FFF2-40B4-BE49-F238E27FC236}">
                      <a16:creationId xmlns:a16="http://schemas.microsoft.com/office/drawing/2014/main" id="{ACC43C50-CAA4-4D42-B7F1-E55FA616C7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51" name="Line 22">
                  <a:extLst>
                    <a:ext uri="{FF2B5EF4-FFF2-40B4-BE49-F238E27FC236}">
                      <a16:creationId xmlns:a16="http://schemas.microsoft.com/office/drawing/2014/main" id="{A33969EB-40B6-6C42-B9E9-6BA402C213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52" name="Line 23">
                  <a:extLst>
                    <a:ext uri="{FF2B5EF4-FFF2-40B4-BE49-F238E27FC236}">
                      <a16:creationId xmlns:a16="http://schemas.microsoft.com/office/drawing/2014/main" id="{47A92614-7753-A94B-8338-8F6832DF99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53" name="Line 24">
                  <a:extLst>
                    <a:ext uri="{FF2B5EF4-FFF2-40B4-BE49-F238E27FC236}">
                      <a16:creationId xmlns:a16="http://schemas.microsoft.com/office/drawing/2014/main" id="{611294C4-EB4A-5144-A44B-9CF728E5F62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54" name="Oval 25">
                  <a:extLst>
                    <a:ext uri="{FF2B5EF4-FFF2-40B4-BE49-F238E27FC236}">
                      <a16:creationId xmlns:a16="http://schemas.microsoft.com/office/drawing/2014/main" id="{A351A6AE-0775-1845-B8EE-9BA4F3C80D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5828" name="Group 26">
                <a:extLst>
                  <a:ext uri="{FF2B5EF4-FFF2-40B4-BE49-F238E27FC236}">
                    <a16:creationId xmlns:a16="http://schemas.microsoft.com/office/drawing/2014/main" id="{691D5480-A4E6-AF46-B490-D3360E56EF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101759">
                <a:off x="4132" y="3284"/>
                <a:ext cx="138" cy="171"/>
                <a:chOff x="503" y="1835"/>
                <a:chExt cx="267" cy="302"/>
              </a:xfrm>
            </p:grpSpPr>
            <p:sp>
              <p:nvSpPr>
                <p:cNvPr id="115843" name="Line 27">
                  <a:extLst>
                    <a:ext uri="{FF2B5EF4-FFF2-40B4-BE49-F238E27FC236}">
                      <a16:creationId xmlns:a16="http://schemas.microsoft.com/office/drawing/2014/main" id="{DF318BA7-9889-DF49-98B7-87C094D011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44" name="Line 28">
                  <a:extLst>
                    <a:ext uri="{FF2B5EF4-FFF2-40B4-BE49-F238E27FC236}">
                      <a16:creationId xmlns:a16="http://schemas.microsoft.com/office/drawing/2014/main" id="{B6596D33-FDBA-2749-9104-72433AD161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45" name="Line 29">
                  <a:extLst>
                    <a:ext uri="{FF2B5EF4-FFF2-40B4-BE49-F238E27FC236}">
                      <a16:creationId xmlns:a16="http://schemas.microsoft.com/office/drawing/2014/main" id="{957655B6-7343-5947-A9AF-371537FD5E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46" name="Line 30">
                  <a:extLst>
                    <a:ext uri="{FF2B5EF4-FFF2-40B4-BE49-F238E27FC236}">
                      <a16:creationId xmlns:a16="http://schemas.microsoft.com/office/drawing/2014/main" id="{E6F53CA8-340C-7147-BF6C-F9E01FA6F0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47" name="Line 31">
                  <a:extLst>
                    <a:ext uri="{FF2B5EF4-FFF2-40B4-BE49-F238E27FC236}">
                      <a16:creationId xmlns:a16="http://schemas.microsoft.com/office/drawing/2014/main" id="{D6698007-915D-AB45-BD51-ACE3A71BD2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48" name="Oval 32">
                  <a:extLst>
                    <a:ext uri="{FF2B5EF4-FFF2-40B4-BE49-F238E27FC236}">
                      <a16:creationId xmlns:a16="http://schemas.microsoft.com/office/drawing/2014/main" id="{7DC7DC57-67B1-DF45-8253-2BE7512E34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5829" name="Group 33">
                <a:extLst>
                  <a:ext uri="{FF2B5EF4-FFF2-40B4-BE49-F238E27FC236}">
                    <a16:creationId xmlns:a16="http://schemas.microsoft.com/office/drawing/2014/main" id="{0C337D0F-E1BA-4145-855E-4C29AF47D0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656559" flipV="1">
                <a:off x="4117" y="3669"/>
                <a:ext cx="156" cy="192"/>
                <a:chOff x="503" y="1835"/>
                <a:chExt cx="267" cy="302"/>
              </a:xfrm>
            </p:grpSpPr>
            <p:sp>
              <p:nvSpPr>
                <p:cNvPr id="115837" name="Line 34">
                  <a:extLst>
                    <a:ext uri="{FF2B5EF4-FFF2-40B4-BE49-F238E27FC236}">
                      <a16:creationId xmlns:a16="http://schemas.microsoft.com/office/drawing/2014/main" id="{9622ADEA-B4A9-7E49-ABAB-C93E9B2C60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38" name="Line 35">
                  <a:extLst>
                    <a:ext uri="{FF2B5EF4-FFF2-40B4-BE49-F238E27FC236}">
                      <a16:creationId xmlns:a16="http://schemas.microsoft.com/office/drawing/2014/main" id="{7466E82E-824E-C446-87E3-C7682C8F43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39" name="Line 36">
                  <a:extLst>
                    <a:ext uri="{FF2B5EF4-FFF2-40B4-BE49-F238E27FC236}">
                      <a16:creationId xmlns:a16="http://schemas.microsoft.com/office/drawing/2014/main" id="{305B5ACF-9843-334A-944D-84555FC9DD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40" name="Line 37">
                  <a:extLst>
                    <a:ext uri="{FF2B5EF4-FFF2-40B4-BE49-F238E27FC236}">
                      <a16:creationId xmlns:a16="http://schemas.microsoft.com/office/drawing/2014/main" id="{4A6D86EE-3532-FC4D-B8BA-E0097E0087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41" name="Line 38">
                  <a:extLst>
                    <a:ext uri="{FF2B5EF4-FFF2-40B4-BE49-F238E27FC236}">
                      <a16:creationId xmlns:a16="http://schemas.microsoft.com/office/drawing/2014/main" id="{F9D22D50-5F67-6E42-9B76-6FCA17994E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42" name="Oval 39">
                  <a:extLst>
                    <a:ext uri="{FF2B5EF4-FFF2-40B4-BE49-F238E27FC236}">
                      <a16:creationId xmlns:a16="http://schemas.microsoft.com/office/drawing/2014/main" id="{905F83DA-584D-5B43-BB4E-6BB660C784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5830" name="Group 40">
                <a:extLst>
                  <a:ext uri="{FF2B5EF4-FFF2-40B4-BE49-F238E27FC236}">
                    <a16:creationId xmlns:a16="http://schemas.microsoft.com/office/drawing/2014/main" id="{F097F9D0-29D6-2C4A-906E-7E35B4DE65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120186" flipV="1">
                <a:off x="4126" y="3480"/>
                <a:ext cx="146" cy="179"/>
                <a:chOff x="503" y="1835"/>
                <a:chExt cx="267" cy="302"/>
              </a:xfrm>
            </p:grpSpPr>
            <p:sp>
              <p:nvSpPr>
                <p:cNvPr id="115831" name="Line 41">
                  <a:extLst>
                    <a:ext uri="{FF2B5EF4-FFF2-40B4-BE49-F238E27FC236}">
                      <a16:creationId xmlns:a16="http://schemas.microsoft.com/office/drawing/2014/main" id="{2704B9DC-BD9F-444B-9722-A607684AD8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32" name="Line 42">
                  <a:extLst>
                    <a:ext uri="{FF2B5EF4-FFF2-40B4-BE49-F238E27FC236}">
                      <a16:creationId xmlns:a16="http://schemas.microsoft.com/office/drawing/2014/main" id="{5C464BA2-270B-D64A-B4F7-7F98301079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33" name="Line 43">
                  <a:extLst>
                    <a:ext uri="{FF2B5EF4-FFF2-40B4-BE49-F238E27FC236}">
                      <a16:creationId xmlns:a16="http://schemas.microsoft.com/office/drawing/2014/main" id="{4C4C4EDB-A56C-CC49-AE73-2458FB788B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34" name="Line 44">
                  <a:extLst>
                    <a:ext uri="{FF2B5EF4-FFF2-40B4-BE49-F238E27FC236}">
                      <a16:creationId xmlns:a16="http://schemas.microsoft.com/office/drawing/2014/main" id="{4D5C5508-74D5-3E42-9B66-818A49B0F0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35" name="Line 45">
                  <a:extLst>
                    <a:ext uri="{FF2B5EF4-FFF2-40B4-BE49-F238E27FC236}">
                      <a16:creationId xmlns:a16="http://schemas.microsoft.com/office/drawing/2014/main" id="{C58ACF10-1CF5-BF4B-B14D-5AC5DCD672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36" name="Oval 46">
                  <a:extLst>
                    <a:ext uri="{FF2B5EF4-FFF2-40B4-BE49-F238E27FC236}">
                      <a16:creationId xmlns:a16="http://schemas.microsoft.com/office/drawing/2014/main" id="{F9B4A324-BD99-7747-AD15-F175C968E2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15818" name="Group 47">
              <a:extLst>
                <a:ext uri="{FF2B5EF4-FFF2-40B4-BE49-F238E27FC236}">
                  <a16:creationId xmlns:a16="http://schemas.microsoft.com/office/drawing/2014/main" id="{7C1EF983-C436-6848-AC9C-97A56B6BCD25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2586" y="1267"/>
              <a:ext cx="70" cy="827"/>
              <a:chOff x="1862" y="1212"/>
              <a:chExt cx="346" cy="1502"/>
            </a:xfrm>
          </p:grpSpPr>
          <p:sp>
            <p:nvSpPr>
              <p:cNvPr id="115823" name="Arc 48">
                <a:extLst>
                  <a:ext uri="{FF2B5EF4-FFF2-40B4-BE49-F238E27FC236}">
                    <a16:creationId xmlns:a16="http://schemas.microsoft.com/office/drawing/2014/main" id="{6CE8A035-B03A-4C4F-BEED-BE6B3B09DF5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862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824" name="Arc 49">
                <a:extLst>
                  <a:ext uri="{FF2B5EF4-FFF2-40B4-BE49-F238E27FC236}">
                    <a16:creationId xmlns:a16="http://schemas.microsoft.com/office/drawing/2014/main" id="{B053284A-F697-7244-8E69-3A28368C2B8B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028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825" name="Arc 50">
                <a:extLst>
                  <a:ext uri="{FF2B5EF4-FFF2-40B4-BE49-F238E27FC236}">
                    <a16:creationId xmlns:a16="http://schemas.microsoft.com/office/drawing/2014/main" id="{6ACCB4EA-6A88-2D45-9C13-EE66241EBFF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862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826" name="Arc 51">
                <a:extLst>
                  <a:ext uri="{FF2B5EF4-FFF2-40B4-BE49-F238E27FC236}">
                    <a16:creationId xmlns:a16="http://schemas.microsoft.com/office/drawing/2014/main" id="{DA5F3BF8-AB01-BC49-9594-34B77BFA48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8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5819" name="Group 52">
              <a:extLst>
                <a:ext uri="{FF2B5EF4-FFF2-40B4-BE49-F238E27FC236}">
                  <a16:creationId xmlns:a16="http://schemas.microsoft.com/office/drawing/2014/main" id="{C4401727-1B01-4A40-9F46-695C8799B0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1" y="1449"/>
              <a:ext cx="68" cy="229"/>
              <a:chOff x="945" y="2602"/>
              <a:chExt cx="68" cy="229"/>
            </a:xfrm>
          </p:grpSpPr>
          <p:sp>
            <p:nvSpPr>
              <p:cNvPr id="115820" name="Rectangle 53">
                <a:extLst>
                  <a:ext uri="{FF2B5EF4-FFF2-40B4-BE49-F238E27FC236}">
                    <a16:creationId xmlns:a16="http://schemas.microsoft.com/office/drawing/2014/main" id="{64606A88-5AC5-CE40-ADDF-AE084B1F30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676"/>
                <a:ext cx="68" cy="74"/>
              </a:xfrm>
              <a:prstGeom prst="rect">
                <a:avLst/>
              </a:prstGeom>
              <a:solidFill>
                <a:srgbClr val="EBBC5D"/>
              </a:solidFill>
              <a:ln w="12700">
                <a:solidFill>
                  <a:srgbClr val="EBBC5D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821" name="Rectangle 54">
                <a:extLst>
                  <a:ext uri="{FF2B5EF4-FFF2-40B4-BE49-F238E27FC236}">
                    <a16:creationId xmlns:a16="http://schemas.microsoft.com/office/drawing/2014/main" id="{21CC998C-3610-314B-B14C-C11F5D8D03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757"/>
                <a:ext cx="68" cy="74"/>
              </a:xfrm>
              <a:prstGeom prst="rect">
                <a:avLst/>
              </a:prstGeom>
              <a:solidFill>
                <a:srgbClr val="E67168"/>
              </a:solidFill>
              <a:ln w="12700">
                <a:solidFill>
                  <a:srgbClr val="E67168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822" name="Rectangle 55">
                <a:extLst>
                  <a:ext uri="{FF2B5EF4-FFF2-40B4-BE49-F238E27FC236}">
                    <a16:creationId xmlns:a16="http://schemas.microsoft.com/office/drawing/2014/main" id="{BDBF3990-7E83-4B47-A060-415A0E268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602"/>
                <a:ext cx="68" cy="74"/>
              </a:xfrm>
              <a:prstGeom prst="rect">
                <a:avLst/>
              </a:prstGeom>
              <a:solidFill>
                <a:srgbClr val="D4B6B4"/>
              </a:solidFill>
              <a:ln w="12700">
                <a:solidFill>
                  <a:srgbClr val="D4B6B4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56">
            <a:extLst>
              <a:ext uri="{FF2B5EF4-FFF2-40B4-BE49-F238E27FC236}">
                <a16:creationId xmlns:a16="http://schemas.microsoft.com/office/drawing/2014/main" id="{BA15A847-70D2-2A41-831F-644F7A3776F7}"/>
              </a:ext>
            </a:extLst>
          </p:cNvPr>
          <p:cNvGrpSpPr>
            <a:grpSpLocks/>
          </p:cNvGrpSpPr>
          <p:nvPr/>
        </p:nvGrpSpPr>
        <p:grpSpPr bwMode="auto">
          <a:xfrm>
            <a:off x="3000376" y="1922463"/>
            <a:ext cx="5337175" cy="1477962"/>
            <a:chOff x="930" y="196"/>
            <a:chExt cx="3362" cy="931"/>
          </a:xfrm>
        </p:grpSpPr>
        <p:sp>
          <p:nvSpPr>
            <p:cNvPr id="115770" name="Line 57">
              <a:extLst>
                <a:ext uri="{FF2B5EF4-FFF2-40B4-BE49-F238E27FC236}">
                  <a16:creationId xmlns:a16="http://schemas.microsoft.com/office/drawing/2014/main" id="{94B4C13A-E8F8-1241-BDAA-95F3BB7BC7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3" y="252"/>
              <a:ext cx="0" cy="82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771" name="Line 58">
              <a:extLst>
                <a:ext uri="{FF2B5EF4-FFF2-40B4-BE49-F238E27FC236}">
                  <a16:creationId xmlns:a16="http://schemas.microsoft.com/office/drawing/2014/main" id="{D76B867A-631D-7644-A934-CDE9657280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3" y="559"/>
              <a:ext cx="3283" cy="2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5772" name="Group 59">
              <a:extLst>
                <a:ext uri="{FF2B5EF4-FFF2-40B4-BE49-F238E27FC236}">
                  <a16:creationId xmlns:a16="http://schemas.microsoft.com/office/drawing/2014/main" id="{3B7A5195-AEBB-9041-BCFD-9D3C387439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0" y="305"/>
              <a:ext cx="192" cy="729"/>
              <a:chOff x="4099" y="3114"/>
              <a:chExt cx="192" cy="729"/>
            </a:xfrm>
          </p:grpSpPr>
          <p:grpSp>
            <p:nvGrpSpPr>
              <p:cNvPr id="115784" name="Group 60">
                <a:extLst>
                  <a:ext uri="{FF2B5EF4-FFF2-40B4-BE49-F238E27FC236}">
                    <a16:creationId xmlns:a16="http://schemas.microsoft.com/office/drawing/2014/main" id="{FCBC3A95-2DC7-6942-B427-A4A8028BE9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656559">
                <a:off x="4127" y="3097"/>
                <a:ext cx="142" cy="176"/>
                <a:chOff x="503" y="1835"/>
                <a:chExt cx="267" cy="302"/>
              </a:xfrm>
            </p:grpSpPr>
            <p:sp>
              <p:nvSpPr>
                <p:cNvPr id="115806" name="Line 61">
                  <a:extLst>
                    <a:ext uri="{FF2B5EF4-FFF2-40B4-BE49-F238E27FC236}">
                      <a16:creationId xmlns:a16="http://schemas.microsoft.com/office/drawing/2014/main" id="{7B0BCEC1-F04E-BC47-A1AF-968993332A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07" name="Line 62">
                  <a:extLst>
                    <a:ext uri="{FF2B5EF4-FFF2-40B4-BE49-F238E27FC236}">
                      <a16:creationId xmlns:a16="http://schemas.microsoft.com/office/drawing/2014/main" id="{B005CCA3-C773-644F-A329-C91E02DAD8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08" name="Line 63">
                  <a:extLst>
                    <a:ext uri="{FF2B5EF4-FFF2-40B4-BE49-F238E27FC236}">
                      <a16:creationId xmlns:a16="http://schemas.microsoft.com/office/drawing/2014/main" id="{5720D2E3-825E-FF44-BA36-F6AB60CC08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09" name="Line 64">
                  <a:extLst>
                    <a:ext uri="{FF2B5EF4-FFF2-40B4-BE49-F238E27FC236}">
                      <a16:creationId xmlns:a16="http://schemas.microsoft.com/office/drawing/2014/main" id="{3B2A55B0-8748-3B49-9EA9-F4C8E48DEF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10" name="Line 65">
                  <a:extLst>
                    <a:ext uri="{FF2B5EF4-FFF2-40B4-BE49-F238E27FC236}">
                      <a16:creationId xmlns:a16="http://schemas.microsoft.com/office/drawing/2014/main" id="{4D14EFE4-5FC4-EE45-B16B-CA1A40943A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11" name="Oval 66">
                  <a:extLst>
                    <a:ext uri="{FF2B5EF4-FFF2-40B4-BE49-F238E27FC236}">
                      <a16:creationId xmlns:a16="http://schemas.microsoft.com/office/drawing/2014/main" id="{72BD9CA8-CA8E-9149-8BCB-6077FFA72D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5785" name="Group 67">
                <a:extLst>
                  <a:ext uri="{FF2B5EF4-FFF2-40B4-BE49-F238E27FC236}">
                    <a16:creationId xmlns:a16="http://schemas.microsoft.com/office/drawing/2014/main" id="{5BBE5FD7-D270-564A-B7F6-F75E3BA8E1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101759">
                <a:off x="4132" y="3284"/>
                <a:ext cx="138" cy="171"/>
                <a:chOff x="503" y="1835"/>
                <a:chExt cx="267" cy="302"/>
              </a:xfrm>
            </p:grpSpPr>
            <p:sp>
              <p:nvSpPr>
                <p:cNvPr id="115800" name="Line 68">
                  <a:extLst>
                    <a:ext uri="{FF2B5EF4-FFF2-40B4-BE49-F238E27FC236}">
                      <a16:creationId xmlns:a16="http://schemas.microsoft.com/office/drawing/2014/main" id="{C6335497-EBE3-D645-8421-7A1584A152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01" name="Line 69">
                  <a:extLst>
                    <a:ext uri="{FF2B5EF4-FFF2-40B4-BE49-F238E27FC236}">
                      <a16:creationId xmlns:a16="http://schemas.microsoft.com/office/drawing/2014/main" id="{5E5248B7-B819-E946-B433-D0ED5FAC7F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02" name="Line 70">
                  <a:extLst>
                    <a:ext uri="{FF2B5EF4-FFF2-40B4-BE49-F238E27FC236}">
                      <a16:creationId xmlns:a16="http://schemas.microsoft.com/office/drawing/2014/main" id="{4241DA77-549C-8B43-A08E-6D7279A775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03" name="Line 71">
                  <a:extLst>
                    <a:ext uri="{FF2B5EF4-FFF2-40B4-BE49-F238E27FC236}">
                      <a16:creationId xmlns:a16="http://schemas.microsoft.com/office/drawing/2014/main" id="{3CB40A7C-2413-DC46-AA20-F310CCEB85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04" name="Line 72">
                  <a:extLst>
                    <a:ext uri="{FF2B5EF4-FFF2-40B4-BE49-F238E27FC236}">
                      <a16:creationId xmlns:a16="http://schemas.microsoft.com/office/drawing/2014/main" id="{8ECE0D19-BF59-EE48-B324-DDE105CB0C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805" name="Oval 73">
                  <a:extLst>
                    <a:ext uri="{FF2B5EF4-FFF2-40B4-BE49-F238E27FC236}">
                      <a16:creationId xmlns:a16="http://schemas.microsoft.com/office/drawing/2014/main" id="{56FCE8F8-82C9-EC47-A1AB-CEBA682B2F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5786" name="Group 74">
                <a:extLst>
                  <a:ext uri="{FF2B5EF4-FFF2-40B4-BE49-F238E27FC236}">
                    <a16:creationId xmlns:a16="http://schemas.microsoft.com/office/drawing/2014/main" id="{792859BC-BCDD-374A-BD89-00A7B1ABAB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656559" flipV="1">
                <a:off x="4117" y="3669"/>
                <a:ext cx="156" cy="192"/>
                <a:chOff x="503" y="1835"/>
                <a:chExt cx="267" cy="302"/>
              </a:xfrm>
            </p:grpSpPr>
            <p:sp>
              <p:nvSpPr>
                <p:cNvPr id="115794" name="Line 75">
                  <a:extLst>
                    <a:ext uri="{FF2B5EF4-FFF2-40B4-BE49-F238E27FC236}">
                      <a16:creationId xmlns:a16="http://schemas.microsoft.com/office/drawing/2014/main" id="{C27394F4-EAFA-0048-B2D8-53F4AC5B0C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95" name="Line 76">
                  <a:extLst>
                    <a:ext uri="{FF2B5EF4-FFF2-40B4-BE49-F238E27FC236}">
                      <a16:creationId xmlns:a16="http://schemas.microsoft.com/office/drawing/2014/main" id="{1169D2AE-B2AB-8141-813E-863468F5DB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96" name="Line 77">
                  <a:extLst>
                    <a:ext uri="{FF2B5EF4-FFF2-40B4-BE49-F238E27FC236}">
                      <a16:creationId xmlns:a16="http://schemas.microsoft.com/office/drawing/2014/main" id="{B9A3C483-4BC3-C04F-86EE-19B40929E3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97" name="Line 78">
                  <a:extLst>
                    <a:ext uri="{FF2B5EF4-FFF2-40B4-BE49-F238E27FC236}">
                      <a16:creationId xmlns:a16="http://schemas.microsoft.com/office/drawing/2014/main" id="{3DA67A84-1D0D-2244-A6F2-C4CF65F7E9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98" name="Line 79">
                  <a:extLst>
                    <a:ext uri="{FF2B5EF4-FFF2-40B4-BE49-F238E27FC236}">
                      <a16:creationId xmlns:a16="http://schemas.microsoft.com/office/drawing/2014/main" id="{301A62F0-F61A-1D4C-ACFB-D11E52D0FA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99" name="Oval 80">
                  <a:extLst>
                    <a:ext uri="{FF2B5EF4-FFF2-40B4-BE49-F238E27FC236}">
                      <a16:creationId xmlns:a16="http://schemas.microsoft.com/office/drawing/2014/main" id="{B0A6D45B-C3B5-074E-90C1-CABF8382BA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5787" name="Group 81">
                <a:extLst>
                  <a:ext uri="{FF2B5EF4-FFF2-40B4-BE49-F238E27FC236}">
                    <a16:creationId xmlns:a16="http://schemas.microsoft.com/office/drawing/2014/main" id="{C05822D2-612B-4348-8B58-21388E3B67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120186" flipV="1">
                <a:off x="4126" y="3480"/>
                <a:ext cx="146" cy="179"/>
                <a:chOff x="503" y="1835"/>
                <a:chExt cx="267" cy="302"/>
              </a:xfrm>
            </p:grpSpPr>
            <p:sp>
              <p:nvSpPr>
                <p:cNvPr id="115788" name="Line 82">
                  <a:extLst>
                    <a:ext uri="{FF2B5EF4-FFF2-40B4-BE49-F238E27FC236}">
                      <a16:creationId xmlns:a16="http://schemas.microsoft.com/office/drawing/2014/main" id="{5B7B422B-9BE9-774B-9B04-7AB60FEA29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89" name="Line 83">
                  <a:extLst>
                    <a:ext uri="{FF2B5EF4-FFF2-40B4-BE49-F238E27FC236}">
                      <a16:creationId xmlns:a16="http://schemas.microsoft.com/office/drawing/2014/main" id="{632D353E-A989-2C41-A544-6191833651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90" name="Line 84">
                  <a:extLst>
                    <a:ext uri="{FF2B5EF4-FFF2-40B4-BE49-F238E27FC236}">
                      <a16:creationId xmlns:a16="http://schemas.microsoft.com/office/drawing/2014/main" id="{7DAB32E4-1298-D741-A5CA-2E162BD8E5E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91" name="Line 85">
                  <a:extLst>
                    <a:ext uri="{FF2B5EF4-FFF2-40B4-BE49-F238E27FC236}">
                      <a16:creationId xmlns:a16="http://schemas.microsoft.com/office/drawing/2014/main" id="{295D902A-9E50-6B4C-B0FC-CF8AAB53B6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92" name="Line 86">
                  <a:extLst>
                    <a:ext uri="{FF2B5EF4-FFF2-40B4-BE49-F238E27FC236}">
                      <a16:creationId xmlns:a16="http://schemas.microsoft.com/office/drawing/2014/main" id="{981B9ACF-E73B-3C41-BE1C-28FD2EC629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93" name="Oval 87">
                  <a:extLst>
                    <a:ext uri="{FF2B5EF4-FFF2-40B4-BE49-F238E27FC236}">
                      <a16:creationId xmlns:a16="http://schemas.microsoft.com/office/drawing/2014/main" id="{E5C98206-5557-A545-8561-E8FB40B1E9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15773" name="Group 88">
              <a:extLst>
                <a:ext uri="{FF2B5EF4-FFF2-40B4-BE49-F238E27FC236}">
                  <a16:creationId xmlns:a16="http://schemas.microsoft.com/office/drawing/2014/main" id="{29C1B9E8-9CB0-8241-A30F-5F1972B86B71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2587" y="253"/>
              <a:ext cx="70" cy="827"/>
              <a:chOff x="1862" y="1212"/>
              <a:chExt cx="346" cy="1502"/>
            </a:xfrm>
          </p:grpSpPr>
          <p:sp>
            <p:nvSpPr>
              <p:cNvPr id="115780" name="Arc 89">
                <a:extLst>
                  <a:ext uri="{FF2B5EF4-FFF2-40B4-BE49-F238E27FC236}">
                    <a16:creationId xmlns:a16="http://schemas.microsoft.com/office/drawing/2014/main" id="{1E85D139-9C0E-C048-8E77-90903E2CB97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862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781" name="Arc 90">
                <a:extLst>
                  <a:ext uri="{FF2B5EF4-FFF2-40B4-BE49-F238E27FC236}">
                    <a16:creationId xmlns:a16="http://schemas.microsoft.com/office/drawing/2014/main" id="{A3131267-8B7C-7746-9922-B45215FB516A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028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782" name="Arc 91">
                <a:extLst>
                  <a:ext uri="{FF2B5EF4-FFF2-40B4-BE49-F238E27FC236}">
                    <a16:creationId xmlns:a16="http://schemas.microsoft.com/office/drawing/2014/main" id="{7E578185-8295-7B4E-B9E1-9B6B95621D4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862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783" name="Arc 92">
                <a:extLst>
                  <a:ext uri="{FF2B5EF4-FFF2-40B4-BE49-F238E27FC236}">
                    <a16:creationId xmlns:a16="http://schemas.microsoft.com/office/drawing/2014/main" id="{B5B679A4-4CFB-0E45-9FE1-7F4B1D09CB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8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5774" name="Line 93">
              <a:extLst>
                <a:ext uri="{FF2B5EF4-FFF2-40B4-BE49-F238E27FC236}">
                  <a16:creationId xmlns:a16="http://schemas.microsoft.com/office/drawing/2014/main" id="{7CFA2931-2C07-664F-A8E4-B2B1133117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55" y="196"/>
              <a:ext cx="0" cy="434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775" name="Line 94">
              <a:extLst>
                <a:ext uri="{FF2B5EF4-FFF2-40B4-BE49-F238E27FC236}">
                  <a16:creationId xmlns:a16="http://schemas.microsoft.com/office/drawing/2014/main" id="{4EA5E00C-5A74-C645-9DDA-F05DF32239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55" y="688"/>
              <a:ext cx="0" cy="439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5776" name="Group 95">
              <a:extLst>
                <a:ext uri="{FF2B5EF4-FFF2-40B4-BE49-F238E27FC236}">
                  <a16:creationId xmlns:a16="http://schemas.microsoft.com/office/drawing/2014/main" id="{1B77C015-C024-E747-88E9-D76CBA99FF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0" y="436"/>
              <a:ext cx="68" cy="229"/>
              <a:chOff x="945" y="2602"/>
              <a:chExt cx="68" cy="229"/>
            </a:xfrm>
          </p:grpSpPr>
          <p:sp>
            <p:nvSpPr>
              <p:cNvPr id="115777" name="Rectangle 96">
                <a:extLst>
                  <a:ext uri="{FF2B5EF4-FFF2-40B4-BE49-F238E27FC236}">
                    <a16:creationId xmlns:a16="http://schemas.microsoft.com/office/drawing/2014/main" id="{CD5364FF-D497-624D-B49F-F6682DE97A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676"/>
                <a:ext cx="68" cy="74"/>
              </a:xfrm>
              <a:prstGeom prst="rect">
                <a:avLst/>
              </a:prstGeom>
              <a:solidFill>
                <a:srgbClr val="EBBC5D"/>
              </a:solidFill>
              <a:ln w="12700">
                <a:solidFill>
                  <a:srgbClr val="EBBC5D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778" name="Rectangle 97">
                <a:extLst>
                  <a:ext uri="{FF2B5EF4-FFF2-40B4-BE49-F238E27FC236}">
                    <a16:creationId xmlns:a16="http://schemas.microsoft.com/office/drawing/2014/main" id="{83A1107E-5EEA-2242-84BF-9C5AC5C659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757"/>
                <a:ext cx="68" cy="74"/>
              </a:xfrm>
              <a:prstGeom prst="rect">
                <a:avLst/>
              </a:prstGeom>
              <a:solidFill>
                <a:srgbClr val="E67168"/>
              </a:solidFill>
              <a:ln w="12700">
                <a:solidFill>
                  <a:srgbClr val="E67168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779" name="Rectangle 98">
                <a:extLst>
                  <a:ext uri="{FF2B5EF4-FFF2-40B4-BE49-F238E27FC236}">
                    <a16:creationId xmlns:a16="http://schemas.microsoft.com/office/drawing/2014/main" id="{F3102665-3C51-E74D-99DD-C8AE21BD42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602"/>
                <a:ext cx="68" cy="74"/>
              </a:xfrm>
              <a:prstGeom prst="rect">
                <a:avLst/>
              </a:prstGeom>
              <a:solidFill>
                <a:srgbClr val="D4B6B4"/>
              </a:solidFill>
              <a:ln w="12700">
                <a:solidFill>
                  <a:srgbClr val="D4B6B4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99">
            <a:extLst>
              <a:ext uri="{FF2B5EF4-FFF2-40B4-BE49-F238E27FC236}">
                <a16:creationId xmlns:a16="http://schemas.microsoft.com/office/drawing/2014/main" id="{AA343B9C-291F-FA4C-83A7-BA2C7696E4C5}"/>
              </a:ext>
            </a:extLst>
          </p:cNvPr>
          <p:cNvGrpSpPr>
            <a:grpSpLocks/>
          </p:cNvGrpSpPr>
          <p:nvPr/>
        </p:nvGrpSpPr>
        <p:grpSpPr bwMode="auto">
          <a:xfrm>
            <a:off x="2982914" y="3886200"/>
            <a:ext cx="5354637" cy="1409700"/>
            <a:chOff x="919" y="2448"/>
            <a:chExt cx="3373" cy="888"/>
          </a:xfrm>
        </p:grpSpPr>
        <p:sp>
          <p:nvSpPr>
            <p:cNvPr id="115726" name="Line 100">
              <a:extLst>
                <a:ext uri="{FF2B5EF4-FFF2-40B4-BE49-F238E27FC236}">
                  <a16:creationId xmlns:a16="http://schemas.microsoft.com/office/drawing/2014/main" id="{ED954102-080C-F04E-98DB-1BC520757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3" y="2483"/>
              <a:ext cx="0" cy="82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727" name="Line 101">
              <a:extLst>
                <a:ext uri="{FF2B5EF4-FFF2-40B4-BE49-F238E27FC236}">
                  <a16:creationId xmlns:a16="http://schemas.microsoft.com/office/drawing/2014/main" id="{ED4EF33C-9469-A94B-80AA-6CCFA20D48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56" y="3006"/>
              <a:ext cx="1610" cy="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5728" name="Group 102">
              <a:extLst>
                <a:ext uri="{FF2B5EF4-FFF2-40B4-BE49-F238E27FC236}">
                  <a16:creationId xmlns:a16="http://schemas.microsoft.com/office/drawing/2014/main" id="{EBBD56CA-D7B0-EC4C-B26A-BB947886D5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0" y="2536"/>
              <a:ext cx="192" cy="729"/>
              <a:chOff x="4099" y="3114"/>
              <a:chExt cx="192" cy="729"/>
            </a:xfrm>
          </p:grpSpPr>
          <p:grpSp>
            <p:nvGrpSpPr>
              <p:cNvPr id="115742" name="Group 103">
                <a:extLst>
                  <a:ext uri="{FF2B5EF4-FFF2-40B4-BE49-F238E27FC236}">
                    <a16:creationId xmlns:a16="http://schemas.microsoft.com/office/drawing/2014/main" id="{5C0DBA7F-D582-DD49-9369-0CAF0DB2EA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656559">
                <a:off x="4127" y="3097"/>
                <a:ext cx="142" cy="176"/>
                <a:chOff x="503" y="1835"/>
                <a:chExt cx="267" cy="302"/>
              </a:xfrm>
            </p:grpSpPr>
            <p:sp>
              <p:nvSpPr>
                <p:cNvPr id="115764" name="Line 104">
                  <a:extLst>
                    <a:ext uri="{FF2B5EF4-FFF2-40B4-BE49-F238E27FC236}">
                      <a16:creationId xmlns:a16="http://schemas.microsoft.com/office/drawing/2014/main" id="{A34EF50A-542E-0742-A052-C4403D859B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65" name="Line 105">
                  <a:extLst>
                    <a:ext uri="{FF2B5EF4-FFF2-40B4-BE49-F238E27FC236}">
                      <a16:creationId xmlns:a16="http://schemas.microsoft.com/office/drawing/2014/main" id="{8B743BBC-B4BB-DC4E-AFA5-AA1C22A5E8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66" name="Line 106">
                  <a:extLst>
                    <a:ext uri="{FF2B5EF4-FFF2-40B4-BE49-F238E27FC236}">
                      <a16:creationId xmlns:a16="http://schemas.microsoft.com/office/drawing/2014/main" id="{7BE025C8-DB10-8345-858F-6F919B0A80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67" name="Line 107">
                  <a:extLst>
                    <a:ext uri="{FF2B5EF4-FFF2-40B4-BE49-F238E27FC236}">
                      <a16:creationId xmlns:a16="http://schemas.microsoft.com/office/drawing/2014/main" id="{1A701AC8-B24B-9E4D-BDBF-E6CBE1C556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68" name="Line 108">
                  <a:extLst>
                    <a:ext uri="{FF2B5EF4-FFF2-40B4-BE49-F238E27FC236}">
                      <a16:creationId xmlns:a16="http://schemas.microsoft.com/office/drawing/2014/main" id="{CAA26A52-E232-2C41-B1F5-47A1457E07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69" name="Oval 109">
                  <a:extLst>
                    <a:ext uri="{FF2B5EF4-FFF2-40B4-BE49-F238E27FC236}">
                      <a16:creationId xmlns:a16="http://schemas.microsoft.com/office/drawing/2014/main" id="{F360F8EE-FB58-7347-9EF3-BCA6B2B08D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5743" name="Group 110">
                <a:extLst>
                  <a:ext uri="{FF2B5EF4-FFF2-40B4-BE49-F238E27FC236}">
                    <a16:creationId xmlns:a16="http://schemas.microsoft.com/office/drawing/2014/main" id="{6C7CD73D-5D04-A341-9F6A-DEF7C4FEFA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101759">
                <a:off x="4132" y="3284"/>
                <a:ext cx="138" cy="171"/>
                <a:chOff x="503" y="1835"/>
                <a:chExt cx="267" cy="302"/>
              </a:xfrm>
            </p:grpSpPr>
            <p:sp>
              <p:nvSpPr>
                <p:cNvPr id="115758" name="Line 111">
                  <a:extLst>
                    <a:ext uri="{FF2B5EF4-FFF2-40B4-BE49-F238E27FC236}">
                      <a16:creationId xmlns:a16="http://schemas.microsoft.com/office/drawing/2014/main" id="{50A8C793-2241-194C-B400-009F35CA3A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59" name="Line 112">
                  <a:extLst>
                    <a:ext uri="{FF2B5EF4-FFF2-40B4-BE49-F238E27FC236}">
                      <a16:creationId xmlns:a16="http://schemas.microsoft.com/office/drawing/2014/main" id="{F49B9931-DF9F-1849-9B80-29A5CF95BA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60" name="Line 113">
                  <a:extLst>
                    <a:ext uri="{FF2B5EF4-FFF2-40B4-BE49-F238E27FC236}">
                      <a16:creationId xmlns:a16="http://schemas.microsoft.com/office/drawing/2014/main" id="{D56F81FB-3C7C-9D41-B568-7A6F0FC207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61" name="Line 114">
                  <a:extLst>
                    <a:ext uri="{FF2B5EF4-FFF2-40B4-BE49-F238E27FC236}">
                      <a16:creationId xmlns:a16="http://schemas.microsoft.com/office/drawing/2014/main" id="{182E3B94-64B5-074B-986D-CD25CC1E78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62" name="Line 115">
                  <a:extLst>
                    <a:ext uri="{FF2B5EF4-FFF2-40B4-BE49-F238E27FC236}">
                      <a16:creationId xmlns:a16="http://schemas.microsoft.com/office/drawing/2014/main" id="{2750B6A3-89FC-6E45-9D78-FE310CF1B4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63" name="Oval 116">
                  <a:extLst>
                    <a:ext uri="{FF2B5EF4-FFF2-40B4-BE49-F238E27FC236}">
                      <a16:creationId xmlns:a16="http://schemas.microsoft.com/office/drawing/2014/main" id="{DF24837C-BCE0-4E44-AFDD-D675409A76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5744" name="Group 117">
                <a:extLst>
                  <a:ext uri="{FF2B5EF4-FFF2-40B4-BE49-F238E27FC236}">
                    <a16:creationId xmlns:a16="http://schemas.microsoft.com/office/drawing/2014/main" id="{CBA50137-99EB-C942-8BF8-13937B2EBF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656559" flipV="1">
                <a:off x="4117" y="3669"/>
                <a:ext cx="156" cy="192"/>
                <a:chOff x="503" y="1835"/>
                <a:chExt cx="267" cy="302"/>
              </a:xfrm>
            </p:grpSpPr>
            <p:sp>
              <p:nvSpPr>
                <p:cNvPr id="115752" name="Line 118">
                  <a:extLst>
                    <a:ext uri="{FF2B5EF4-FFF2-40B4-BE49-F238E27FC236}">
                      <a16:creationId xmlns:a16="http://schemas.microsoft.com/office/drawing/2014/main" id="{BA730ACD-4D41-8D4E-8A30-86BE3CD7A8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53" name="Line 119">
                  <a:extLst>
                    <a:ext uri="{FF2B5EF4-FFF2-40B4-BE49-F238E27FC236}">
                      <a16:creationId xmlns:a16="http://schemas.microsoft.com/office/drawing/2014/main" id="{493F54D3-612D-8A48-A682-D0B7403A03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54" name="Line 120">
                  <a:extLst>
                    <a:ext uri="{FF2B5EF4-FFF2-40B4-BE49-F238E27FC236}">
                      <a16:creationId xmlns:a16="http://schemas.microsoft.com/office/drawing/2014/main" id="{AB07A46D-C9D7-384F-9B4D-5BA63E1173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55" name="Line 121">
                  <a:extLst>
                    <a:ext uri="{FF2B5EF4-FFF2-40B4-BE49-F238E27FC236}">
                      <a16:creationId xmlns:a16="http://schemas.microsoft.com/office/drawing/2014/main" id="{EE22B27F-1916-5D40-936F-DBBF5D6606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56" name="Line 122">
                  <a:extLst>
                    <a:ext uri="{FF2B5EF4-FFF2-40B4-BE49-F238E27FC236}">
                      <a16:creationId xmlns:a16="http://schemas.microsoft.com/office/drawing/2014/main" id="{0F48C4EE-E7FC-3448-A8E3-D5C307B941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57" name="Oval 123">
                  <a:extLst>
                    <a:ext uri="{FF2B5EF4-FFF2-40B4-BE49-F238E27FC236}">
                      <a16:creationId xmlns:a16="http://schemas.microsoft.com/office/drawing/2014/main" id="{1414A1CC-A33E-F94A-8744-F86D2C3DFB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5745" name="Group 124">
                <a:extLst>
                  <a:ext uri="{FF2B5EF4-FFF2-40B4-BE49-F238E27FC236}">
                    <a16:creationId xmlns:a16="http://schemas.microsoft.com/office/drawing/2014/main" id="{F6D063C0-B656-2B41-86C3-1DBBD78751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120186" flipV="1">
                <a:off x="4126" y="3480"/>
                <a:ext cx="146" cy="179"/>
                <a:chOff x="503" y="1835"/>
                <a:chExt cx="267" cy="302"/>
              </a:xfrm>
            </p:grpSpPr>
            <p:sp>
              <p:nvSpPr>
                <p:cNvPr id="115746" name="Line 125">
                  <a:extLst>
                    <a:ext uri="{FF2B5EF4-FFF2-40B4-BE49-F238E27FC236}">
                      <a16:creationId xmlns:a16="http://schemas.microsoft.com/office/drawing/2014/main" id="{1E5B5149-BE2C-0A41-ACF2-76880C1B9C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V="1">
                  <a:off x="626" y="1836"/>
                  <a:ext cx="0" cy="255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47" name="Line 126">
                  <a:extLst>
                    <a:ext uri="{FF2B5EF4-FFF2-40B4-BE49-F238E27FC236}">
                      <a16:creationId xmlns:a16="http://schemas.microsoft.com/office/drawing/2014/main" id="{F2C1B765-6188-974F-8CC6-F727BA70CE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6" y="1835"/>
                  <a:ext cx="81" cy="273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48" name="Line 127">
                  <a:extLst>
                    <a:ext uri="{FF2B5EF4-FFF2-40B4-BE49-F238E27FC236}">
                      <a16:creationId xmlns:a16="http://schemas.microsoft.com/office/drawing/2014/main" id="{A949F251-5FBE-CE46-8A10-28D0DBBECC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58" y="1861"/>
                  <a:ext cx="75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49" name="Line 128">
                  <a:extLst>
                    <a:ext uri="{FF2B5EF4-FFF2-40B4-BE49-F238E27FC236}">
                      <a16:creationId xmlns:a16="http://schemas.microsoft.com/office/drawing/2014/main" id="{FF69EE82-9168-9743-BD72-B816809D3B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0800919" flipH="1">
                  <a:off x="629" y="1867"/>
                  <a:ext cx="141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50" name="Line 129">
                  <a:extLst>
                    <a:ext uri="{FF2B5EF4-FFF2-40B4-BE49-F238E27FC236}">
                      <a16:creationId xmlns:a16="http://schemas.microsoft.com/office/drawing/2014/main" id="{E1EE0C8F-5024-C340-B04F-B0C4E466F9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799081">
                  <a:off x="503" y="1907"/>
                  <a:ext cx="135" cy="2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751" name="Oval 130">
                  <a:extLst>
                    <a:ext uri="{FF2B5EF4-FFF2-40B4-BE49-F238E27FC236}">
                      <a16:creationId xmlns:a16="http://schemas.microsoft.com/office/drawing/2014/main" id="{2C1DA7CF-561A-6348-85B1-60F1D17F95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99081">
                  <a:off x="632" y="2081"/>
                  <a:ext cx="56" cy="56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hlink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30000"/>
                    </a:spcBef>
                    <a:spcAft>
                      <a:spcPct val="0"/>
                    </a:spcAft>
                    <a:buSzPct val="100000"/>
                    <a:buChar char="–"/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SzTx/>
                    <a:buNone/>
                  </a:pPr>
                  <a:endParaRPr lang="en-US" altLang="en-US" sz="24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15729" name="Group 131">
              <a:extLst>
                <a:ext uri="{FF2B5EF4-FFF2-40B4-BE49-F238E27FC236}">
                  <a16:creationId xmlns:a16="http://schemas.microsoft.com/office/drawing/2014/main" id="{5A70694C-70EB-2147-BC11-4C280CFCD0A4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2587" y="2484"/>
              <a:ext cx="70" cy="827"/>
              <a:chOff x="1862" y="1212"/>
              <a:chExt cx="346" cy="1502"/>
            </a:xfrm>
          </p:grpSpPr>
          <p:sp>
            <p:nvSpPr>
              <p:cNvPr id="115738" name="Arc 132">
                <a:extLst>
                  <a:ext uri="{FF2B5EF4-FFF2-40B4-BE49-F238E27FC236}">
                    <a16:creationId xmlns:a16="http://schemas.microsoft.com/office/drawing/2014/main" id="{372B1D85-DF6C-5241-85CF-FE4ED116F3A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862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739" name="Arc 133">
                <a:extLst>
                  <a:ext uri="{FF2B5EF4-FFF2-40B4-BE49-F238E27FC236}">
                    <a16:creationId xmlns:a16="http://schemas.microsoft.com/office/drawing/2014/main" id="{19698F18-1EDB-C147-B506-AD17D8FA365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028" y="1958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740" name="Arc 134">
                <a:extLst>
                  <a:ext uri="{FF2B5EF4-FFF2-40B4-BE49-F238E27FC236}">
                    <a16:creationId xmlns:a16="http://schemas.microsoft.com/office/drawing/2014/main" id="{58131B2F-2DC2-944C-AE6D-30C68DD6181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862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741" name="Arc 135">
                <a:extLst>
                  <a:ext uri="{FF2B5EF4-FFF2-40B4-BE49-F238E27FC236}">
                    <a16:creationId xmlns:a16="http://schemas.microsoft.com/office/drawing/2014/main" id="{2A4BEBAB-5C02-ED4A-AF81-9FD592D0C1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8" y="1212"/>
                <a:ext cx="180" cy="7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5730" name="Line 136">
              <a:extLst>
                <a:ext uri="{FF2B5EF4-FFF2-40B4-BE49-F238E27FC236}">
                  <a16:creationId xmlns:a16="http://schemas.microsoft.com/office/drawing/2014/main" id="{00BAE696-BC46-584F-89EB-A69F19CD84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55" y="2448"/>
              <a:ext cx="0" cy="588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731" name="Line 137">
              <a:extLst>
                <a:ext uri="{FF2B5EF4-FFF2-40B4-BE49-F238E27FC236}">
                  <a16:creationId xmlns:a16="http://schemas.microsoft.com/office/drawing/2014/main" id="{5819FF2A-AC3C-1C49-9DFD-198BABC55C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55" y="3094"/>
              <a:ext cx="0" cy="242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5732" name="Group 138">
              <a:extLst>
                <a:ext uri="{FF2B5EF4-FFF2-40B4-BE49-F238E27FC236}">
                  <a16:creationId xmlns:a16="http://schemas.microsoft.com/office/drawing/2014/main" id="{C91B43C1-1EBE-A641-926D-7531FF0A2D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9" y="2660"/>
              <a:ext cx="68" cy="229"/>
              <a:chOff x="945" y="2602"/>
              <a:chExt cx="68" cy="229"/>
            </a:xfrm>
          </p:grpSpPr>
          <p:sp>
            <p:nvSpPr>
              <p:cNvPr id="115735" name="Rectangle 139">
                <a:extLst>
                  <a:ext uri="{FF2B5EF4-FFF2-40B4-BE49-F238E27FC236}">
                    <a16:creationId xmlns:a16="http://schemas.microsoft.com/office/drawing/2014/main" id="{1EA57E7E-111C-C048-AC44-A0D415CE2B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676"/>
                <a:ext cx="68" cy="74"/>
              </a:xfrm>
              <a:prstGeom prst="rect">
                <a:avLst/>
              </a:prstGeom>
              <a:solidFill>
                <a:srgbClr val="EBBC5D"/>
              </a:solidFill>
              <a:ln w="12700">
                <a:solidFill>
                  <a:srgbClr val="EBBC5D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736" name="Rectangle 140">
                <a:extLst>
                  <a:ext uri="{FF2B5EF4-FFF2-40B4-BE49-F238E27FC236}">
                    <a16:creationId xmlns:a16="http://schemas.microsoft.com/office/drawing/2014/main" id="{B397002A-93B2-814C-8D84-72B5BD392F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757"/>
                <a:ext cx="68" cy="74"/>
              </a:xfrm>
              <a:prstGeom prst="rect">
                <a:avLst/>
              </a:prstGeom>
              <a:solidFill>
                <a:srgbClr val="E67168"/>
              </a:solidFill>
              <a:ln w="12700">
                <a:solidFill>
                  <a:srgbClr val="E67168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737" name="Rectangle 141">
                <a:extLst>
                  <a:ext uri="{FF2B5EF4-FFF2-40B4-BE49-F238E27FC236}">
                    <a16:creationId xmlns:a16="http://schemas.microsoft.com/office/drawing/2014/main" id="{348D53AF-3F69-1840-A603-A2B4050A9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602"/>
                <a:ext cx="68" cy="74"/>
              </a:xfrm>
              <a:prstGeom prst="rect">
                <a:avLst/>
              </a:prstGeom>
              <a:solidFill>
                <a:srgbClr val="D4B6B4"/>
              </a:solidFill>
              <a:ln w="12700">
                <a:solidFill>
                  <a:srgbClr val="D4B6B4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SzPct val="100000"/>
                  <a:buChar char="–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SzTx/>
                  <a:buNone/>
                </a:pPr>
                <a:endParaRPr lang="en-US" altLang="en-US" sz="24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5733" name="Line 142">
              <a:extLst>
                <a:ext uri="{FF2B5EF4-FFF2-40B4-BE49-F238E27FC236}">
                  <a16:creationId xmlns:a16="http://schemas.microsoft.com/office/drawing/2014/main" id="{C17C6990-546C-F14D-87A7-36818C2338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8" y="2783"/>
              <a:ext cx="1610" cy="2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734" name="Line 143">
              <a:extLst>
                <a:ext uri="{FF2B5EF4-FFF2-40B4-BE49-F238E27FC236}">
                  <a16:creationId xmlns:a16="http://schemas.microsoft.com/office/drawing/2014/main" id="{96454450-63F6-8945-885E-2C56CECAD7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6" y="3065"/>
              <a:ext cx="71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6" name="Rectangle 2">
            <a:extLst>
              <a:ext uri="{FF2B5EF4-FFF2-40B4-BE49-F238E27FC236}">
                <a16:creationId xmlns:a16="http://schemas.microsoft.com/office/drawing/2014/main" id="{CB9B4322-6299-374E-B1BC-F8E0F6B299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836" y="104775"/>
            <a:ext cx="9263353" cy="1143000"/>
          </a:xfrm>
        </p:spPr>
        <p:txBody>
          <a:bodyPr/>
          <a:lstStyle/>
          <a:p>
            <a:pPr algn="l" eaLnBrk="1" hangingPunct="1"/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Digitally moving the observer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70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0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0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41" grpId="0" animBg="1"/>
      <p:bldP spid="270342" grpId="0" animBg="1"/>
      <p:bldP spid="270345" grpId="0" animBg="1"/>
      <p:bldP spid="27034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3" descr="pan-left">
            <a:extLst>
              <a:ext uri="{FF2B5EF4-FFF2-40B4-BE49-F238E27FC236}">
                <a16:creationId xmlns:a16="http://schemas.microsoft.com/office/drawing/2014/main" id="{643BF076-640A-2449-BD6B-2B8AF4822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89" y="1639888"/>
            <a:ext cx="2719387" cy="521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2388" name="Picture 4" descr="pen-center">
            <a:extLst>
              <a:ext uri="{FF2B5EF4-FFF2-40B4-BE49-F238E27FC236}">
                <a16:creationId xmlns:a16="http://schemas.microsoft.com/office/drawing/2014/main" id="{F7AE8A86-B55C-9E4E-8F49-31D094575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03"/>
          <a:stretch>
            <a:fillRect/>
          </a:stretch>
        </p:blipFill>
        <p:spPr bwMode="auto">
          <a:xfrm>
            <a:off x="4687889" y="1639888"/>
            <a:ext cx="2719387" cy="521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2389" name="Picture 5" descr="pan-right">
            <a:extLst>
              <a:ext uri="{FF2B5EF4-FFF2-40B4-BE49-F238E27FC236}">
                <a16:creationId xmlns:a16="http://schemas.microsoft.com/office/drawing/2014/main" id="{DBDF616F-EAB6-1B41-8119-586EA755F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89" y="1639888"/>
            <a:ext cx="2719387" cy="521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2390" name="Picture 6" descr="pan-right-less">
            <a:extLst>
              <a:ext uri="{FF2B5EF4-FFF2-40B4-BE49-F238E27FC236}">
                <a16:creationId xmlns:a16="http://schemas.microsoft.com/office/drawing/2014/main" id="{AA1EF2DF-5DE6-AE43-9131-318928C9C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89" y="1639888"/>
            <a:ext cx="2719387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D95ECB81-2CD1-C549-B115-6EBC79ACD3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836" y="104775"/>
            <a:ext cx="9263353" cy="1143000"/>
          </a:xfrm>
        </p:spPr>
        <p:txBody>
          <a:bodyPr/>
          <a:lstStyle/>
          <a:p>
            <a:pPr algn="l" eaLnBrk="1" hangingPunct="1"/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Digitally moving the observer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09" name="Picture 2" descr="pen-center">
            <a:extLst>
              <a:ext uri="{FF2B5EF4-FFF2-40B4-BE49-F238E27FC236}">
                <a16:creationId xmlns:a16="http://schemas.microsoft.com/office/drawing/2014/main" id="{498B05AC-DC2C-4D40-9976-615BD3B71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03"/>
          <a:stretch>
            <a:fillRect/>
          </a:stretch>
        </p:blipFill>
        <p:spPr bwMode="auto">
          <a:xfrm>
            <a:off x="4687889" y="1639888"/>
            <a:ext cx="2719387" cy="521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436" name="Picture 4" descr="dolly-backward">
            <a:extLst>
              <a:ext uri="{FF2B5EF4-FFF2-40B4-BE49-F238E27FC236}">
                <a16:creationId xmlns:a16="http://schemas.microsoft.com/office/drawing/2014/main" id="{D3CFA189-697B-CD43-847C-F4428FFBA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88" y="1639888"/>
            <a:ext cx="2717800" cy="521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437" name="Picture 5" descr="pen-center">
            <a:extLst>
              <a:ext uri="{FF2B5EF4-FFF2-40B4-BE49-F238E27FC236}">
                <a16:creationId xmlns:a16="http://schemas.microsoft.com/office/drawing/2014/main" id="{B94BBDD2-5AE2-B541-A58D-E4D3900A2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03"/>
          <a:stretch>
            <a:fillRect/>
          </a:stretch>
        </p:blipFill>
        <p:spPr bwMode="auto">
          <a:xfrm>
            <a:off x="4686300" y="1639888"/>
            <a:ext cx="2719388" cy="521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438" name="Picture 6" descr="dolly-forward">
            <a:extLst>
              <a:ext uri="{FF2B5EF4-FFF2-40B4-BE49-F238E27FC236}">
                <a16:creationId xmlns:a16="http://schemas.microsoft.com/office/drawing/2014/main" id="{BCF24627-C6E0-F745-841C-0B0AF1CFD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1639888"/>
            <a:ext cx="2725738" cy="521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E5B8797B-0A60-104D-BE35-D438BF6C4A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836" y="104775"/>
            <a:ext cx="9263353" cy="1143000"/>
          </a:xfrm>
        </p:spPr>
        <p:txBody>
          <a:bodyPr/>
          <a:lstStyle/>
          <a:p>
            <a:pPr algn="l" eaLnBrk="1" hangingPunct="1"/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Digitally moving the observer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4E1F7-EDCA-A744-96CB-CE3086808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Lytro</a:t>
            </a:r>
            <a:r>
              <a:rPr lang="en-US" dirty="0"/>
              <a:t> (RIP)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28341-BBB6-C740-AD2C-D55E34782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2085" y="5671930"/>
            <a:ext cx="8487833" cy="50027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hlinkClick r:id="rId2"/>
              </a:rPr>
              <a:t>https://en.wikipedia.org/wiki/Lytro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What happened to </a:t>
            </a:r>
            <a:r>
              <a:rPr lang="en-US" dirty="0" err="1">
                <a:hlinkClick r:id="rId3"/>
              </a:rPr>
              <a:t>Lytro</a:t>
            </a:r>
            <a:r>
              <a:rPr lang="en-US" dirty="0">
                <a:hlinkClick r:id="rId3"/>
              </a:rPr>
              <a:t>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A1335E-4E45-CD4D-AD90-A405BD637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173" y="1917699"/>
            <a:ext cx="4201182" cy="33036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17695A-4561-0140-809B-720D472E45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711" y="1917698"/>
            <a:ext cx="4944249" cy="330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035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talks">
  <a:themeElements>
    <a:clrScheme name="">
      <a:dk1>
        <a:srgbClr val="081D58"/>
      </a:dk1>
      <a:lt1>
        <a:srgbClr val="FFFFFF"/>
      </a:lt1>
      <a:dk2>
        <a:srgbClr val="002080"/>
      </a:dk2>
      <a:lt2>
        <a:srgbClr val="FAFD00"/>
      </a:lt2>
      <a:accent1>
        <a:srgbClr val="ECE55C"/>
      </a:accent1>
      <a:accent2>
        <a:srgbClr val="FFA976"/>
      </a:accent2>
      <a:accent3>
        <a:srgbClr val="AAABC0"/>
      </a:accent3>
      <a:accent4>
        <a:srgbClr val="DADADA"/>
      </a:accent4>
      <a:accent5>
        <a:srgbClr val="F4F0B5"/>
      </a:accent5>
      <a:accent6>
        <a:srgbClr val="E7996A"/>
      </a:accent6>
      <a:hlink>
        <a:srgbClr val="CECECE"/>
      </a:hlink>
      <a:folHlink>
        <a:srgbClr val="919191"/>
      </a:folHlink>
    </a:clrScheme>
    <a:fontScheme name="2_talk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talk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alk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talks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alks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alks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alks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alk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talks">
  <a:themeElements>
    <a:clrScheme name="">
      <a:dk1>
        <a:srgbClr val="081D58"/>
      </a:dk1>
      <a:lt1>
        <a:srgbClr val="FFFFFF"/>
      </a:lt1>
      <a:dk2>
        <a:srgbClr val="002080"/>
      </a:dk2>
      <a:lt2>
        <a:srgbClr val="FAFD00"/>
      </a:lt2>
      <a:accent1>
        <a:srgbClr val="ECE55C"/>
      </a:accent1>
      <a:accent2>
        <a:srgbClr val="FFA976"/>
      </a:accent2>
      <a:accent3>
        <a:srgbClr val="AAABC0"/>
      </a:accent3>
      <a:accent4>
        <a:srgbClr val="DADADA"/>
      </a:accent4>
      <a:accent5>
        <a:srgbClr val="F4F0B5"/>
      </a:accent5>
      <a:accent6>
        <a:srgbClr val="E7996A"/>
      </a:accent6>
      <a:hlink>
        <a:srgbClr val="CECECE"/>
      </a:hlink>
      <a:folHlink>
        <a:srgbClr val="919191"/>
      </a:folHlink>
    </a:clrScheme>
    <a:fontScheme name="3_talks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3_talk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talk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talks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talks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talks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talks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talk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R1">
      <a:majorFont>
        <a:latin typeface="Roboto Light"/>
        <a:ea typeface=""/>
        <a:cs typeface=""/>
      </a:majorFont>
      <a:minorFont>
        <a:latin typeface="Robo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14730</TotalTime>
  <Words>1392</Words>
  <Application>Microsoft Macintosh PowerPoint</Application>
  <PresentationFormat>Widescreen</PresentationFormat>
  <Paragraphs>227</Paragraphs>
  <Slides>46</Slides>
  <Notes>17</Notes>
  <HiddenSlides>3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46</vt:i4>
      </vt:variant>
    </vt:vector>
  </HeadingPairs>
  <TitlesOfParts>
    <vt:vector size="62" baseType="lpstr">
      <vt:lpstr>Arial</vt:lpstr>
      <vt:lpstr>Avenir Book</vt:lpstr>
      <vt:lpstr>Calibri</vt:lpstr>
      <vt:lpstr>Cambria Math</vt:lpstr>
      <vt:lpstr>EngraversGothic BT Regular</vt:lpstr>
      <vt:lpstr>Helvetica</vt:lpstr>
      <vt:lpstr>Helvetica Light</vt:lpstr>
      <vt:lpstr>Helvetica Neue</vt:lpstr>
      <vt:lpstr>Palatino Linotype</vt:lpstr>
      <vt:lpstr>Roboto</vt:lpstr>
      <vt:lpstr>Symbol</vt:lpstr>
      <vt:lpstr>Times New Roman</vt:lpstr>
      <vt:lpstr>Blank Presentation</vt:lpstr>
      <vt:lpstr>2_talks</vt:lpstr>
      <vt:lpstr>3_talks</vt:lpstr>
      <vt:lpstr>Office Theme</vt:lpstr>
      <vt:lpstr>Modeling the plenoptic function</vt:lpstr>
      <vt:lpstr>Outline</vt:lpstr>
      <vt:lpstr>Goal: Novel view rendering</vt:lpstr>
      <vt:lpstr>Goal: Novel view rendering</vt:lpstr>
      <vt:lpstr>Modeling the light field</vt:lpstr>
      <vt:lpstr>Modeling the light field</vt:lpstr>
      <vt:lpstr>On Simulating the Visual Experience</vt:lpstr>
      <vt:lpstr>The light field, or plenoptic function</vt:lpstr>
      <vt:lpstr>The light field, or plenoptic function</vt:lpstr>
      <vt:lpstr>Grayscale snapshot</vt:lpstr>
      <vt:lpstr>Color snapshot</vt:lpstr>
      <vt:lpstr>A movie</vt:lpstr>
      <vt:lpstr>Holographic movie</vt:lpstr>
      <vt:lpstr>The plenoptic function</vt:lpstr>
      <vt:lpstr>The plenoptic function: More practical version</vt:lpstr>
      <vt:lpstr>Modeling the plenoptic function</vt:lpstr>
      <vt:lpstr>Outline</vt:lpstr>
      <vt:lpstr>Two-plane light fields</vt:lpstr>
      <vt:lpstr>Two-plane light fields</vt:lpstr>
      <vt:lpstr>Two-plane light fields</vt:lpstr>
      <vt:lpstr>Two-plane light fields</vt:lpstr>
      <vt:lpstr>Two-plane light fields</vt:lpstr>
      <vt:lpstr>Two-plane light fields</vt:lpstr>
      <vt:lpstr>Two-plane light fields</vt:lpstr>
      <vt:lpstr>Light field visualization</vt:lpstr>
      <vt:lpstr>Light field capture</vt:lpstr>
      <vt:lpstr>Stanford multi-camera array</vt:lpstr>
      <vt:lpstr>Light field capture</vt:lpstr>
      <vt:lpstr>Light field capture</vt:lpstr>
      <vt:lpstr>Novel view synthesis</vt:lpstr>
      <vt:lpstr>Outline</vt:lpstr>
      <vt:lpstr>Plenoptic camera</vt:lpstr>
      <vt:lpstr>Conventional vs. light field camera</vt:lpstr>
      <vt:lpstr>Conventional vs. light field camera</vt:lpstr>
      <vt:lpstr>Conventional vs. light field camera</vt:lpstr>
      <vt:lpstr>Prototype camera</vt:lpstr>
      <vt:lpstr>Captured light field</vt:lpstr>
      <vt:lpstr>Captured light field</vt:lpstr>
      <vt:lpstr>Captured light field</vt:lpstr>
      <vt:lpstr>Digitally stopping down (reducing the aperture)</vt:lpstr>
      <vt:lpstr>Digital refocusing</vt:lpstr>
      <vt:lpstr>Digital refocusing</vt:lpstr>
      <vt:lpstr>Digitally moving the observer</vt:lpstr>
      <vt:lpstr>Digitally moving the observer</vt:lpstr>
      <vt:lpstr>Digitally moving the observer</vt:lpstr>
      <vt:lpstr>Lytro (RIP)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the Plenoptic Function</dc:title>
  <dc:creator>Angjoo Kanazawa</dc:creator>
  <cp:lastModifiedBy>Lazebnik, Svetlana</cp:lastModifiedBy>
  <cp:revision>163</cp:revision>
  <cp:lastPrinted>2024-12-03T16:58:14Z</cp:lastPrinted>
  <dcterms:created xsi:type="dcterms:W3CDTF">2021-11-24T23:22:35Z</dcterms:created>
  <dcterms:modified xsi:type="dcterms:W3CDTF">2024-12-05T23:27:03Z</dcterms:modified>
</cp:coreProperties>
</file>