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22" r:id="rId2"/>
  </p:sldMasterIdLst>
  <p:notesMasterIdLst>
    <p:notesMasterId r:id="rId46"/>
  </p:notesMasterIdLst>
  <p:sldIdLst>
    <p:sldId id="2707" r:id="rId3"/>
    <p:sldId id="444" r:id="rId4"/>
    <p:sldId id="1027" r:id="rId5"/>
    <p:sldId id="2742" r:id="rId6"/>
    <p:sldId id="445" r:id="rId7"/>
    <p:sldId id="447" r:id="rId8"/>
    <p:sldId id="2735" r:id="rId9"/>
    <p:sldId id="2734" r:id="rId10"/>
    <p:sldId id="2733" r:id="rId11"/>
    <p:sldId id="2683" r:id="rId12"/>
    <p:sldId id="2682" r:id="rId13"/>
    <p:sldId id="1737" r:id="rId14"/>
    <p:sldId id="2684" r:id="rId15"/>
    <p:sldId id="2685" r:id="rId16"/>
    <p:sldId id="2686" r:id="rId17"/>
    <p:sldId id="2687" r:id="rId18"/>
    <p:sldId id="2688" r:id="rId19"/>
    <p:sldId id="2689" r:id="rId20"/>
    <p:sldId id="2736" r:id="rId21"/>
    <p:sldId id="264" r:id="rId22"/>
    <p:sldId id="1736" r:id="rId23"/>
    <p:sldId id="266" r:id="rId24"/>
    <p:sldId id="2714" r:id="rId25"/>
    <p:sldId id="2720" r:id="rId26"/>
    <p:sldId id="2721" r:id="rId27"/>
    <p:sldId id="2719" r:id="rId28"/>
    <p:sldId id="2727" r:id="rId29"/>
    <p:sldId id="2731" r:id="rId30"/>
    <p:sldId id="2732" r:id="rId31"/>
    <p:sldId id="267" r:id="rId32"/>
    <p:sldId id="2712" r:id="rId33"/>
    <p:sldId id="2711" r:id="rId34"/>
    <p:sldId id="2738" r:id="rId35"/>
    <p:sldId id="2739" r:id="rId36"/>
    <p:sldId id="2740" r:id="rId37"/>
    <p:sldId id="2725" r:id="rId38"/>
    <p:sldId id="2728" r:id="rId39"/>
    <p:sldId id="2737" r:id="rId40"/>
    <p:sldId id="2729" r:id="rId41"/>
    <p:sldId id="2730" r:id="rId42"/>
    <p:sldId id="2708" r:id="rId43"/>
    <p:sldId id="2709" r:id="rId44"/>
    <p:sldId id="274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eRF" id="{E37D5604-E166-FD40-AB75-CAB225E13241}">
          <p14:sldIdLst>
            <p14:sldId id="2707"/>
            <p14:sldId id="444"/>
            <p14:sldId id="1027"/>
            <p14:sldId id="2742"/>
            <p14:sldId id="445"/>
            <p14:sldId id="447"/>
            <p14:sldId id="2735"/>
            <p14:sldId id="2734"/>
            <p14:sldId id="2733"/>
            <p14:sldId id="2683"/>
            <p14:sldId id="2682"/>
            <p14:sldId id="1737"/>
            <p14:sldId id="2684"/>
            <p14:sldId id="2685"/>
            <p14:sldId id="2686"/>
            <p14:sldId id="2687"/>
            <p14:sldId id="2688"/>
            <p14:sldId id="2689"/>
            <p14:sldId id="2736"/>
            <p14:sldId id="264"/>
            <p14:sldId id="1736"/>
            <p14:sldId id="266"/>
            <p14:sldId id="2714"/>
            <p14:sldId id="2720"/>
            <p14:sldId id="2721"/>
            <p14:sldId id="2719"/>
            <p14:sldId id="2727"/>
            <p14:sldId id="2731"/>
            <p14:sldId id="2732"/>
            <p14:sldId id="267"/>
            <p14:sldId id="2712"/>
            <p14:sldId id="2711"/>
            <p14:sldId id="2738"/>
            <p14:sldId id="2739"/>
            <p14:sldId id="2740"/>
            <p14:sldId id="2725"/>
            <p14:sldId id="2728"/>
            <p14:sldId id="2737"/>
            <p14:sldId id="2729"/>
            <p14:sldId id="2730"/>
            <p14:sldId id="2708"/>
            <p14:sldId id="2709"/>
            <p14:sldId id="27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2"/>
    <p:restoredTop sz="87963"/>
  </p:normalViewPr>
  <p:slideViewPr>
    <p:cSldViewPr snapToGrid="0" snapToObjects="1" showGuides="1">
      <p:cViewPr varScale="1">
        <p:scale>
          <a:sx n="98" d="100"/>
          <a:sy n="98" d="100"/>
        </p:scale>
        <p:origin x="13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EDD20-F3A2-2143-BC5F-2B278D3A686D}" type="datetimeFigureOut">
              <a:rPr lang="en-US" smtClean="0"/>
              <a:t>12/5/24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BA7C7-D985-DF46-8D13-BA0D98439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9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Shape 133">
            <a:extLst>
              <a:ext uri="{FF2B5EF4-FFF2-40B4-BE49-F238E27FC236}">
                <a16:creationId xmlns:a16="http://schemas.microsoft.com/office/drawing/2014/main" id="{55210A7D-381D-4340-8654-1267C3527C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7218" name="Shape 134">
            <a:extLst>
              <a:ext uri="{FF2B5EF4-FFF2-40B4-BE49-F238E27FC236}">
                <a16:creationId xmlns:a16="http://schemas.microsoft.com/office/drawing/2014/main" id="{AA829EF4-274C-9942-A162-0C01EA46AE3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280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Shape 133">
            <a:extLst>
              <a:ext uri="{FF2B5EF4-FFF2-40B4-BE49-F238E27FC236}">
                <a16:creationId xmlns:a16="http://schemas.microsoft.com/office/drawing/2014/main" id="{55210A7D-381D-4340-8654-1267C3527C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7218" name="Shape 134">
            <a:extLst>
              <a:ext uri="{FF2B5EF4-FFF2-40B4-BE49-F238E27FC236}">
                <a16:creationId xmlns:a16="http://schemas.microsoft.com/office/drawing/2014/main" id="{AA829EF4-274C-9942-A162-0C01EA46AE3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046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illustration of the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24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0840-8A77-E63B-A8A4-88DBF414C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16EA86-6304-8461-C9CE-A9C23449D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2A2FDC-903A-5769-9107-BA3CEB6B8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 density value </a:t>
            </a:r>
            <a:r>
              <a:rPr lang="en-US" dirty="0">
                <a:sym typeface="Wingdings" pitchFamily="2" charset="2"/>
              </a:rPr>
              <a:t>exp(-1000) = 0, so 1-0 = 1, this is a dense point</a:t>
            </a:r>
          </a:p>
          <a:p>
            <a:r>
              <a:rPr lang="en-US" dirty="0">
                <a:sym typeface="Wingdings" pitchFamily="2" charset="2"/>
              </a:rPr>
              <a:t>density = 0  exp(-00 = 1, so 1-1 = 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5719C-175C-8DFA-1B57-11502758A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17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9BCF-BD3A-7079-C992-363F0DCF2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E31DD-4DA4-1830-AEE0-AD300CFB8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3331C-A6F8-FE71-E757-8D7EFE147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 density value </a:t>
            </a:r>
            <a:r>
              <a:rPr lang="en-US" dirty="0">
                <a:sym typeface="Wingdings" pitchFamily="2" charset="2"/>
              </a:rPr>
              <a:t>exp(-1000) = 0, so 1-0 = 1, this is a dense point</a:t>
            </a:r>
          </a:p>
          <a:p>
            <a:r>
              <a:rPr lang="en-US" dirty="0">
                <a:sym typeface="Wingdings" pitchFamily="2" charset="2"/>
              </a:rPr>
              <a:t>density = 0  exp(-00 = 1, so 1-1 = 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78955-3205-A4A0-FD73-F0093E4FC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72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59F7B-939E-D88A-9AE0-4D7611018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96C18D-21D8-7294-4EA1-D504F951E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C2B095-7516-BAD2-47EA-A993A24D2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 density value </a:t>
            </a:r>
            <a:r>
              <a:rPr lang="en-US" dirty="0">
                <a:sym typeface="Wingdings" pitchFamily="2" charset="2"/>
              </a:rPr>
              <a:t>exp(-1000) = 0, so 1-0 = 1, this is a dense point</a:t>
            </a:r>
          </a:p>
          <a:p>
            <a:r>
              <a:rPr lang="en-US" dirty="0">
                <a:sym typeface="Wingdings" pitchFamily="2" charset="2"/>
              </a:rPr>
              <a:t>density = 0  exp(-00 = 1, so 1-1 = 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6D1FF-4513-30CC-0419-BC8167CE1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19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6000" indent="-216000"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[SKIP]</a:t>
            </a:r>
          </a:p>
          <a:p>
            <a:pPr marL="216000" indent="-216000"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At the core, a NeRF is a coordinate-based neural network which represents a scene. Given any spatial point and viewing direction it outputs a color and density. //</a:t>
            </a:r>
            <a:endParaRPr lang="en-US" sz="12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So</a:t>
            </a:r>
            <a:r>
              <a:rPr lang="en-US" sz="1200" b="0" strike="noStrike" spc="-1" baseline="0" dirty="0">
                <a:solidFill>
                  <a:srgbClr val="000000"/>
                </a:solidFill>
                <a:latin typeface="+mn-lt"/>
                <a:ea typeface="+mn-ea"/>
              </a:rPr>
              <a:t> to use this network, </a:t>
            </a:r>
            <a:r>
              <a:rPr lang="en-US" sz="1200" b="0" strike="noStrike" spc="-1" baseline="0" dirty="0" err="1">
                <a:solidFill>
                  <a:srgbClr val="000000"/>
                </a:solidFill>
                <a:latin typeface="+mn-lt"/>
                <a:ea typeface="+mn-ea"/>
              </a:rPr>
              <a:t>u</a:t>
            </a:r>
            <a:r>
              <a:rPr lang="en-US" sz="1200" b="0" strike="noStrike" spc="-1" dirty="0" err="1">
                <a:solidFill>
                  <a:srgbClr val="000000"/>
                </a:solidFill>
                <a:latin typeface="+mn-lt"/>
                <a:ea typeface="+mn-ea"/>
              </a:rPr>
              <a:t>ou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 can shoot rays from the camera,  // integrate the RGB and density along each ray  //</a:t>
            </a:r>
            <a:r>
              <a:rPr lang="en-US" sz="1200" b="0" strike="noStrike" spc="-1" baseline="0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by basically alpha compositing. For training, you compare this integrated color to the pixel colors from the image. // Doing this repeatedly, we get a neural network which represents the geometry and appearance of the scene, //</a:t>
            </a:r>
            <a:r>
              <a:rPr lang="en-US" sz="1200" b="0" strike="noStrike" spc="-1" baseline="0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which lets you</a:t>
            </a:r>
            <a:r>
              <a:rPr lang="en-US" sz="1200" b="0" strike="noStrike" spc="-1" baseline="0" dirty="0">
                <a:solidFill>
                  <a:srgbClr val="000000"/>
                </a:solidFill>
                <a:latin typeface="+mn-lt"/>
                <a:ea typeface="+mn-ea"/>
              </a:rPr>
              <a:t> </a:t>
            </a:r>
            <a:r>
              <a:rPr lang="en-US" sz="1200" b="0" strike="noStrike" spc="-1" dirty="0">
                <a:solidFill>
                  <a:srgbClr val="000000"/>
                </a:solidFill>
                <a:latin typeface="+mn-lt"/>
                <a:ea typeface="+mn-ea"/>
              </a:rPr>
              <a:t>freely render novel views at test time.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EF28DA-35B3-F346-A974-509B250BAE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452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Summer of NeRF. This talk: developments of how things have been developing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F28DA-35B3-F346-A974-509B250BAE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89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we visualize the view-dependent appearance encoded in our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NeRF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representation by fixing the camera viewpoint but changing the queried viewing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1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79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edef1f1e26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edef1f1e26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Summer of NeRF. This talk: developments of how things have been developing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F28DA-35B3-F346-A974-509B250BAE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61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edef1f1e26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edef1f1e26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6373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F28DA-35B3-F346-A974-509B250BAE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4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def1f1e26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def1f1e26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7937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>
          <a:extLst>
            <a:ext uri="{FF2B5EF4-FFF2-40B4-BE49-F238E27FC236}">
              <a16:creationId xmlns:a16="http://schemas.microsoft.com/office/drawing/2014/main" id="{C5DB2BE0-87EB-72FA-8551-FAD81F6C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def1f1e26_0_338:notes">
            <a:extLst>
              <a:ext uri="{FF2B5EF4-FFF2-40B4-BE49-F238E27FC236}">
                <a16:creationId xmlns:a16="http://schemas.microsoft.com/office/drawing/2014/main" id="{DA155810-7DC0-42EF-B6C0-C32E3BBBCC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def1f1e26_0_338:notes">
            <a:extLst>
              <a:ext uri="{FF2B5EF4-FFF2-40B4-BE49-F238E27FC236}">
                <a16:creationId xmlns:a16="http://schemas.microsoft.com/office/drawing/2014/main" id="{43B84872-0446-FB4A-AB63-3D82C3C628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4715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DreamFusion generates 3D objects from a natural language caption such as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 DSLR photo of a peacock on a surfboard.”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scene is represented by a Neural Radiance Field that is randomly initialized and trained from scratch for each caption. Our NeRF parameterizes volumetric density and albedo (color) with an MLP. We render the NeRF from a random camera, using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computed from gradients of the density to shade the scene with a random lighting direction. Shading reveals geometric details that are ambiguous from a single viewpoint. To compute parameter updates, DreamFusion diffuses the rendering and reconstructs it with a (frozen) conditional Imagen model to predict the injected noise </a:t>
            </a:r>
            <a:r>
              <a:rPr lang="el-G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εˆφ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zt|y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t). This contains structure that should improve fidelity, but is high variance. Subtracting the injected noise produces a low variance update direction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stopgrad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l-G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εˆφ</a:t>
            </a:r>
            <a:r>
              <a:rPr lang="el-G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− ε]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is backpropagated through the rendering process to update the NeRF MLP parameters.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BA7C7-D985-DF46-8D13-BA0D9843971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7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B0838-D228-49F4-A083-A913BC4C5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0DD57D-E06F-30A4-C8C3-BA13C1A8B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832A5B-1BA9-680A-EDA2-4A5DFD5C8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Summer of NeRF. This talk: developments of how things have been developing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220B8-A4E6-AECA-41FF-3F749CAF3D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F28DA-35B3-F346-A974-509B250BAE0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6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79B3C-735F-4D4B-86D0-E3D75009C6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00F22A-AB8D-D845-B33F-50852A7A20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852F2A-63FA-0646-A317-AC2F7F9CF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0ACC5-40DE-C041-978B-7DF864289A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684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8AE062-FCFA-1744-80E4-0703F4CD29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FFA3D9-715B-024F-BFF6-9B10843D81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A9E9ED-50B3-044D-B0DB-17B2B42D0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EE539-2490-6840-BE74-7EE79A232B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34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B0C935-9ED6-A141-8D24-FCCEAE096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E58372-299D-0E4E-A426-F9C9C79968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7CFF03-5047-984B-84DE-1BB2BDB52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77E44-8AF9-B645-8A82-B56AADB9F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57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8C6398-E462-D942-AD56-58732DC292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AC61DC-4CEA-0642-9C50-BC3728F3F9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968625-0041-CE4E-9445-B8251918AB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9475D-D909-2E4A-8CB2-C5846A34C6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521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2843BE-1449-1047-A6CD-C90EA6095F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93A4B7A-F2FE-6343-836C-947ED442DF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469CC98-99A1-8742-819A-6CDE7D173F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B5D7E-0AE5-FC4D-BE45-461717F758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6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6FA1760-4038-C04B-B6B1-74480EF0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2954E6-BA1F-B34F-9632-47C08FCAE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452694-0AEE-1B47-A99E-40964AEFB7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A2359-6C58-0C4C-82F8-BD9DCAD0F6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29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B1933B1-813E-6A41-B2E9-C6B741DA30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E685FBD-E239-6045-BAA9-64E9E6FAC5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2B983D2-697C-C947-B184-ECC84C3A04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3DB93-B090-6640-98BF-E66308FC70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186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93B02-05F1-8943-B549-E1E824AE4F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DCD07-9CD4-4C4D-BEAC-810F188D78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E57DB-4564-EC45-A8EC-C31E60DD7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43C35-4BA5-8544-99B1-2E7D975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82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DB8F0-8830-4343-9CD9-DB85BA576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FD50F-0E62-2141-8E46-89936A869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864159-DA75-BF40-A2AC-38C8FF0AC4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3C134-6BE6-E34B-98E1-BB30A8443A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F60AE-863C-AD49-B257-AF3B87690C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C710B3-9DB3-2244-94D6-52EC630BB4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B04CEC-AA85-2E47-90DA-50B06C39A1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BD689-D519-8A42-B96F-4630F44ED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31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43C748-31C9-154D-9FDC-C9763EDFD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989BCD-087F-1F44-96DA-D313887366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8BB087-68F0-9249-A0E3-6F4469751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9FBE9-3073-D248-8D93-77573EB6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09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195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048DB-555C-B34C-82D1-D59445C0F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690A0E-1B7F-2841-BA58-FC21A696B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C3479E-E944-F94D-A086-0533D3014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1A057-B035-6B49-8A8F-45A987D6EE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07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74B25C3-AF29-8B4B-A40C-94CEBF629AFC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3E9271-9BD7-D046-B057-5F31442D8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03846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54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02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98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68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5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76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77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79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97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36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9E18-C23A-2B42-A5EF-0FE0D3A251AB}" type="datetimeFigureOut">
              <a:rPr lang="en-US" smtClean="0"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A3DFA-BE44-4E4C-BA98-C9FF540FB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42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30601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619500"/>
            <a:ext cx="103632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5C5567-50E0-D54A-B9B8-9F094CFCD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007351-12C9-EB46-8C59-C92175FF35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BBBE98-5934-5846-B432-51ED558F85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2829A-0EBE-CE4D-90E6-D4DDE44E5A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614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Text"/>
          <p:cNvSpPr txBox="1">
            <a:spLocks noGrp="1"/>
          </p:cNvSpPr>
          <p:nvPr>
            <p:ph type="title"/>
          </p:nvPr>
        </p:nvSpPr>
        <p:spPr>
          <a:xfrm>
            <a:off x="844550" y="50800"/>
            <a:ext cx="10502900" cy="1143000"/>
          </a:xfrm>
          <a:prstGeom prst="rect">
            <a:avLst/>
          </a:prstGeom>
        </p:spPr>
        <p:txBody>
          <a:bodyPr anchor="ctr"/>
          <a:lstStyle>
            <a:lvl1pPr defTabSz="412750">
              <a:lnSpc>
                <a:spcPct val="100000"/>
              </a:lnSpc>
              <a:defRPr sz="4000" spc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Title Text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47753" y="6540500"/>
            <a:ext cx="290144" cy="287258"/>
          </a:xfrm>
          <a:prstGeom prst="rect">
            <a:avLst/>
          </a:prstGeom>
        </p:spPr>
        <p:txBody>
          <a:bodyPr anchor="t"/>
          <a:lstStyle>
            <a:lvl1pPr defTabSz="412750">
              <a:defRPr sz="1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/>
              <a:pPr algn="ctr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5694824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3EFC9CA-68F8-BC48-91B6-6B0B52701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59DCF6-166A-8B4D-B4EF-6396CE036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335B69CB-9E70-0A4E-A68E-8700E90185F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AA68A41-718F-824E-8E60-5A1D8FCC321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F1CC7A96-A43B-B946-BA36-63E6EDE711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4B17616-82C1-044A-A152-1E88E5F540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53FB932B-34F6-DC4F-99E6-CBA106D73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3840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29E18-C23A-2B42-A5EF-0FE0D3A251AB}" type="datetimeFigureOut">
              <a:rPr lang="en-US" smtClean="0"/>
              <a:pPr/>
              <a:t>12/5/24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A3DFA-BE44-4E4C-BA98-C9FF540FBC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8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hyperlink" Target="https://www.matthewtancik.com/ner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10" Type="http://schemas.openxmlformats.org/officeDocument/2006/relationships/image" Target="../media/image24.emf"/><Relationship Id="rId4" Type="http://schemas.openxmlformats.org/officeDocument/2006/relationships/image" Target="../media/image20.emf"/><Relationship Id="rId9" Type="http://schemas.openxmlformats.org/officeDocument/2006/relationships/image" Target="../media/image9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99.png"/><Relationship Id="rId5" Type="http://schemas.openxmlformats.org/officeDocument/2006/relationships/image" Target="../media/image21.emf"/><Relationship Id="rId10" Type="http://schemas.openxmlformats.org/officeDocument/2006/relationships/image" Target="../media/image24.emf"/><Relationship Id="rId4" Type="http://schemas.openxmlformats.org/officeDocument/2006/relationships/image" Target="../media/image20.emf"/><Relationship Id="rId9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19.png"/><Relationship Id="rId7" Type="http://schemas.openxmlformats.org/officeDocument/2006/relationships/image" Target="../media/image100.png"/><Relationship Id="rId12" Type="http://schemas.openxmlformats.org/officeDocument/2006/relationships/image" Target="../media/image2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11" Type="http://schemas.openxmlformats.org/officeDocument/2006/relationships/image" Target="../media/image25.emf"/><Relationship Id="rId5" Type="http://schemas.openxmlformats.org/officeDocument/2006/relationships/image" Target="../media/image21.emf"/><Relationship Id="rId10" Type="http://schemas.openxmlformats.org/officeDocument/2006/relationships/image" Target="../media/image102.png"/><Relationship Id="rId4" Type="http://schemas.openxmlformats.org/officeDocument/2006/relationships/image" Target="../media/image20.emf"/><Relationship Id="rId9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4.mp4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ov"/><Relationship Id="rId1" Type="http://schemas.microsoft.com/office/2007/relationships/media" Target="../media/media10.mov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bmild.github.io/fourfeat/index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yenchenlin/awesome-NeR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hyperlink" Target="https://nerf-w.github.io/" TargetMode="External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hyperlink" Target="https://alexyu.net/pixelnerf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hyperlink" Target="https://alexyu.net/pixelnerf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gif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hyperlink" Target="https://alexyu.net/pixelnerf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nerfmm.active.vision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nope-nerf.active.vision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nope-nerf.active.vision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yu.net/plenoxels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yu.net/plenoxels/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yu.net/plenoxels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yu.net/plenoxels/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repo-sam.inria.fr/fungraph/3d-gaussian-splatt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uggingface.co/blog/gaussian-splatting" TargetMode="Externa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-sam.inria.fr/fungraph/3d-gaussian-splatting/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repo-sam.inria.fr/fungraph/3d-gaussian-splatting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oasisyang.github.io/colmap-free-3dgs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oasisyang.github.io/colmap-free-3dgs/https:/oasisyang.github.io/colmap-free-3dgs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hyperlink" Target="https://dreamfusion3d.github.io/" TargetMode="External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dreamfusion3d.github.io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yenchenlin/awesome-NeR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NeRF:…">
            <a:extLst>
              <a:ext uri="{FF2B5EF4-FFF2-40B4-BE49-F238E27FC236}">
                <a16:creationId xmlns:a16="http://schemas.microsoft.com/office/drawing/2014/main" id="{85A5E63C-CAC7-D349-B00A-99E6C11965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7354" y="818875"/>
            <a:ext cx="10054504" cy="2503487"/>
          </a:xfrm>
        </p:spPr>
        <p:txBody>
          <a:bodyPr anchor="t">
            <a:normAutofit/>
          </a:bodyPr>
          <a:lstStyle/>
          <a:p>
            <a:pPr algn="ctr" defTabSz="211138" eaLnBrk="1" hangingPunct="1">
              <a:lnSpc>
                <a:spcPct val="100000"/>
              </a:lnSpc>
            </a:pPr>
            <a:r>
              <a:rPr lang="en-US" altLang="en-US" dirty="0">
                <a:latin typeface="Helvetica" pitchFamily="2" charset="0"/>
                <a:ea typeface="Avenir Heavy" panose="02000503020000020003" pitchFamily="2" charset="0"/>
                <a:cs typeface="Avenir Heavy" panose="02000503020000020003" pitchFamily="2" charset="0"/>
                <a:sym typeface="Avenir Heavy" panose="02000503020000020003" pitchFamily="2" charset="0"/>
              </a:rPr>
              <a:t>Neural Radiance Fields (</a:t>
            </a:r>
            <a:r>
              <a:rPr lang="en-US" altLang="en-US" dirty="0" err="1">
                <a:latin typeface="Helvetica" pitchFamily="2" charset="0"/>
                <a:ea typeface="Avenir Heavy" panose="02000503020000020003" pitchFamily="2" charset="0"/>
                <a:cs typeface="Avenir Heavy" panose="02000503020000020003" pitchFamily="2" charset="0"/>
                <a:sym typeface="Avenir Heavy" panose="02000503020000020003" pitchFamily="2" charset="0"/>
              </a:rPr>
              <a:t>NeRFs</a:t>
            </a:r>
            <a:r>
              <a:rPr lang="en-US" altLang="en-US" dirty="0">
                <a:latin typeface="Helvetica" pitchFamily="2" charset="0"/>
                <a:ea typeface="Avenir Heavy" panose="02000503020000020003" pitchFamily="2" charset="0"/>
                <a:cs typeface="Avenir Heavy" panose="02000503020000020003" pitchFamily="2" charset="0"/>
                <a:sym typeface="Avenir Heavy" panose="02000503020000020003" pitchFamily="2" charset="0"/>
              </a:rPr>
              <a:t>)</a:t>
            </a:r>
            <a:endParaRPr lang="en-US" altLang="en-US" sz="3600" dirty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F3E41-DB3E-9A40-87D5-30B529331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079" y="3054313"/>
            <a:ext cx="8603882" cy="2542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C452B2-4DC4-524E-B75A-D36FBE14E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52" y="2957331"/>
            <a:ext cx="2433793" cy="28093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D1CD24-5771-831B-569D-664533E086B3}"/>
              </a:ext>
            </a:extLst>
          </p:cNvPr>
          <p:cNvSpPr txBox="1"/>
          <p:nvPr/>
        </p:nvSpPr>
        <p:spPr>
          <a:xfrm>
            <a:off x="3228276" y="6296297"/>
            <a:ext cx="5732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 slides from Mildenhall et al. and Berkeley CS194</a:t>
            </a:r>
          </a:p>
        </p:txBody>
      </p:sp>
    </p:spTree>
    <p:extLst>
      <p:ext uri="{BB962C8B-B14F-4D97-AF65-F5344CB8AC3E}">
        <p14:creationId xmlns:p14="http://schemas.microsoft.com/office/powerpoint/2010/main" val="3963535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NeRF:…">
            <a:extLst>
              <a:ext uri="{FF2B5EF4-FFF2-40B4-BE49-F238E27FC236}">
                <a16:creationId xmlns:a16="http://schemas.microsoft.com/office/drawing/2014/main" id="{85A5E63C-CAC7-D349-B00A-99E6C11965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7354" y="818875"/>
            <a:ext cx="10054504" cy="2503487"/>
          </a:xfrm>
        </p:spPr>
        <p:txBody>
          <a:bodyPr anchor="t">
            <a:normAutofit fontScale="90000"/>
          </a:bodyPr>
          <a:lstStyle/>
          <a:p>
            <a:pPr algn="ctr" defTabSz="211138" eaLnBrk="1" hangingPunct="1">
              <a:lnSpc>
                <a:spcPct val="100000"/>
              </a:lnSpc>
            </a:pPr>
            <a:r>
              <a:rPr lang="en-US" altLang="en-US" dirty="0">
                <a:latin typeface="Helvetica" pitchFamily="2" charset="0"/>
                <a:ea typeface="Avenir Heavy" panose="02000503020000020003" pitchFamily="2" charset="0"/>
                <a:cs typeface="Avenir Heavy" panose="02000503020000020003" pitchFamily="2" charset="0"/>
                <a:sym typeface="Avenir Heavy" panose="02000503020000020003" pitchFamily="2" charset="0"/>
              </a:rPr>
              <a:t>NeRF: </a:t>
            </a:r>
            <a:r>
              <a:rPr lang="en-US" altLang="en-US" dirty="0">
                <a:latin typeface="Helvetica" pitchFamily="2" charset="0"/>
              </a:rPr>
              <a:t>Representing Scenes as </a:t>
            </a:r>
            <a:br>
              <a:rPr lang="en-US" altLang="en-US" dirty="0">
                <a:latin typeface="Helvetica" pitchFamily="2" charset="0"/>
              </a:rPr>
            </a:br>
            <a:r>
              <a:rPr lang="en-US" altLang="en-US" dirty="0">
                <a:latin typeface="Helvetica" pitchFamily="2" charset="0"/>
              </a:rPr>
              <a:t>Neural Radiance Fields for View Synthesis</a:t>
            </a:r>
            <a:br>
              <a:rPr lang="en-US" altLang="en-US" dirty="0">
                <a:latin typeface="Helvetica" pitchFamily="2" charset="0"/>
              </a:rPr>
            </a:br>
            <a:r>
              <a:rPr lang="en-US" altLang="en-US" sz="3600" dirty="0">
                <a:latin typeface="Helvetica" pitchFamily="2" charset="0"/>
              </a:rPr>
              <a:t>ECCV 2020 (best paper honorable mention)</a:t>
            </a:r>
          </a:p>
        </p:txBody>
      </p:sp>
      <p:sp>
        <p:nvSpPr>
          <p:cNvPr id="108" name="Ben Mildenhall*">
            <a:extLst>
              <a:ext uri="{FF2B5EF4-FFF2-40B4-BE49-F238E27FC236}">
                <a16:creationId xmlns:a16="http://schemas.microsoft.com/office/drawing/2014/main" id="{DE85F289-F939-9042-A3E7-FDC278513E33}"/>
              </a:ext>
            </a:extLst>
          </p:cNvPr>
          <p:cNvSpPr txBox="1"/>
          <p:nvPr/>
        </p:nvSpPr>
        <p:spPr>
          <a:xfrm>
            <a:off x="1689192" y="3724625"/>
            <a:ext cx="1130118" cy="223138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Ben Mildenhall*</a:t>
            </a:r>
          </a:p>
        </p:txBody>
      </p:sp>
      <p:pic>
        <p:nvPicPr>
          <p:cNvPr id="136197" name="Image" descr="Image">
            <a:extLst>
              <a:ext uri="{FF2B5EF4-FFF2-40B4-BE49-F238E27FC236}">
                <a16:creationId xmlns:a16="http://schemas.microsoft.com/office/drawing/2014/main" id="{2307A5B2-2106-6D42-A0E8-1841312BA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6" t="2846" r="7474" b="11026"/>
          <a:stretch>
            <a:fillRect/>
          </a:stretch>
        </p:blipFill>
        <p:spPr bwMode="auto">
          <a:xfrm>
            <a:off x="1738314" y="3978275"/>
            <a:ext cx="1023937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0" name="UC Berkeley">
            <a:extLst>
              <a:ext uri="{FF2B5EF4-FFF2-40B4-BE49-F238E27FC236}">
                <a16:creationId xmlns:a16="http://schemas.microsoft.com/office/drawing/2014/main" id="{7DBE49D5-ADD6-E646-9C81-0EFA0528D7DA}"/>
              </a:ext>
            </a:extLst>
          </p:cNvPr>
          <p:cNvSpPr txBox="1"/>
          <p:nvPr/>
        </p:nvSpPr>
        <p:spPr>
          <a:xfrm>
            <a:off x="1801814" y="5116513"/>
            <a:ext cx="898525" cy="222250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UC Berkeley</a:t>
            </a:r>
          </a:p>
        </p:txBody>
      </p:sp>
      <p:pic>
        <p:nvPicPr>
          <p:cNvPr id="136199" name="Image" descr="Image">
            <a:extLst>
              <a:ext uri="{FF2B5EF4-FFF2-40B4-BE49-F238E27FC236}">
                <a16:creationId xmlns:a16="http://schemas.microsoft.com/office/drawing/2014/main" id="{C181FEBE-6EBE-6247-BFDC-62D4D67A0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3" b="17302"/>
          <a:stretch>
            <a:fillRect/>
          </a:stretch>
        </p:blipFill>
        <p:spPr bwMode="auto">
          <a:xfrm>
            <a:off x="9429750" y="3987801"/>
            <a:ext cx="1023938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00" name="Image" descr="Image">
            <a:extLst>
              <a:ext uri="{FF2B5EF4-FFF2-40B4-BE49-F238E27FC236}">
                <a16:creationId xmlns:a16="http://schemas.microsoft.com/office/drawing/2014/main" id="{34684987-EB27-1F4D-BC96-4ACD1034A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4167"/>
          <a:stretch>
            <a:fillRect/>
          </a:stretch>
        </p:blipFill>
        <p:spPr bwMode="auto">
          <a:xfrm>
            <a:off x="7891464" y="3987801"/>
            <a:ext cx="1023937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01" name="Image" descr="Image">
            <a:extLst>
              <a:ext uri="{FF2B5EF4-FFF2-40B4-BE49-F238E27FC236}">
                <a16:creationId xmlns:a16="http://schemas.microsoft.com/office/drawing/2014/main" id="{AD30F13B-C78A-F04D-ACBE-AE3D6316C4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3" t="2287" r="12431" b="22214"/>
          <a:stretch>
            <a:fillRect/>
          </a:stretch>
        </p:blipFill>
        <p:spPr bwMode="auto">
          <a:xfrm>
            <a:off x="3276600" y="3987801"/>
            <a:ext cx="1023938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02" name="Image" descr="Image">
            <a:extLst>
              <a:ext uri="{FF2B5EF4-FFF2-40B4-BE49-F238E27FC236}">
                <a16:creationId xmlns:a16="http://schemas.microsoft.com/office/drawing/2014/main" id="{21735A0C-A7EC-4649-8D0F-075317B478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" r="4836"/>
          <a:stretch>
            <a:fillRect/>
          </a:stretch>
        </p:blipFill>
        <p:spPr bwMode="auto">
          <a:xfrm>
            <a:off x="6351588" y="3987801"/>
            <a:ext cx="1027112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03" name="Image" descr="Image">
            <a:extLst>
              <a:ext uri="{FF2B5EF4-FFF2-40B4-BE49-F238E27FC236}">
                <a16:creationId xmlns:a16="http://schemas.microsoft.com/office/drawing/2014/main" id="{7BE32B0D-AA1C-7C4B-A7FE-0ACFE252D1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12796" r="10089" b="12796"/>
          <a:stretch>
            <a:fillRect/>
          </a:stretch>
        </p:blipFill>
        <p:spPr bwMode="auto">
          <a:xfrm>
            <a:off x="4814889" y="3987801"/>
            <a:ext cx="102393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6" name="Pratul Srinivasan*">
            <a:extLst>
              <a:ext uri="{FF2B5EF4-FFF2-40B4-BE49-F238E27FC236}">
                <a16:creationId xmlns:a16="http://schemas.microsoft.com/office/drawing/2014/main" id="{F3FE7738-D199-AF4B-8E8D-314C6B57D895}"/>
              </a:ext>
            </a:extLst>
          </p:cNvPr>
          <p:cNvSpPr txBox="1"/>
          <p:nvPr/>
        </p:nvSpPr>
        <p:spPr>
          <a:xfrm>
            <a:off x="3163888" y="3732213"/>
            <a:ext cx="1257300" cy="222250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Pratul Srinivasan*</a:t>
            </a:r>
          </a:p>
        </p:txBody>
      </p:sp>
      <p:sp>
        <p:nvSpPr>
          <p:cNvPr id="117" name="Matt Tancik*">
            <a:extLst>
              <a:ext uri="{FF2B5EF4-FFF2-40B4-BE49-F238E27FC236}">
                <a16:creationId xmlns:a16="http://schemas.microsoft.com/office/drawing/2014/main" id="{3A427921-65AD-2E4B-AB8B-0872A3F734CB}"/>
              </a:ext>
            </a:extLst>
          </p:cNvPr>
          <p:cNvSpPr txBox="1"/>
          <p:nvPr/>
        </p:nvSpPr>
        <p:spPr>
          <a:xfrm>
            <a:off x="4877176" y="3731769"/>
            <a:ext cx="907300" cy="223138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Matt Tancik*</a:t>
            </a:r>
          </a:p>
        </p:txBody>
      </p:sp>
      <p:sp>
        <p:nvSpPr>
          <p:cNvPr id="118" name="Jon Barron">
            <a:extLst>
              <a:ext uri="{FF2B5EF4-FFF2-40B4-BE49-F238E27FC236}">
                <a16:creationId xmlns:a16="http://schemas.microsoft.com/office/drawing/2014/main" id="{890E3B30-7E43-7344-943A-1FF23F2A2AD4}"/>
              </a:ext>
            </a:extLst>
          </p:cNvPr>
          <p:cNvSpPr txBox="1"/>
          <p:nvPr/>
        </p:nvSpPr>
        <p:spPr>
          <a:xfrm>
            <a:off x="6496050" y="3732214"/>
            <a:ext cx="788988" cy="223837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Jon Barron</a:t>
            </a:r>
          </a:p>
        </p:txBody>
      </p:sp>
      <p:sp>
        <p:nvSpPr>
          <p:cNvPr id="119" name="Ravi Ramamoorthi">
            <a:extLst>
              <a:ext uri="{FF2B5EF4-FFF2-40B4-BE49-F238E27FC236}">
                <a16:creationId xmlns:a16="http://schemas.microsoft.com/office/drawing/2014/main" id="{71C51249-B788-454E-9D5C-67BD205CEE33}"/>
              </a:ext>
            </a:extLst>
          </p:cNvPr>
          <p:cNvSpPr txBox="1"/>
          <p:nvPr/>
        </p:nvSpPr>
        <p:spPr>
          <a:xfrm>
            <a:off x="7753350" y="3732213"/>
            <a:ext cx="1308100" cy="222250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Ravi Ramamoorthi</a:t>
            </a:r>
          </a:p>
        </p:txBody>
      </p:sp>
      <p:sp>
        <p:nvSpPr>
          <p:cNvPr id="120" name="Ren Ng">
            <a:extLst>
              <a:ext uri="{FF2B5EF4-FFF2-40B4-BE49-F238E27FC236}">
                <a16:creationId xmlns:a16="http://schemas.microsoft.com/office/drawing/2014/main" id="{2158179C-1A31-074E-B292-405C2C103056}"/>
              </a:ext>
            </a:extLst>
          </p:cNvPr>
          <p:cNvSpPr txBox="1"/>
          <p:nvPr/>
        </p:nvSpPr>
        <p:spPr>
          <a:xfrm>
            <a:off x="9666288" y="3719513"/>
            <a:ext cx="557212" cy="222250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Ren Ng</a:t>
            </a:r>
          </a:p>
        </p:txBody>
      </p:sp>
      <p:sp>
        <p:nvSpPr>
          <p:cNvPr id="121" name="UC Berkeley">
            <a:extLst>
              <a:ext uri="{FF2B5EF4-FFF2-40B4-BE49-F238E27FC236}">
                <a16:creationId xmlns:a16="http://schemas.microsoft.com/office/drawing/2014/main" id="{2BD8F512-CA9B-FF40-A520-2C176A4C8AE1}"/>
              </a:ext>
            </a:extLst>
          </p:cNvPr>
          <p:cNvSpPr txBox="1"/>
          <p:nvPr/>
        </p:nvSpPr>
        <p:spPr>
          <a:xfrm>
            <a:off x="3338513" y="5127625"/>
            <a:ext cx="900112" cy="222250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UC Berkeley</a:t>
            </a:r>
          </a:p>
        </p:txBody>
      </p:sp>
      <p:sp>
        <p:nvSpPr>
          <p:cNvPr id="122" name="UC Berkeley">
            <a:extLst>
              <a:ext uri="{FF2B5EF4-FFF2-40B4-BE49-F238E27FC236}">
                <a16:creationId xmlns:a16="http://schemas.microsoft.com/office/drawing/2014/main" id="{73750C08-586F-4A45-A898-9FAD0611C43B}"/>
              </a:ext>
            </a:extLst>
          </p:cNvPr>
          <p:cNvSpPr txBox="1"/>
          <p:nvPr/>
        </p:nvSpPr>
        <p:spPr>
          <a:xfrm>
            <a:off x="4876801" y="5122864"/>
            <a:ext cx="900113" cy="223837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UC Berkeley</a:t>
            </a:r>
          </a:p>
        </p:txBody>
      </p:sp>
      <p:sp>
        <p:nvSpPr>
          <p:cNvPr id="123" name="Google Research">
            <a:extLst>
              <a:ext uri="{FF2B5EF4-FFF2-40B4-BE49-F238E27FC236}">
                <a16:creationId xmlns:a16="http://schemas.microsoft.com/office/drawing/2014/main" id="{4641CF5C-9FFD-104E-BB51-6D716E3224AB}"/>
              </a:ext>
            </a:extLst>
          </p:cNvPr>
          <p:cNvSpPr txBox="1"/>
          <p:nvPr/>
        </p:nvSpPr>
        <p:spPr>
          <a:xfrm>
            <a:off x="6249988" y="5122864"/>
            <a:ext cx="1230312" cy="223837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Google Research</a:t>
            </a:r>
          </a:p>
        </p:txBody>
      </p:sp>
      <p:sp>
        <p:nvSpPr>
          <p:cNvPr id="124" name="UC San Diego">
            <a:extLst>
              <a:ext uri="{FF2B5EF4-FFF2-40B4-BE49-F238E27FC236}">
                <a16:creationId xmlns:a16="http://schemas.microsoft.com/office/drawing/2014/main" id="{20723EBC-BCA8-DF46-9B8B-83299A75C216}"/>
              </a:ext>
            </a:extLst>
          </p:cNvPr>
          <p:cNvSpPr txBox="1"/>
          <p:nvPr/>
        </p:nvSpPr>
        <p:spPr>
          <a:xfrm>
            <a:off x="7894639" y="5122864"/>
            <a:ext cx="1017587" cy="223837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UC San Diego</a:t>
            </a:r>
          </a:p>
        </p:txBody>
      </p:sp>
      <p:sp>
        <p:nvSpPr>
          <p:cNvPr id="125" name="UC Berkeley">
            <a:extLst>
              <a:ext uri="{FF2B5EF4-FFF2-40B4-BE49-F238E27FC236}">
                <a16:creationId xmlns:a16="http://schemas.microsoft.com/office/drawing/2014/main" id="{B079FFBA-331F-EA48-B165-1D6FB10F24C4}"/>
              </a:ext>
            </a:extLst>
          </p:cNvPr>
          <p:cNvSpPr txBox="1"/>
          <p:nvPr/>
        </p:nvSpPr>
        <p:spPr>
          <a:xfrm>
            <a:off x="9491664" y="5110164"/>
            <a:ext cx="898525" cy="223837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</a:bodyPr>
          <a:lstStyle>
            <a:lvl1pPr>
              <a:defRPr sz="3200" b="0"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 algn="ctr" defTabSz="309563" hangingPunct="0">
              <a:defRPr/>
            </a:pPr>
            <a:r>
              <a:rPr sz="1200" kern="0">
                <a:solidFill>
                  <a:srgbClr val="000000"/>
                </a:solidFill>
              </a:rPr>
              <a:t>UC Berkeley</a:t>
            </a:r>
          </a:p>
        </p:txBody>
      </p:sp>
      <p:pic>
        <p:nvPicPr>
          <p:cNvPr id="136214" name="Image" descr="Image">
            <a:extLst>
              <a:ext uri="{FF2B5EF4-FFF2-40B4-BE49-F238E27FC236}">
                <a16:creationId xmlns:a16="http://schemas.microsoft.com/office/drawing/2014/main" id="{8F934278-49FD-3149-8608-D20F800F4F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5378450"/>
            <a:ext cx="6032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15" name="Image" descr="Image">
            <a:extLst>
              <a:ext uri="{FF2B5EF4-FFF2-40B4-BE49-F238E27FC236}">
                <a16:creationId xmlns:a16="http://schemas.microsoft.com/office/drawing/2014/main" id="{D04F5502-9B29-B64B-BF63-ED0F7EF189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4" y="5440363"/>
            <a:ext cx="346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16" name="Image" descr="Image">
            <a:extLst>
              <a:ext uri="{FF2B5EF4-FFF2-40B4-BE49-F238E27FC236}">
                <a16:creationId xmlns:a16="http://schemas.microsoft.com/office/drawing/2014/main" id="{E0633A17-0AD2-B346-BCE5-4F4B3539CF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26" y="5370513"/>
            <a:ext cx="6016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17" name="Image" descr="Image">
            <a:extLst>
              <a:ext uri="{FF2B5EF4-FFF2-40B4-BE49-F238E27FC236}">
                <a16:creationId xmlns:a16="http://schemas.microsoft.com/office/drawing/2014/main" id="{4DFAE848-A1A4-E043-B23C-6F1436EA2B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288" y="5370513"/>
            <a:ext cx="601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18" name="Image" descr="Image">
            <a:extLst>
              <a:ext uri="{FF2B5EF4-FFF2-40B4-BE49-F238E27FC236}">
                <a16:creationId xmlns:a16="http://schemas.microsoft.com/office/drawing/2014/main" id="{9DE5D93F-6A2D-B44E-97E3-AC64C2B470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5446713"/>
            <a:ext cx="7810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19" name="Image" descr="Image">
            <a:extLst>
              <a:ext uri="{FF2B5EF4-FFF2-40B4-BE49-F238E27FC236}">
                <a16:creationId xmlns:a16="http://schemas.microsoft.com/office/drawing/2014/main" id="{351B0762-809E-DB43-8115-5FD0C3D2D6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4" y="5422901"/>
            <a:ext cx="145097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36220" name="Image" descr="Image">
            <a:extLst>
              <a:ext uri="{FF2B5EF4-FFF2-40B4-BE49-F238E27FC236}">
                <a16:creationId xmlns:a16="http://schemas.microsoft.com/office/drawing/2014/main" id="{1B98A99B-B75C-A64C-9EF1-3E32A80C9C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4" y="5467351"/>
            <a:ext cx="52387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1B3E61-B61E-C642-B633-B71D0F733E5C}"/>
              </a:ext>
            </a:extLst>
          </p:cNvPr>
          <p:cNvSpPr/>
          <p:nvPr/>
        </p:nvSpPr>
        <p:spPr>
          <a:xfrm>
            <a:off x="4161994" y="6188632"/>
            <a:ext cx="3865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4"/>
              </a:rPr>
              <a:t>https://www.matthewtancik.com/nerf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7BFAF-661C-7C49-7325-804B892120EB}"/>
              </a:ext>
            </a:extLst>
          </p:cNvPr>
          <p:cNvSpPr txBox="1"/>
          <p:nvPr/>
        </p:nvSpPr>
        <p:spPr>
          <a:xfrm>
            <a:off x="1602938" y="2788609"/>
            <a:ext cx="899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Over 9700 Google Scholar citations as of 12/5/2024</a:t>
            </a:r>
          </a:p>
        </p:txBody>
      </p:sp>
    </p:spTree>
    <p:extLst>
      <p:ext uri="{BB962C8B-B14F-4D97-AF65-F5344CB8AC3E}">
        <p14:creationId xmlns:p14="http://schemas.microsoft.com/office/powerpoint/2010/main" val="2463984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roblem: View Interpolation"/>
          <p:cNvSpPr txBox="1">
            <a:spLocks noGrp="1"/>
          </p:cNvSpPr>
          <p:nvPr>
            <p:ph type="title"/>
          </p:nvPr>
        </p:nvSpPr>
        <p:spPr>
          <a:xfrm>
            <a:off x="514345" y="76200"/>
            <a:ext cx="1127760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Train a neural network to represent the </a:t>
            </a:r>
            <a:r>
              <a:rPr lang="en-US" dirty="0" err="1"/>
              <a:t>plenoptic</a:t>
            </a:r>
            <a:r>
              <a:rPr lang="en-US" dirty="0"/>
              <a:t> function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9C9C5-9757-DB4F-A370-AAFC43545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5" name="Inputs: sparsely sampled images of scene"/>
          <p:cNvSpPr txBox="1"/>
          <p:nvPr/>
        </p:nvSpPr>
        <p:spPr>
          <a:xfrm>
            <a:off x="-1303482" y="5641040"/>
            <a:ext cx="8180950" cy="445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normAutofit/>
          </a:bodyPr>
          <a:lstStyle>
            <a:lvl1pPr defTabSz="825500">
              <a:lnSpc>
                <a:spcPct val="100000"/>
              </a:lnSpc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12750" fontAlgn="auto" hangingPunct="0">
              <a:spcBef>
                <a:spcPts val="0"/>
              </a:spcBef>
              <a:spcAft>
                <a:spcPts val="0"/>
              </a:spcAft>
            </a:pPr>
            <a:r>
              <a:rPr sz="1900" kern="0">
                <a:solidFill>
                  <a:srgbClr val="000000"/>
                </a:solidFill>
              </a:rPr>
              <a:t>Inputs: sparsely sampled images of scene</a:t>
            </a:r>
          </a:p>
        </p:txBody>
      </p:sp>
      <p:sp>
        <p:nvSpPr>
          <p:cNvPr id="416" name="Outputs: new views of same scene"/>
          <p:cNvSpPr txBox="1"/>
          <p:nvPr/>
        </p:nvSpPr>
        <p:spPr>
          <a:xfrm>
            <a:off x="5314533" y="5641040"/>
            <a:ext cx="8180950" cy="445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normAutofit/>
          </a:bodyPr>
          <a:lstStyle/>
          <a:p>
            <a:pPr algn="ctr" defTabSz="412750" fontAlgn="auto" hangingPunct="0">
              <a:spcBef>
                <a:spcPts val="0"/>
              </a:spcBef>
              <a:spcAft>
                <a:spcPts val="0"/>
              </a:spcAft>
              <a:defRPr sz="3800">
                <a:latin typeface="Helvetica"/>
                <a:ea typeface="Helvetica"/>
                <a:cs typeface="Helvetica"/>
                <a:sym typeface="Helvetica"/>
              </a:defRPr>
            </a:pPr>
            <a:r>
              <a:rPr sz="1900" ker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Outputs: </a:t>
            </a:r>
            <a:r>
              <a:rPr sz="1900" i="1" ker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new </a:t>
            </a:r>
            <a:r>
              <a:rPr sz="1900" kern="0">
                <a:solidFill>
                  <a:srgbClr val="000000"/>
                </a:solidFill>
                <a:latin typeface="Helvetica"/>
                <a:cs typeface="Helvetica"/>
                <a:sym typeface="Helvetica"/>
              </a:rPr>
              <a:t>views of same scene</a:t>
            </a:r>
          </a:p>
        </p:txBody>
      </p:sp>
      <p:sp>
        <p:nvSpPr>
          <p:cNvPr id="417" name="Line"/>
          <p:cNvSpPr/>
          <p:nvPr/>
        </p:nvSpPr>
        <p:spPr>
          <a:xfrm>
            <a:off x="5357779" y="3637623"/>
            <a:ext cx="1476444" cy="1"/>
          </a:xfrm>
          <a:prstGeom prst="line">
            <a:avLst/>
          </a:prstGeom>
          <a:ln w="2032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algn="ctr" defTabSz="412750" fontAlgn="auto" hangingPunct="0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600" kern="0">
              <a:solidFill>
                <a:srgbClr val="FFFFFF"/>
              </a:solidFill>
              <a:latin typeface="Helvetica Neue"/>
              <a:sym typeface="Helvetica Neue"/>
            </a:endParaRPr>
          </a:p>
        </p:txBody>
      </p:sp>
      <p:pic>
        <p:nvPicPr>
          <p:cNvPr id="418" name="data3_orchid_nearest.mp4" descr="data3_orchid_nearest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534" y="1822416"/>
            <a:ext cx="4764919" cy="3630415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spiral_200000_rgb.mp4" descr="spiral_200000_rgb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22549" y="1822835"/>
            <a:ext cx="4764919" cy="363041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10955968" y="6644608"/>
            <a:ext cx="1175002" cy="2133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Canela Text Regular"/>
                <a:ea typeface="Canela Text Regular"/>
                <a:cs typeface="Canela Text Regular"/>
                <a:sym typeface="Canela Text Regular"/>
              </a:rPr>
              <a:t>Slide credit: Jon Barron</a:t>
            </a:r>
          </a:p>
        </p:txBody>
      </p:sp>
    </p:spTree>
    <p:extLst>
      <p:ext uri="{BB962C8B-B14F-4D97-AF65-F5344CB8AC3E}">
        <p14:creationId xmlns:p14="http://schemas.microsoft.com/office/powerpoint/2010/main" val="3445811676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4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00" fill="hold"/>
                                        <p:tgtEl>
                                          <p:spTgt spid="4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0" fill="hold" display="0">
                  <p:stCondLst>
                    <p:cond delay="indefinite"/>
                  </p:stCondLst>
                </p:cTn>
                <p:tgtEl>
                  <p:spTgt spid="418"/>
                </p:tgtEl>
              </p:cMediaNode>
            </p:video>
            <p:seq concurrent="1" prevAc="none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8"/>
                  </p:tgtEl>
                </p:cond>
              </p:nextCondLst>
            </p:seq>
            <p:video>
              <p:cMediaNode vol="0">
                <p:cTn id="16" fill="hold" display="0">
                  <p:stCondLst>
                    <p:cond delay="indefinite"/>
                  </p:stCondLst>
                </p:cTn>
                <p:tgtEl>
                  <p:spTgt spid="419"/>
                </p:tgtEl>
              </p:cMediaNode>
            </p:video>
            <p:seq concurrent="1" prevAc="none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768B-7EF8-A90C-E67D-476BAAF00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5133877-6EB8-0742-AF6C-7676CE1ADC30}"/>
              </a:ext>
            </a:extLst>
          </p:cNvPr>
          <p:cNvGrpSpPr/>
          <p:nvPr/>
        </p:nvGrpSpPr>
        <p:grpSpPr>
          <a:xfrm>
            <a:off x="1511442" y="5408292"/>
            <a:ext cx="9572625" cy="239436"/>
            <a:chOff x="1566862" y="3681413"/>
            <a:chExt cx="9572625" cy="239436"/>
          </a:xfrm>
        </p:grpSpPr>
        <p:sp>
          <p:nvSpPr>
            <p:cNvPr id="3" name="Line 6">
              <a:extLst>
                <a:ext uri="{FF2B5EF4-FFF2-40B4-BE49-F238E27FC236}">
                  <a16:creationId xmlns:a16="http://schemas.microsoft.com/office/drawing/2014/main" id="{8C40CE81-8C90-8542-AC60-9F3669CF2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6862" y="3788530"/>
              <a:ext cx="9572625" cy="2885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Oval 5">
              <a:extLst>
                <a:ext uri="{FF2B5EF4-FFF2-40B4-BE49-F238E27FC236}">
                  <a16:creationId xmlns:a16="http://schemas.microsoft.com/office/drawing/2014/main" id="{83865669-77C8-DE4F-ED71-6D045CE1D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177" y="3686799"/>
              <a:ext cx="228600" cy="2286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B76CB811-D6B3-D50B-39B2-CB905BB06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4583" y="3686799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B73232D-DF50-E37B-569A-265871B36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8990" y="3686799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EFD4677A-0F93-9F45-A4F3-015C48F16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2380" y="3686799"/>
              <a:ext cx="228600" cy="2286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DF94ECF-4B5B-D1C6-4B4C-C68FD7934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7974" y="3692249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8DDDF6B-7665-8BC1-23C5-7B9FC2062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5771" y="3686799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F3281BC-2A1D-9FF1-F918-EBAEDB3B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6786" y="3681413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20B6F9-F3C1-3132-1DEB-DEB55FAC5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3568" y="3692249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ABA923B-66E4-1A3D-D27A-124549A26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1365" y="3686799"/>
              <a:ext cx="228600" cy="22860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FFFF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D0F051D-05AA-30D4-F4C3-1A59D79501D3}"/>
              </a:ext>
            </a:extLst>
          </p:cNvPr>
          <p:cNvSpPr/>
          <p:nvPr/>
        </p:nvSpPr>
        <p:spPr>
          <a:xfrm>
            <a:off x="1947717" y="4636360"/>
            <a:ext cx="8700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" indent="0"/>
            <a:r>
              <a:rPr lang="en-US" altLang="en-US" sz="2000" dirty="0"/>
              <a:t>Volumetric “fog” model: Every 5D input gets mapped to </a:t>
            </a:r>
            <a:r>
              <a:rPr lang="en-US" altLang="en-US" sz="2000" b="1" dirty="0"/>
              <a:t>Color</a:t>
            </a:r>
            <a:r>
              <a:rPr lang="en-US" altLang="en-US" sz="2000" dirty="0"/>
              <a:t> and </a:t>
            </a:r>
            <a:r>
              <a:rPr lang="en-US" altLang="en-US" sz="2000" b="1" dirty="0"/>
              <a:t>Density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FB27D0-D929-1D5B-157F-B022297E1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580" y="966214"/>
            <a:ext cx="7992953" cy="2958686"/>
          </a:xfrm>
          <a:prstGeom prst="rect">
            <a:avLst/>
          </a:prstGeom>
        </p:spPr>
      </p:pic>
      <p:sp>
        <p:nvSpPr>
          <p:cNvPr id="18" name="Problem: View Interpolation">
            <a:extLst>
              <a:ext uri="{FF2B5EF4-FFF2-40B4-BE49-F238E27FC236}">
                <a16:creationId xmlns:a16="http://schemas.microsoft.com/office/drawing/2014/main" id="{EE18725B-0129-E0E3-95FD-F27C160531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4345" y="76200"/>
            <a:ext cx="1127760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Train a neural network to represent the </a:t>
            </a:r>
            <a:r>
              <a:rPr lang="en-US" dirty="0" err="1"/>
              <a:t>plenoptic</a:t>
            </a:r>
            <a:r>
              <a:rPr lang="en-US" dirty="0"/>
              <a:t> function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0425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E23BDEA-5941-0D4D-9365-549B95258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580" y="966214"/>
            <a:ext cx="7992953" cy="2958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67BAB5-2C7C-BF8A-5C0C-CF00C7B87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079" y="4034025"/>
            <a:ext cx="8603882" cy="2542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AE1086-0CE1-F609-DA4B-6942ED478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52" y="3937043"/>
            <a:ext cx="2433793" cy="2809378"/>
          </a:xfrm>
          <a:prstGeom prst="rect">
            <a:avLst/>
          </a:prstGeom>
        </p:spPr>
      </p:pic>
      <p:sp>
        <p:nvSpPr>
          <p:cNvPr id="19" name="Problem: View Interpolation">
            <a:extLst>
              <a:ext uri="{FF2B5EF4-FFF2-40B4-BE49-F238E27FC236}">
                <a16:creationId xmlns:a16="http://schemas.microsoft.com/office/drawing/2014/main" id="{BC303251-5E54-DAE3-3895-7E82E56036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4345" y="76200"/>
            <a:ext cx="1127760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Train a neural network to represent the </a:t>
            </a:r>
            <a:r>
              <a:rPr lang="en-US" dirty="0" err="1"/>
              <a:t>plenoptic</a:t>
            </a:r>
            <a:r>
              <a:rPr lang="en-US" dirty="0"/>
              <a:t> function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1558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2029-41B1-D041-B56C-EFBE91C2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NeRF rendering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244CD24-7932-D443-8D21-D086FB346C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6054436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At every point (and direction) in space </a:t>
                </a:r>
                <a:r>
                  <a:rPr lang="en-US" dirty="0" err="1"/>
                  <a:t>NeRF</a:t>
                </a:r>
                <a:r>
                  <a:rPr lang="en-US" dirty="0"/>
                  <a:t> gives you the color and density: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Need to integrate these values along a viewing ray to render a pixel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Idea: sum how much light reaches each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visibility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dirty="0"/>
                  <a:t> color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244CD24-7932-D443-8D21-D086FB346C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6054436" cy="5257800"/>
              </a:xfrm>
              <a:blipFill>
                <a:blip r:embed="rId3"/>
                <a:stretch>
                  <a:fillRect l="-1887" t="-1446" r="-3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93ED96E-4F38-1349-AEF4-A6B077B09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963" y="1328198"/>
            <a:ext cx="5410630" cy="464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3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B8D49-ACFB-A5F2-4838-26D0A2A20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22A6E8-C133-B7BB-EF55-7D40D5CEE2AE}"/>
              </a:ext>
            </a:extLst>
          </p:cNvPr>
          <p:cNvCxnSpPr/>
          <p:nvPr/>
        </p:nvCxnSpPr>
        <p:spPr bwMode="auto">
          <a:xfrm>
            <a:off x="7509252" y="3615520"/>
            <a:ext cx="1747075" cy="17470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A7EB7AC-6BA1-CEAF-5978-20FDB0ED5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529" y="1307396"/>
            <a:ext cx="5430398" cy="4658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186569-53D1-38AF-2E24-DCDA744F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render a pixel: Volume rendering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843BB94-43DA-DC1F-C760-9A1C50C0DACF}"/>
              </a:ext>
            </a:extLst>
          </p:cNvPr>
          <p:cNvGrpSpPr/>
          <p:nvPr/>
        </p:nvGrpSpPr>
        <p:grpSpPr>
          <a:xfrm>
            <a:off x="882915" y="974695"/>
            <a:ext cx="4141358" cy="523220"/>
            <a:chOff x="666749" y="935117"/>
            <a:chExt cx="4141358" cy="5232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822D4D8-0391-2FD4-A66A-01AED9F08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5970" y="1002947"/>
              <a:ext cx="1862137" cy="4107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A0CCF8-9EC5-B3FA-D144-80FB5454D7DC}"/>
                </a:ext>
              </a:extLst>
            </p:cNvPr>
            <p:cNvSpPr txBox="1"/>
            <p:nvPr/>
          </p:nvSpPr>
          <p:spPr>
            <a:xfrm>
              <a:off x="666749" y="935117"/>
              <a:ext cx="22288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Given: a ray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21F6D9A-59C7-EF5E-DF82-2939B8E0B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019" y="1605395"/>
            <a:ext cx="3048000" cy="1333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591053-EEE6-EA76-40B0-109216BB04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877" y="2109079"/>
            <a:ext cx="1905000" cy="393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CD561A-3819-C4E6-1490-8909A202F54F}"/>
                  </a:ext>
                </a:extLst>
              </p:cNvPr>
              <p:cNvSpPr txBox="1"/>
              <p:nvPr/>
            </p:nvSpPr>
            <p:spPr>
              <a:xfrm>
                <a:off x="405835" y="4642281"/>
                <a:ext cx="78502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Transmittance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): how much light reaches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CD561A-3819-C4E6-1490-8909A202F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35" y="4642281"/>
                <a:ext cx="7850269" cy="461665"/>
              </a:xfrm>
              <a:prstGeom prst="rect">
                <a:avLst/>
              </a:prstGeom>
              <a:blipFill>
                <a:blip r:embed="rId7"/>
                <a:stretch>
                  <a:fillRect l="-1294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A6FF6C9B-2A6A-14B8-355E-721BD6752DCE}"/>
              </a:ext>
            </a:extLst>
          </p:cNvPr>
          <p:cNvGrpSpPr/>
          <p:nvPr/>
        </p:nvGrpSpPr>
        <p:grpSpPr>
          <a:xfrm>
            <a:off x="9075034" y="3881319"/>
            <a:ext cx="706567" cy="501887"/>
            <a:chOff x="9075034" y="3881319"/>
            <a:chExt cx="706567" cy="501887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1FA9D082-73C3-1B78-F358-CA3A3A827B36}"/>
                </a:ext>
              </a:extLst>
            </p:cNvPr>
            <p:cNvSpPr/>
            <p:nvPr/>
          </p:nvSpPr>
          <p:spPr bwMode="auto">
            <a:xfrm rot="2700000">
              <a:off x="9187316" y="3769037"/>
              <a:ext cx="283569" cy="508134"/>
            </a:xfrm>
            <a:prstGeom prst="rightBrace">
              <a:avLst>
                <a:gd name="adj1" fmla="val 44798"/>
                <a:gd name="adj2" fmla="val 50000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689200D-C1DF-76F0-0AC4-674DDB128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76801" y="3976806"/>
              <a:ext cx="304800" cy="4064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B7034FC-9E33-92A6-CFEC-A5F61932AE45}"/>
                  </a:ext>
                </a:extLst>
              </p:cNvPr>
              <p:cNvSpPr txBox="1"/>
              <p:nvPr/>
            </p:nvSpPr>
            <p:spPr>
              <a:xfrm>
                <a:off x="437320" y="3046375"/>
                <a:ext cx="76465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Alpha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): How much light a ray segment contributes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B7034FC-9E33-92A6-CFEC-A5F61932A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0" y="3046375"/>
                <a:ext cx="7646505" cy="461665"/>
              </a:xfrm>
              <a:prstGeom prst="rect">
                <a:avLst/>
              </a:prstGeom>
              <a:blipFill>
                <a:blip r:embed="rId9"/>
                <a:stretch>
                  <a:fillRect l="-1327" t="-11111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B1419AB3-E56E-D61B-87E3-CB72B1457E65}"/>
              </a:ext>
            </a:extLst>
          </p:cNvPr>
          <p:cNvGrpSpPr/>
          <p:nvPr/>
        </p:nvGrpSpPr>
        <p:grpSpPr>
          <a:xfrm>
            <a:off x="5754205" y="964547"/>
            <a:ext cx="5103035" cy="523220"/>
            <a:chOff x="4419812" y="843333"/>
            <a:chExt cx="5103035" cy="52322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309E787-DC2A-4A33-28BF-84F417AB9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04042" y="919798"/>
              <a:ext cx="1018805" cy="38465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C0E285F-C8C8-16FE-491B-98FD959FA1F2}"/>
                </a:ext>
              </a:extLst>
            </p:cNvPr>
            <p:cNvSpPr txBox="1"/>
            <p:nvPr/>
          </p:nvSpPr>
          <p:spPr>
            <a:xfrm>
              <a:off x="4419812" y="843333"/>
              <a:ext cx="46589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At every point you know: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91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1444B-C4F3-EB0D-8EEE-0DE32E981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F3605C-3D8B-6ED2-3BB8-08FE675A8F9A}"/>
              </a:ext>
            </a:extLst>
          </p:cNvPr>
          <p:cNvCxnSpPr/>
          <p:nvPr/>
        </p:nvCxnSpPr>
        <p:spPr bwMode="auto">
          <a:xfrm>
            <a:off x="7520425" y="3615520"/>
            <a:ext cx="1747075" cy="17470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FD38560-AEB9-ED99-9F24-C7C6CEC5D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529" y="1307396"/>
            <a:ext cx="5430398" cy="4658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543246-552D-35F9-3D11-216D9E3C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render a pixel: Volume rendering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843F2FA-5361-B66C-067C-A846BFC692DC}"/>
              </a:ext>
            </a:extLst>
          </p:cNvPr>
          <p:cNvGrpSpPr/>
          <p:nvPr/>
        </p:nvGrpSpPr>
        <p:grpSpPr>
          <a:xfrm>
            <a:off x="882915" y="974695"/>
            <a:ext cx="4141358" cy="523220"/>
            <a:chOff x="666749" y="935117"/>
            <a:chExt cx="4141358" cy="5232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73C16D-5062-59FC-BECB-E4EBE1D2A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5970" y="1002947"/>
              <a:ext cx="1862137" cy="4107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49A2740-2F76-FFB2-3F95-FD3BD9B462EA}"/>
                </a:ext>
              </a:extLst>
            </p:cNvPr>
            <p:cNvSpPr txBox="1"/>
            <p:nvPr/>
          </p:nvSpPr>
          <p:spPr>
            <a:xfrm>
              <a:off x="666749" y="935117"/>
              <a:ext cx="22288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Given: a ray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4407DD2-1F61-3CEC-D555-5BB392F86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019" y="1605395"/>
            <a:ext cx="3048000" cy="1333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47CD9C-44A4-7312-59E0-EE3BEAB4D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877" y="2109079"/>
            <a:ext cx="1905000" cy="3937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1476579-CA60-9B4F-0D16-C37599CCE863}"/>
              </a:ext>
            </a:extLst>
          </p:cNvPr>
          <p:cNvGrpSpPr/>
          <p:nvPr/>
        </p:nvGrpSpPr>
        <p:grpSpPr>
          <a:xfrm>
            <a:off x="9075034" y="3881319"/>
            <a:ext cx="706567" cy="501887"/>
            <a:chOff x="9075034" y="3881319"/>
            <a:chExt cx="706567" cy="501887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6173914A-8909-3D63-D36C-238730CFBA72}"/>
                </a:ext>
              </a:extLst>
            </p:cNvPr>
            <p:cNvSpPr/>
            <p:nvPr/>
          </p:nvSpPr>
          <p:spPr bwMode="auto">
            <a:xfrm rot="2700000">
              <a:off x="9187316" y="3769037"/>
              <a:ext cx="283569" cy="508134"/>
            </a:xfrm>
            <a:prstGeom prst="rightBrace">
              <a:avLst>
                <a:gd name="adj1" fmla="val 44798"/>
                <a:gd name="adj2" fmla="val 50000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1E5E56C-9022-6BE3-9EB3-690F737EA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76801" y="3976806"/>
              <a:ext cx="304800" cy="4064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1B6FBB2-2F99-F893-BFCE-198B9B9916BD}"/>
              </a:ext>
            </a:extLst>
          </p:cNvPr>
          <p:cNvGrpSpPr/>
          <p:nvPr/>
        </p:nvGrpSpPr>
        <p:grpSpPr>
          <a:xfrm>
            <a:off x="424070" y="3046375"/>
            <a:ext cx="7782109" cy="1026761"/>
            <a:chOff x="511873" y="3228945"/>
            <a:chExt cx="6982691" cy="10267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B9202A1-FA96-740E-0513-B778F56A4B5F}"/>
                    </a:ext>
                  </a:extLst>
                </p:cNvPr>
                <p:cNvSpPr txBox="1"/>
                <p:nvPr/>
              </p:nvSpPr>
              <p:spPr>
                <a:xfrm>
                  <a:off x="511873" y="3228945"/>
                  <a:ext cx="6982691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Alpha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2400" dirty="0"/>
                    <a:t>): How much light a ray segment contributes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B9202A1-FA96-740E-0513-B778F56A4B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873" y="3228945"/>
                  <a:ext cx="6982691" cy="830997"/>
                </a:xfrm>
                <a:prstGeom prst="rect">
                  <a:avLst/>
                </a:prstGeom>
                <a:blipFill>
                  <a:blip r:embed="rId8"/>
                  <a:stretch>
                    <a:fillRect l="-1303" t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94F542B-74A9-4852-4157-124C5EBC7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47144" y="3819399"/>
              <a:ext cx="3679128" cy="43630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E15555-7EA0-2838-A5CC-35DC4EC1EDCF}"/>
              </a:ext>
            </a:extLst>
          </p:cNvPr>
          <p:cNvGrpSpPr/>
          <p:nvPr/>
        </p:nvGrpSpPr>
        <p:grpSpPr>
          <a:xfrm>
            <a:off x="5754205" y="964547"/>
            <a:ext cx="5103035" cy="523220"/>
            <a:chOff x="4419812" y="843333"/>
            <a:chExt cx="5103035" cy="52322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AE568F5-63FF-E0F6-5DC7-AF3FE50A5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04042" y="919798"/>
              <a:ext cx="1018805" cy="38465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464949-A3CD-522A-9FA2-0113987682BB}"/>
                </a:ext>
              </a:extLst>
            </p:cNvPr>
            <p:cNvSpPr txBox="1"/>
            <p:nvPr/>
          </p:nvSpPr>
          <p:spPr>
            <a:xfrm>
              <a:off x="4419812" y="843333"/>
              <a:ext cx="46589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At every point you know: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EBC3E2-750E-6161-58B0-BC1C0AA8B818}"/>
                  </a:ext>
                </a:extLst>
              </p:cNvPr>
              <p:cNvSpPr txBox="1"/>
              <p:nvPr/>
            </p:nvSpPr>
            <p:spPr>
              <a:xfrm>
                <a:off x="424070" y="4383206"/>
                <a:ext cx="614847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Alpha ranges from 0 (lowest density) to 1 (highest density)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sz="2400" dirty="0"/>
                </a:br>
                <a:r>
                  <a:rPr lang="en-US" sz="2400" dirty="0"/>
                  <a:t>(assuming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EBC3E2-750E-6161-58B0-BC1C0AA8B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70" y="4383206"/>
                <a:ext cx="6148478" cy="1938992"/>
              </a:xfrm>
              <a:prstGeom prst="rect">
                <a:avLst/>
              </a:prstGeom>
              <a:blipFill>
                <a:blip r:embed="rId11"/>
                <a:stretch>
                  <a:fillRect l="-1649" t="-2614" b="-6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21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7ECE-EA9B-F694-1892-6EFBBC35A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2EAD65-C529-7703-B822-DE986FAAA001}"/>
              </a:ext>
            </a:extLst>
          </p:cNvPr>
          <p:cNvCxnSpPr/>
          <p:nvPr/>
        </p:nvCxnSpPr>
        <p:spPr bwMode="auto">
          <a:xfrm>
            <a:off x="7509252" y="3615520"/>
            <a:ext cx="1747075" cy="17470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7208C11-AE4E-557A-C2EB-310A03373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529" y="1307396"/>
            <a:ext cx="5430398" cy="4658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1EA88-95A0-3E1E-1818-40673128D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render a pixel: Volume rendering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5055F2-B3FC-015C-FD39-FAF7DE6B11B3}"/>
              </a:ext>
            </a:extLst>
          </p:cNvPr>
          <p:cNvGrpSpPr/>
          <p:nvPr/>
        </p:nvGrpSpPr>
        <p:grpSpPr>
          <a:xfrm>
            <a:off x="882915" y="974695"/>
            <a:ext cx="4141358" cy="523220"/>
            <a:chOff x="666749" y="935117"/>
            <a:chExt cx="4141358" cy="5232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E40D943-92C4-687D-040F-215524B2B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5970" y="1002947"/>
              <a:ext cx="1862137" cy="4107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87E610-D5B5-56CE-10E5-D4A3C7CD9986}"/>
                </a:ext>
              </a:extLst>
            </p:cNvPr>
            <p:cNvSpPr txBox="1"/>
            <p:nvPr/>
          </p:nvSpPr>
          <p:spPr>
            <a:xfrm>
              <a:off x="666749" y="935117"/>
              <a:ext cx="22288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Given: a ray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FD2A8F5-B41F-4F6B-6D9F-D92652109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019" y="1605395"/>
            <a:ext cx="3048000" cy="1333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309412-C8D2-0516-03C8-98E653EA1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877" y="2109079"/>
            <a:ext cx="1905000" cy="393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55D8CC6-D8C9-F825-D95A-034C44CC0EA4}"/>
              </a:ext>
            </a:extLst>
          </p:cNvPr>
          <p:cNvGrpSpPr/>
          <p:nvPr/>
        </p:nvGrpSpPr>
        <p:grpSpPr>
          <a:xfrm>
            <a:off x="405837" y="4642281"/>
            <a:ext cx="7540488" cy="1732692"/>
            <a:chOff x="666746" y="3067931"/>
            <a:chExt cx="7540488" cy="17326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F83EB29-CF17-02C8-436E-4094611B7B99}"/>
                    </a:ext>
                  </a:extLst>
                </p:cNvPr>
                <p:cNvSpPr txBox="1"/>
                <p:nvPr/>
              </p:nvSpPr>
              <p:spPr>
                <a:xfrm>
                  <a:off x="666746" y="3067931"/>
                  <a:ext cx="75404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Transmittance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2400" dirty="0"/>
                    <a:t>): how much light reaches point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F83EB29-CF17-02C8-436E-4094611B7B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746" y="3067931"/>
                  <a:ext cx="7540488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1347" t="-10811" b="-270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C47E69E-8E55-7701-989F-00A57814D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33502" y="3482150"/>
              <a:ext cx="3048000" cy="1318473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BC3704-8D4C-BD12-1705-303A87934C5B}"/>
              </a:ext>
            </a:extLst>
          </p:cNvPr>
          <p:cNvGrpSpPr/>
          <p:nvPr/>
        </p:nvGrpSpPr>
        <p:grpSpPr>
          <a:xfrm>
            <a:off x="9075034" y="3881319"/>
            <a:ext cx="706567" cy="501887"/>
            <a:chOff x="9075034" y="3881319"/>
            <a:chExt cx="706567" cy="501887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E1F78F9E-C628-A6B8-02BA-F7DE614429E9}"/>
                </a:ext>
              </a:extLst>
            </p:cNvPr>
            <p:cNvSpPr/>
            <p:nvPr/>
          </p:nvSpPr>
          <p:spPr bwMode="auto">
            <a:xfrm rot="2700000">
              <a:off x="9187316" y="3769037"/>
              <a:ext cx="283569" cy="508134"/>
            </a:xfrm>
            <a:prstGeom prst="rightBrace">
              <a:avLst>
                <a:gd name="adj1" fmla="val 44798"/>
                <a:gd name="adj2" fmla="val 50000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88C0267-EC1E-29DC-E9FC-EFD6492BC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76801" y="3976806"/>
              <a:ext cx="304800" cy="4064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01A7FA-AF79-A20F-E708-E1023390E802}"/>
              </a:ext>
            </a:extLst>
          </p:cNvPr>
          <p:cNvGrpSpPr/>
          <p:nvPr/>
        </p:nvGrpSpPr>
        <p:grpSpPr>
          <a:xfrm>
            <a:off x="437322" y="3046375"/>
            <a:ext cx="8259186" cy="1026761"/>
            <a:chOff x="511873" y="3228945"/>
            <a:chExt cx="7540488" cy="10267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668DDCF-5CF6-22E7-428A-2D0F7ACE39BC}"/>
                    </a:ext>
                  </a:extLst>
                </p:cNvPr>
                <p:cNvSpPr txBox="1"/>
                <p:nvPr/>
              </p:nvSpPr>
              <p:spPr>
                <a:xfrm>
                  <a:off x="511873" y="3228945"/>
                  <a:ext cx="754048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Alpha 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2400" dirty="0"/>
                    <a:t>): How much light a ray segment contributes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668DDCF-5CF6-22E7-428A-2D0F7ACE39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873" y="3228945"/>
                  <a:ext cx="7540488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1229" t="-11111" b="-30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7A48F96-C7BE-8B82-61D2-114377177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47144" y="3819399"/>
              <a:ext cx="3679128" cy="43630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446FDD-E7A9-BD31-CA8A-B3A902EC25B2}"/>
              </a:ext>
            </a:extLst>
          </p:cNvPr>
          <p:cNvGrpSpPr/>
          <p:nvPr/>
        </p:nvGrpSpPr>
        <p:grpSpPr>
          <a:xfrm>
            <a:off x="5754205" y="964547"/>
            <a:ext cx="5103035" cy="523220"/>
            <a:chOff x="4419812" y="843333"/>
            <a:chExt cx="5103035" cy="52322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F02F856-E76B-F1E5-BA02-B219F78B2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04042" y="919798"/>
              <a:ext cx="1018805" cy="38465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D8A26AB-79CE-0C81-7BBC-D178C54A3D7A}"/>
                </a:ext>
              </a:extLst>
            </p:cNvPr>
            <p:cNvSpPr txBox="1"/>
            <p:nvPr/>
          </p:nvSpPr>
          <p:spPr>
            <a:xfrm>
              <a:off x="4419812" y="843333"/>
              <a:ext cx="46589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At every point you know: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97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C57F3-9ABF-BE4B-91F6-F1E7DCA11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Training: Optimization with reconstruction loss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7C8C53-B518-9049-963F-623452F54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2F2AA-65B6-8E4E-BCF6-057351B72E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36"/>
          <a:stretch/>
        </p:blipFill>
        <p:spPr>
          <a:xfrm>
            <a:off x="885191" y="883920"/>
            <a:ext cx="10566399" cy="490728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FCA6209-F99C-CE46-AC77-7F0A340C7232}"/>
              </a:ext>
            </a:extLst>
          </p:cNvPr>
          <p:cNvGrpSpPr/>
          <p:nvPr/>
        </p:nvGrpSpPr>
        <p:grpSpPr>
          <a:xfrm>
            <a:off x="3848100" y="5344024"/>
            <a:ext cx="5126990" cy="1442991"/>
            <a:chOff x="3437890" y="5440230"/>
            <a:chExt cx="5956300" cy="1676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4F10509-5DD3-FD41-BA42-7E9A92C05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37890" y="5440230"/>
              <a:ext cx="5956300" cy="16764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9B5E082-3DDF-254B-9F71-7DDDB22D4F96}"/>
                </a:ext>
              </a:extLst>
            </p:cNvPr>
            <p:cNvSpPr/>
            <p:nvPr/>
          </p:nvSpPr>
          <p:spPr bwMode="auto">
            <a:xfrm>
              <a:off x="5257800" y="5821680"/>
              <a:ext cx="228600" cy="3505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506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7A7B8C42-00D2-304B-96D7-27E3017218F0}"/>
              </a:ext>
            </a:extLst>
          </p:cNvPr>
          <p:cNvGrpSpPr/>
          <p:nvPr/>
        </p:nvGrpSpPr>
        <p:grpSpPr>
          <a:xfrm>
            <a:off x="6350473" y="1659410"/>
            <a:ext cx="6364522" cy="393700"/>
            <a:chOff x="6398723" y="1942496"/>
            <a:chExt cx="6364522" cy="3937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6DB244-FB61-5544-9A04-9A9E7A2B92E1}"/>
                </a:ext>
              </a:extLst>
            </p:cNvPr>
            <p:cNvSpPr txBox="1"/>
            <p:nvPr/>
          </p:nvSpPr>
          <p:spPr>
            <a:xfrm>
              <a:off x="8605556" y="1954680"/>
              <a:ext cx="4157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transmittance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×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alpha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i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×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color</a:t>
              </a:r>
              <a:r>
                <a:rPr kumimoji="0" lang="en-US" sz="18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i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 Roman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584509D-0E3B-0243-91EF-ADF4F7084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03856" y="1942496"/>
              <a:ext cx="901700" cy="3937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465FD0-0BE5-EB45-81DF-E8AD15AFA87C}"/>
                </a:ext>
              </a:extLst>
            </p:cNvPr>
            <p:cNvSpPr txBox="1"/>
            <p:nvPr/>
          </p:nvSpPr>
          <p:spPr>
            <a:xfrm>
              <a:off x="6398723" y="1958633"/>
              <a:ext cx="1355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 Roman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pixel value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 Roman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5CDB6CF-69DD-BC41-BF0E-AB7721FB86D6}"/>
              </a:ext>
            </a:extLst>
          </p:cNvPr>
          <p:cNvGrpSpPr/>
          <p:nvPr/>
        </p:nvGrpSpPr>
        <p:grpSpPr>
          <a:xfrm>
            <a:off x="6002880" y="4090491"/>
            <a:ext cx="5885303" cy="1815622"/>
            <a:chOff x="4035258" y="4363904"/>
            <a:chExt cx="7816130" cy="2411284"/>
          </a:xfrm>
        </p:grpSpPr>
        <p:pic>
          <p:nvPicPr>
            <p:cNvPr id="31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13505E0C-9471-D246-BE21-9B54112151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4529" y="6062322"/>
              <a:ext cx="712866" cy="712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33F79292-8D42-6148-9DDD-A1389F87C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3567" y="5899564"/>
              <a:ext cx="712866" cy="712866"/>
            </a:xfrm>
            <a:prstGeom prst="rect">
              <a:avLst/>
            </a:prstGeom>
            <a:noFill/>
            <a:scene3d>
              <a:camera prst="perspectiveContrastingRightFacing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09FC564C-8BC0-7C43-B398-CE48AB296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919" y="5931473"/>
              <a:ext cx="712866" cy="712866"/>
            </a:xfrm>
            <a:prstGeom prst="rect">
              <a:avLst/>
            </a:prstGeom>
            <a:noFill/>
            <a:scene3d>
              <a:camera prst="perspectiveHeroicExtremeLeftFacing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E8636016-F99F-A14E-A773-653E2442D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864" y="5543131"/>
              <a:ext cx="712866" cy="712866"/>
            </a:xfrm>
            <a:prstGeom prst="rect">
              <a:avLst/>
            </a:prstGeom>
            <a:noFill/>
            <a:scene3d>
              <a:camera prst="perspectiveHeroicExtremeLeftFacing">
                <a:rot lat="510195" lon="2673590" rev="21513312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7F09B5D1-63A3-F146-ACF5-0C0FC7F2E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2339" y="5473411"/>
              <a:ext cx="712866" cy="712866"/>
            </a:xfrm>
            <a:prstGeom prst="rect">
              <a:avLst/>
            </a:prstGeom>
            <a:noFill/>
            <a:scene3d>
              <a:camera prst="perspectiveContrastingRightFacing">
                <a:rot lat="651224" lon="18353808" rev="100477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D62763B1-0E49-1346-BE14-9ADEBD1BE9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5258" y="4443902"/>
              <a:ext cx="712866" cy="712866"/>
            </a:xfrm>
            <a:prstGeom prst="rect">
              <a:avLst/>
            </a:prstGeom>
            <a:noFill/>
            <a:scene3d>
              <a:camera prst="perspectiveHeroicExtremeLeftFacing">
                <a:rot lat="508844" lon="3887030" rev="94341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Free Black And White Camera Clipart, Download Free Clip Art, Free Clip Art  on Clipart Library">
              <a:extLst>
                <a:ext uri="{FF2B5EF4-FFF2-40B4-BE49-F238E27FC236}">
                  <a16:creationId xmlns:a16="http://schemas.microsoft.com/office/drawing/2014/main" id="{A4E1507D-A902-AF47-ADE6-C2D43F29B0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38522" y="4363904"/>
              <a:ext cx="712866" cy="712866"/>
            </a:xfrm>
            <a:prstGeom prst="rect">
              <a:avLst/>
            </a:prstGeom>
            <a:noFill/>
            <a:scene3d>
              <a:camera prst="perspectiveContrastingRightFacing">
                <a:rot lat="654767" lon="17437230" rev="2152642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51661DE-720E-4746-89E8-D599E53A1D2E}"/>
              </a:ext>
            </a:extLst>
          </p:cNvPr>
          <p:cNvCxnSpPr/>
          <p:nvPr/>
        </p:nvCxnSpPr>
        <p:spPr>
          <a:xfrm flipV="1">
            <a:off x="6539646" y="2126460"/>
            <a:ext cx="3593074" cy="2080014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>
            <a:extLst>
              <a:ext uri="{FF2B5EF4-FFF2-40B4-BE49-F238E27FC236}">
                <a16:creationId xmlns:a16="http://schemas.microsoft.com/office/drawing/2014/main" id="{F1CF80A9-D4E8-1B44-A916-D31E337F3B46}"/>
              </a:ext>
            </a:extLst>
          </p:cNvPr>
          <p:cNvSpPr/>
          <p:nvPr/>
        </p:nvSpPr>
        <p:spPr>
          <a:xfrm>
            <a:off x="6592493" y="2175662"/>
            <a:ext cx="3084907" cy="1917008"/>
          </a:xfrm>
          <a:custGeom>
            <a:avLst/>
            <a:gdLst>
              <a:gd name="connsiteX0" fmla="*/ 0 w 3267856"/>
              <a:gd name="connsiteY0" fmla="*/ 1768839 h 1768839"/>
              <a:gd name="connsiteX1" fmla="*/ 749508 w 3267856"/>
              <a:gd name="connsiteY1" fmla="*/ 1094282 h 1768839"/>
              <a:gd name="connsiteX2" fmla="*/ 1214203 w 3267856"/>
              <a:gd name="connsiteY2" fmla="*/ 119921 h 1768839"/>
              <a:gd name="connsiteX3" fmla="*/ 2233535 w 3267856"/>
              <a:gd name="connsiteY3" fmla="*/ 389744 h 1768839"/>
              <a:gd name="connsiteX4" fmla="*/ 2503357 w 3267856"/>
              <a:gd name="connsiteY4" fmla="*/ 134911 h 1768839"/>
              <a:gd name="connsiteX5" fmla="*/ 2773180 w 3267856"/>
              <a:gd name="connsiteY5" fmla="*/ 179882 h 1768839"/>
              <a:gd name="connsiteX6" fmla="*/ 3267856 w 3267856"/>
              <a:gd name="connsiteY6" fmla="*/ 0 h 1768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7856" h="1768839">
                <a:moveTo>
                  <a:pt x="0" y="1768839"/>
                </a:moveTo>
                <a:cubicBezTo>
                  <a:pt x="273570" y="1568970"/>
                  <a:pt x="547141" y="1369102"/>
                  <a:pt x="749508" y="1094282"/>
                </a:cubicBezTo>
                <a:cubicBezTo>
                  <a:pt x="951875" y="819462"/>
                  <a:pt x="966865" y="237344"/>
                  <a:pt x="1214203" y="119921"/>
                </a:cubicBezTo>
                <a:cubicBezTo>
                  <a:pt x="1461541" y="2498"/>
                  <a:pt x="2018676" y="387246"/>
                  <a:pt x="2233535" y="389744"/>
                </a:cubicBezTo>
                <a:cubicBezTo>
                  <a:pt x="2448394" y="392242"/>
                  <a:pt x="2413416" y="169888"/>
                  <a:pt x="2503357" y="134911"/>
                </a:cubicBezTo>
                <a:cubicBezTo>
                  <a:pt x="2593298" y="99934"/>
                  <a:pt x="2645764" y="202367"/>
                  <a:pt x="2773180" y="179882"/>
                </a:cubicBezTo>
                <a:cubicBezTo>
                  <a:pt x="2900597" y="157397"/>
                  <a:pt x="3084226" y="78698"/>
                  <a:pt x="3267856" y="0"/>
                </a:cubicBezTo>
              </a:path>
            </a:pathLst>
          </a:cu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387F72A-1AB4-DF48-9F19-357DEA7EC20A}"/>
              </a:ext>
            </a:extLst>
          </p:cNvPr>
          <p:cNvCxnSpPr>
            <a:cxnSpLocks/>
          </p:cNvCxnSpPr>
          <p:nvPr/>
        </p:nvCxnSpPr>
        <p:spPr>
          <a:xfrm flipH="1" flipV="1">
            <a:off x="8419906" y="2940083"/>
            <a:ext cx="1605336" cy="2306713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D320CFC-07C9-B648-BD83-0D21A923AC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8029"/>
          <a:stretch/>
        </p:blipFill>
        <p:spPr>
          <a:xfrm>
            <a:off x="92650" y="3928014"/>
            <a:ext cx="5621939" cy="25325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32" y="1460124"/>
            <a:ext cx="3450799" cy="216621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B4ACF82-AEC8-8146-B47B-62B4E6905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AB7DA6-CE61-9B43-B277-C8ADAF39F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6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3993-EED5-D749-9F6B-C49EACF7B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9F634-BAD6-D449-A364-E350A8118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lumpyroots_200k_rgb" descr="lumpyroots_200k_rgb">
            <a:hlinkClick r:id="" action="ppaction://media"/>
            <a:extLst>
              <a:ext uri="{FF2B5EF4-FFF2-40B4-BE49-F238E27FC236}">
                <a16:creationId xmlns:a16="http://schemas.microsoft.com/office/drawing/2014/main" id="{1A4E6448-EBCF-5846-A988-5AD395BAA3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1267" y="1645505"/>
            <a:ext cx="5481775" cy="4176590"/>
          </a:xfrm>
          <a:prstGeom prst="rect">
            <a:avLst/>
          </a:prstGeom>
        </p:spPr>
      </p:pic>
      <p:pic>
        <p:nvPicPr>
          <p:cNvPr id="7" name="piano_200k_rgb" descr="piano_200k_rgb">
            <a:hlinkClick r:id="" action="ppaction://media"/>
            <a:extLst>
              <a:ext uri="{FF2B5EF4-FFF2-40B4-BE49-F238E27FC236}">
                <a16:creationId xmlns:a16="http://schemas.microsoft.com/office/drawing/2014/main" id="{EED0F8F0-67AB-B541-ACA7-5136D7E63DD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60123" y="1645505"/>
            <a:ext cx="5481774" cy="417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2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nth_grid_3" descr="synth_grid_3">
            <a:hlinkClick r:id="" action="ppaction://media"/>
            <a:extLst>
              <a:ext uri="{FF2B5EF4-FFF2-40B4-BE49-F238E27FC236}">
                <a16:creationId xmlns:a16="http://schemas.microsoft.com/office/drawing/2014/main" id="{4FC41876-3B20-3B4D-94EB-2BDE7AF312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8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3EC37-4B68-8549-9968-3BC301FB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Viewpoint-dependent effects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69BC3-0750-4442-92FA-06D1DF117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viewdirs_website_bww" descr="viewdirs_website_bww">
            <a:hlinkClick r:id="" action="ppaction://media"/>
            <a:extLst>
              <a:ext uri="{FF2B5EF4-FFF2-40B4-BE49-F238E27FC236}">
                <a16:creationId xmlns:a16="http://schemas.microsoft.com/office/drawing/2014/main" id="{B2ED0E5C-43E0-6F46-AEC2-E5468CA28E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90688"/>
            <a:ext cx="12192000" cy="46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0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CFFFD-724C-BB43-A09A-67CFD0C3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Viewpoint-dependent effects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4A0D0-794E-F946-A5D7-4707731DD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viewdirs_website_stove" descr="viewdirs_website_stove">
            <a:hlinkClick r:id="" action="ppaction://media"/>
            <a:extLst>
              <a:ext uri="{FF2B5EF4-FFF2-40B4-BE49-F238E27FC236}">
                <a16:creationId xmlns:a16="http://schemas.microsoft.com/office/drawing/2014/main" id="{2BEB7AAD-13CC-4140-8C5E-7094D722D5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90688"/>
            <a:ext cx="12192000" cy="46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2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ACA8E-E1FA-0643-B007-26E0559C1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depth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5DBC32-24B9-2346-A6D3-4466C9FC5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Depth is given by expected ray termination</a:t>
            </a:r>
          </a:p>
        </p:txBody>
      </p:sp>
      <p:pic>
        <p:nvPicPr>
          <p:cNvPr id="3" name="depth_reflower" descr="depth_reflower">
            <a:hlinkClick r:id="" action="ppaction://media"/>
            <a:extLst>
              <a:ext uri="{FF2B5EF4-FFF2-40B4-BE49-F238E27FC236}">
                <a16:creationId xmlns:a16="http://schemas.microsoft.com/office/drawing/2014/main" id="{D5BE491B-B5BE-6442-95E7-0FD0BA1192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52063"/>
            <a:ext cx="12192000" cy="46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4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dball_highres (1)" descr="redball_highres (1)">
            <a:hlinkClick r:id="" action="ppaction://media"/>
            <a:extLst>
              <a:ext uri="{FF2B5EF4-FFF2-40B4-BE49-F238E27FC236}">
                <a16:creationId xmlns:a16="http://schemas.microsoft.com/office/drawing/2014/main" id="{7154B2FB-A7BB-A040-B4DC-A0E8753C57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0E17AE-B5EA-6647-AB31-CD2BC2F1ED84}"/>
              </a:ext>
            </a:extLst>
          </p:cNvPr>
          <p:cNvSpPr txBox="1"/>
          <p:nvPr/>
        </p:nvSpPr>
        <p:spPr>
          <a:xfrm>
            <a:off x="182880" y="1478280"/>
            <a:ext cx="259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Because it models the entire </a:t>
            </a:r>
            <a:r>
              <a:rPr lang="en-US" sz="2400" dirty="0" err="1"/>
              <a:t>plenoptic</a:t>
            </a:r>
            <a:r>
              <a:rPr lang="en-US" sz="2400" dirty="0"/>
              <a:t> function you can insert objects with proper occlusion effects</a:t>
            </a:r>
          </a:p>
          <a:p>
            <a:r>
              <a:rPr lang="en-US" sz="2400" dirty="0"/>
              <a:t>(in contrast to </a:t>
            </a:r>
            <a:r>
              <a:rPr lang="en-US" sz="2400" dirty="0" err="1"/>
              <a:t>lightfields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650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4B30-3A0D-7C49-A1AA-1299D81C3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 surface on high density regions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88766-8BE8-B043-A337-C5A9D412F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legomesh" descr="legomesh">
            <a:hlinkClick r:id="" action="ppaction://media"/>
            <a:extLst>
              <a:ext uri="{FF2B5EF4-FFF2-40B4-BE49-F238E27FC236}">
                <a16:creationId xmlns:a16="http://schemas.microsoft.com/office/drawing/2014/main" id="{93D390F4-0EE9-DA4C-8716-94156E087C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42477" y="1444950"/>
            <a:ext cx="8107045" cy="54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7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6DBA-9FFE-B209-88DE-51545865B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results quality with Fourier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9C10A-5CC4-815F-F2DD-EE73B5818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1F34A5-A23D-2CF1-83D9-4EC99B6FB3C7}"/>
              </a:ext>
            </a:extLst>
          </p:cNvPr>
          <p:cNvSpPr txBox="1"/>
          <p:nvPr/>
        </p:nvSpPr>
        <p:spPr>
          <a:xfrm>
            <a:off x="2107096" y="6172200"/>
            <a:ext cx="822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M. </a:t>
            </a:r>
            <a:r>
              <a:rPr lang="en-US" dirty="0" err="1"/>
              <a:t>Tancik</a:t>
            </a:r>
            <a:r>
              <a:rPr lang="en-US" dirty="0"/>
              <a:t> et al. </a:t>
            </a:r>
            <a:r>
              <a:rPr lang="en-US" dirty="0">
                <a:hlinkClick r:id="rId2"/>
              </a:rPr>
              <a:t>Fourier Features Let Networks Learn High Frequency Functions in Low Dimensional Domains</a:t>
            </a:r>
            <a:r>
              <a:rPr lang="en-US" dirty="0"/>
              <a:t>. </a:t>
            </a:r>
            <a:r>
              <a:rPr lang="en-US" dirty="0" err="1"/>
              <a:t>NeurIPS</a:t>
            </a:r>
            <a:r>
              <a:rPr lang="en-US" dirty="0"/>
              <a:t> 2020</a:t>
            </a:r>
          </a:p>
        </p:txBody>
      </p:sp>
      <p:pic>
        <p:nvPicPr>
          <p:cNvPr id="1026" name="Picture 2" descr="overview">
            <a:extLst>
              <a:ext uri="{FF2B5EF4-FFF2-40B4-BE49-F238E27FC236}">
                <a16:creationId xmlns:a16="http://schemas.microsoft.com/office/drawing/2014/main" id="{86E7BC7C-C4B7-1F87-E5FC-D4048DF31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48" y="1040471"/>
            <a:ext cx="11638872" cy="505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16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 dirty="0" err="1">
                <a:solidFill>
                  <a:schemeClr val="tx1"/>
                </a:solidFill>
                <a:latin typeface="+mn-lt"/>
                <a:ea typeface="Avenir"/>
                <a:cs typeface="Avenir"/>
                <a:sym typeface="Avenir"/>
              </a:rPr>
              <a:t>NeRF</a:t>
            </a:r>
            <a:r>
              <a:rPr lang="en" dirty="0">
                <a:solidFill>
                  <a:schemeClr val="tx1"/>
                </a:solidFill>
                <a:latin typeface="+mn-lt"/>
                <a:ea typeface="Avenir"/>
                <a:cs typeface="Avenir"/>
                <a:sym typeface="Avenir"/>
              </a:rPr>
              <a:t> limitations</a:t>
            </a:r>
            <a:endParaRPr dirty="0">
              <a:solidFill>
                <a:schemeClr val="tx1"/>
              </a:solidFill>
              <a:latin typeface="+mn-lt"/>
              <a:ea typeface="Avenir"/>
              <a:cs typeface="Avenir"/>
              <a:sym typeface="Avenir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670A97-FB21-A246-8F0A-4846C2DB5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585" indent="-474121">
              <a:spcBef>
                <a:spcPts val="2933"/>
              </a:spcBef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Expensive / slow to train and render</a:t>
            </a:r>
          </a:p>
          <a:p>
            <a:pPr marL="609585" indent="-474121"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Sensitive to sampling strategy</a:t>
            </a:r>
          </a:p>
          <a:p>
            <a:pPr marL="609585" indent="-474121"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Does not generalize between scenes</a:t>
            </a:r>
          </a:p>
          <a:p>
            <a:pPr marL="609585" indent="-474121"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Sensitive to pose accuracy</a:t>
            </a:r>
          </a:p>
          <a:p>
            <a:pPr marL="609585" indent="-474121"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Assumes static scene</a:t>
            </a:r>
          </a:p>
          <a:p>
            <a:pPr marL="609585" indent="-474121"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Assumes static lighting and camera focus</a:t>
            </a:r>
          </a:p>
          <a:p>
            <a:pPr marL="609585" indent="-474121">
              <a:buClr>
                <a:srgbClr val="695D46"/>
              </a:buClr>
              <a:buSzPts val="2000"/>
              <a:buFont typeface="Avenir"/>
              <a:buChar char="●"/>
            </a:pPr>
            <a:r>
              <a:rPr lang="en-US" dirty="0">
                <a:ea typeface="Avenir"/>
                <a:cs typeface="Avenir"/>
                <a:sym typeface="Avenir"/>
              </a:rPr>
              <a:t>Not a mesh</a:t>
            </a:r>
          </a:p>
          <a:p>
            <a:pPr>
              <a:lnSpc>
                <a:spcPct val="150000"/>
              </a:lnSpc>
              <a:spcBef>
                <a:spcPts val="2933"/>
              </a:spcBef>
              <a:spcAft>
                <a:spcPts val="2800"/>
              </a:spcAft>
            </a:pPr>
            <a:endParaRPr lang="en-US" dirty="0">
              <a:solidFill>
                <a:srgbClr val="695D46"/>
              </a:solidFill>
              <a:latin typeface="Avenir"/>
              <a:ea typeface="Avenir"/>
              <a:cs typeface="Avenir"/>
              <a:sym typeface="Avenir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3993-EED5-D749-9F6B-C49EACF7B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10630048" cy="838200"/>
          </a:xfrm>
        </p:spPr>
        <p:txBody>
          <a:bodyPr/>
          <a:lstStyle/>
          <a:p>
            <a:r>
              <a:rPr lang="en-US" dirty="0" err="1"/>
              <a:t>NeRF</a:t>
            </a:r>
            <a:r>
              <a:rPr lang="en-US" dirty="0"/>
              <a:t> explosion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1E6F1-2EF1-6440-AA94-9AA34B503C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88"/>
          <a:stretch/>
        </p:blipFill>
        <p:spPr>
          <a:xfrm>
            <a:off x="839970" y="1153842"/>
            <a:ext cx="5580217" cy="4778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BA9927-3DA8-3D44-BD59-5CAF917E0B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283"/>
          <a:stretch/>
        </p:blipFill>
        <p:spPr>
          <a:xfrm>
            <a:off x="6612604" y="1505783"/>
            <a:ext cx="4931844" cy="43089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BF8542-2A90-7842-BEFB-C17AE8DAA613}"/>
              </a:ext>
            </a:extLst>
          </p:cNvPr>
          <p:cNvSpPr/>
          <p:nvPr/>
        </p:nvSpPr>
        <p:spPr>
          <a:xfrm>
            <a:off x="3630078" y="6221487"/>
            <a:ext cx="4903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github.com</a:t>
            </a:r>
            <a:r>
              <a:rPr lang="en-US" dirty="0">
                <a:hlinkClick r:id="rId4"/>
              </a:rPr>
              <a:t>/</a:t>
            </a:r>
            <a:r>
              <a:rPr lang="en-US" dirty="0" err="1">
                <a:hlinkClick r:id="rId4"/>
              </a:rPr>
              <a:t>yenchenlin</a:t>
            </a:r>
            <a:r>
              <a:rPr lang="en-US" dirty="0">
                <a:hlinkClick r:id="rId4"/>
              </a:rPr>
              <a:t>/awesome-</a:t>
            </a:r>
            <a:r>
              <a:rPr lang="en-US" dirty="0" err="1">
                <a:hlinkClick r:id="rId4"/>
              </a:rPr>
              <a:t>NeRF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434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 dirty="0" err="1"/>
              <a:t>NeRF</a:t>
            </a:r>
            <a:r>
              <a:rPr lang="en" dirty="0"/>
              <a:t> generalizations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EE83F1-4F9E-004A-BB39-627942EB3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>
                <a:ea typeface="Google Sans"/>
                <a:cs typeface="Google Sans"/>
                <a:sym typeface="Google Sans"/>
              </a:rPr>
              <a:t>PixelNeRF [Yu et al. CVPR’21]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IBRNet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[Wang et al. CVPR’21]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MVSNeRF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[Yao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NerfingMVS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[Wei et al. ICCV’21] 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NeRFormer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[Reizenstein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>
                <a:ea typeface="Google Sans"/>
                <a:cs typeface="Google Sans"/>
                <a:sym typeface="Google Sans"/>
              </a:rPr>
              <a:t>GRF [Trevithick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>
                <a:ea typeface="Google Sans"/>
                <a:cs typeface="Google Sans"/>
                <a:sym typeface="Google Sans"/>
              </a:rPr>
              <a:t>…</a:t>
            </a:r>
          </a:p>
          <a:p>
            <a:endParaRPr lang="en-US" dirty="0"/>
          </a:p>
        </p:txBody>
      </p:sp>
      <p:pic>
        <p:nvPicPr>
          <p:cNvPr id="138" name="Google Shape;138;p23"/>
          <p:cNvPicPr preferRelativeResize="0"/>
          <p:nvPr/>
        </p:nvPicPr>
        <p:blipFill rotWithShape="1">
          <a:blip r:embed="rId3">
            <a:alphaModFix/>
          </a:blip>
          <a:srcRect r="24613"/>
          <a:stretch/>
        </p:blipFill>
        <p:spPr>
          <a:xfrm>
            <a:off x="4835477" y="3685169"/>
            <a:ext cx="7356523" cy="272256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6417591" y="6094315"/>
            <a:ext cx="40000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" sz="2133" dirty="0" err="1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PixelNeRF</a:t>
            </a:r>
            <a:r>
              <a:rPr lang="en" sz="2133" dirty="0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-US" sz="2400" dirty="0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[Yu et al. CVPR’21]</a:t>
            </a:r>
          </a:p>
        </p:txBody>
      </p:sp>
    </p:spTree>
    <p:extLst>
      <p:ext uri="{BB962C8B-B14F-4D97-AF65-F5344CB8AC3E}">
        <p14:creationId xmlns:p14="http://schemas.microsoft.com/office/powerpoint/2010/main" val="627209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3993-EED5-D749-9F6B-C49EACF7B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NeRF in the wild</a:t>
            </a:r>
          </a:p>
        </p:txBody>
      </p:sp>
      <p:pic>
        <p:nvPicPr>
          <p:cNvPr id="4" name="interpolations" descr="interpolations">
            <a:hlinkClick r:id="" action="ppaction://media"/>
            <a:extLst>
              <a:ext uri="{FF2B5EF4-FFF2-40B4-BE49-F238E27FC236}">
                <a16:creationId xmlns:a16="http://schemas.microsoft.com/office/drawing/2014/main" id="{DF904103-AD6F-D341-80E5-49831351CF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5166" y="1114628"/>
            <a:ext cx="7781667" cy="50468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468735-607B-054A-8F44-476197566820}"/>
              </a:ext>
            </a:extLst>
          </p:cNvPr>
          <p:cNvSpPr/>
          <p:nvPr/>
        </p:nvSpPr>
        <p:spPr>
          <a:xfrm>
            <a:off x="3000344" y="6361667"/>
            <a:ext cx="65060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</a:rPr>
              <a:t>R. Martin-</a:t>
            </a:r>
            <a:r>
              <a:rPr lang="en-US" dirty="0" err="1">
                <a:latin typeface="Helvetica" pitchFamily="2" charset="0"/>
              </a:rPr>
              <a:t>Brualla</a:t>
            </a:r>
            <a:r>
              <a:rPr lang="en-US" dirty="0">
                <a:latin typeface="Helvetica" pitchFamily="2" charset="0"/>
              </a:rPr>
              <a:t> et al. </a:t>
            </a:r>
            <a:r>
              <a:rPr lang="en-US" dirty="0">
                <a:latin typeface="Helvetica" pitchFamily="2" charset="0"/>
                <a:hlinkClick r:id="rId6"/>
              </a:rPr>
              <a:t>NeRF in the Wild</a:t>
            </a:r>
            <a:r>
              <a:rPr lang="en-US" dirty="0">
                <a:latin typeface="Helvetica" pitchFamily="2" charset="0"/>
              </a:rPr>
              <a:t>. CVPR 2021 </a:t>
            </a:r>
          </a:p>
        </p:txBody>
      </p:sp>
    </p:spTree>
    <p:extLst>
      <p:ext uri="{BB962C8B-B14F-4D97-AF65-F5344CB8AC3E}">
        <p14:creationId xmlns:p14="http://schemas.microsoft.com/office/powerpoint/2010/main" val="261566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496C9-30D2-D542-95B3-B8182982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NeRF</a:t>
            </a:r>
            <a:r>
              <a:rPr lang="en-US" dirty="0"/>
              <a:t> from one or few images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27028-3C53-6D4F-B861-625A8ECCDA5F}"/>
              </a:ext>
            </a:extLst>
          </p:cNvPr>
          <p:cNvSpPr/>
          <p:nvPr/>
        </p:nvSpPr>
        <p:spPr>
          <a:xfrm>
            <a:off x="1413510" y="6329095"/>
            <a:ext cx="9364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A. Yu et al. </a:t>
            </a:r>
            <a:r>
              <a:rPr lang="en-US" dirty="0">
                <a:hlinkClick r:id="rId2"/>
              </a:rPr>
              <a:t>PixelNeRF: Neural Radiance Fields from One or Few Images</a:t>
            </a:r>
            <a:r>
              <a:rPr lang="en-US" dirty="0"/>
              <a:t>. CVPR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6CAC24-E891-E147-AA29-0858C1AC4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68" y="1866900"/>
            <a:ext cx="5867400" cy="293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E9932C-9A60-E24A-8CF6-4452CCCEB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00" y="1866900"/>
            <a:ext cx="3911600" cy="2933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1BF776-CC71-3D47-8E03-1BA76B6285F6}"/>
              </a:ext>
            </a:extLst>
          </p:cNvPr>
          <p:cNvSpPr txBox="1"/>
          <p:nvPr/>
        </p:nvSpPr>
        <p:spPr>
          <a:xfrm>
            <a:off x="2411730" y="1309315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Three input views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00801AB-4257-4546-8A52-00D5E45FE2FD}"/>
              </a:ext>
            </a:extLst>
          </p:cNvPr>
          <p:cNvSpPr/>
          <p:nvPr/>
        </p:nvSpPr>
        <p:spPr bwMode="auto">
          <a:xfrm>
            <a:off x="6656070" y="3244557"/>
            <a:ext cx="445770" cy="37719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9E806F-3F50-6942-A675-C3F5499A6CDF}"/>
              </a:ext>
            </a:extLst>
          </p:cNvPr>
          <p:cNvSpPr txBox="1"/>
          <p:nvPr/>
        </p:nvSpPr>
        <p:spPr>
          <a:xfrm>
            <a:off x="7616190" y="131561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PixelNeRF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0459D6-6527-E649-98C3-304C4C214E6C}"/>
              </a:ext>
            </a:extLst>
          </p:cNvPr>
          <p:cNvSpPr txBox="1"/>
          <p:nvPr/>
        </p:nvSpPr>
        <p:spPr>
          <a:xfrm>
            <a:off x="9590018" y="1315610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3-view </a:t>
            </a:r>
            <a:r>
              <a:rPr lang="en-US" dirty="0" err="1"/>
              <a:t>NeRF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766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496C9-30D2-D542-95B3-B8182982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NeRF</a:t>
            </a:r>
            <a:r>
              <a:rPr lang="en-US" dirty="0"/>
              <a:t> from one or few images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27028-3C53-6D4F-B861-625A8ECCDA5F}"/>
              </a:ext>
            </a:extLst>
          </p:cNvPr>
          <p:cNvSpPr/>
          <p:nvPr/>
        </p:nvSpPr>
        <p:spPr>
          <a:xfrm>
            <a:off x="1413510" y="6329095"/>
            <a:ext cx="9364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A. Yu et al. </a:t>
            </a:r>
            <a:r>
              <a:rPr lang="en-US" dirty="0">
                <a:hlinkClick r:id="rId2"/>
              </a:rPr>
              <a:t>PixelNeRF: Neural Radiance Fields from One or Few Images</a:t>
            </a:r>
            <a:r>
              <a:rPr lang="en-US" dirty="0"/>
              <a:t>. CVPR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C56529-ABBE-5A4E-A7A9-36976E5ED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450340"/>
            <a:ext cx="3909060" cy="45605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6D9F3B-F5A4-EA48-AC75-63F0B1CE7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1142792"/>
            <a:ext cx="3714750" cy="2743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16645E-88FC-844D-8E73-1F89EEF0D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417098"/>
            <a:ext cx="3851910" cy="44938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DE817B-BEF3-7B4A-9EF4-AE3263CFC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0" y="1120853"/>
            <a:ext cx="3714750" cy="27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65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496C9-30D2-D542-95B3-B8182982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NeRF</a:t>
            </a:r>
            <a:r>
              <a:rPr lang="en-US" dirty="0"/>
              <a:t> from one or few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1D5E1-3DFF-1A41-8471-C6C7C6670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27028-3C53-6D4F-B861-625A8ECCDA5F}"/>
              </a:ext>
            </a:extLst>
          </p:cNvPr>
          <p:cNvSpPr/>
          <p:nvPr/>
        </p:nvSpPr>
        <p:spPr>
          <a:xfrm>
            <a:off x="1413510" y="6329095"/>
            <a:ext cx="9364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A. Yu et al. </a:t>
            </a:r>
            <a:r>
              <a:rPr lang="en-US" dirty="0">
                <a:hlinkClick r:id="rId2"/>
              </a:rPr>
              <a:t>PixelNeRF: Neural Radiance Fields from One or Few Images</a:t>
            </a:r>
            <a:r>
              <a:rPr lang="en-US" dirty="0"/>
              <a:t>. CVPR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03825-DA76-1E48-8416-B8763CE01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752600"/>
            <a:ext cx="11750040" cy="32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33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D9E7A-D0D4-1484-F712-F54182A6F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NeRF</a:t>
            </a:r>
            <a:r>
              <a:rPr lang="en-US" dirty="0"/>
              <a:t> without calibration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8C7240-A4D7-4D58-AD8C-DBEC042FA9A8}"/>
              </a:ext>
            </a:extLst>
          </p:cNvPr>
          <p:cNvSpPr txBox="1"/>
          <p:nvPr/>
        </p:nvSpPr>
        <p:spPr>
          <a:xfrm>
            <a:off x="1258957" y="6412468"/>
            <a:ext cx="10204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529"/>
                </a:solidFill>
                <a:effectLst/>
              </a:rPr>
              <a:t>Z. Wang et al.</a:t>
            </a:r>
            <a:r>
              <a:rPr lang="en-US" dirty="0">
                <a:solidFill>
                  <a:srgbClr val="212529"/>
                </a:solidFill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NeRF</a:t>
            </a:r>
            <a:r>
              <a:rPr lang="en-US" b="0" i="0" dirty="0">
                <a:solidFill>
                  <a:srgbClr val="212529"/>
                </a:solidFill>
                <a:effectLst/>
              </a:rPr>
              <a:t>--: </a:t>
            </a:r>
            <a:r>
              <a:rPr lang="en-US" b="0" i="0" dirty="0">
                <a:solidFill>
                  <a:srgbClr val="212529"/>
                </a:solidFill>
                <a:effectLst/>
                <a:hlinkClick r:id="rId2"/>
              </a:rPr>
              <a:t>Neural Radiance Fields Without Known Camera Parameters</a:t>
            </a:r>
            <a:r>
              <a:rPr lang="en-US" b="0" i="0" dirty="0">
                <a:solidFill>
                  <a:srgbClr val="212529"/>
                </a:solidFill>
                <a:effectLst/>
              </a:rPr>
              <a:t>. 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arXiv</a:t>
            </a:r>
            <a:r>
              <a:rPr lang="en-US" b="0" i="0" dirty="0">
                <a:solidFill>
                  <a:srgbClr val="212529"/>
                </a:solidFill>
                <a:effectLst/>
              </a:rPr>
              <a:t> 2021 </a:t>
            </a:r>
          </a:p>
        </p:txBody>
      </p:sp>
      <p:pic>
        <p:nvPicPr>
          <p:cNvPr id="7" name="Picture 6" descr="A collage of images of a plane&#10;&#10;Description automatically generated">
            <a:extLst>
              <a:ext uri="{FF2B5EF4-FFF2-40B4-BE49-F238E27FC236}">
                <a16:creationId xmlns:a16="http://schemas.microsoft.com/office/drawing/2014/main" id="{C2821FF7-25B6-1C33-4F06-1260AC038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06" y="1097573"/>
            <a:ext cx="11180187" cy="507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78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BA860-FC1B-FE3D-AE3F-3071FC0A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NeRF</a:t>
            </a:r>
            <a:r>
              <a:rPr lang="en-US" dirty="0"/>
              <a:t> without calibration</a:t>
            </a:r>
          </a:p>
        </p:txBody>
      </p:sp>
      <p:pic>
        <p:nvPicPr>
          <p:cNvPr id="7" name="Content Placeholder 6" descr="A statue of a horse&#10;&#10;Description automatically generated">
            <a:extLst>
              <a:ext uri="{FF2B5EF4-FFF2-40B4-BE49-F238E27FC236}">
                <a16:creationId xmlns:a16="http://schemas.microsoft.com/office/drawing/2014/main" id="{E06DF07C-D542-4536-4055-60E8174E8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6605"/>
            <a:ext cx="12192705" cy="460061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CD8286-5CA6-D260-EE30-EE96836A9A4B}"/>
              </a:ext>
            </a:extLst>
          </p:cNvPr>
          <p:cNvSpPr txBox="1"/>
          <p:nvPr/>
        </p:nvSpPr>
        <p:spPr>
          <a:xfrm>
            <a:off x="834888" y="6364069"/>
            <a:ext cx="10694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W. Bian et al. </a:t>
            </a:r>
            <a:r>
              <a:rPr lang="en-US" dirty="0">
                <a:hlinkClick r:id="rId3"/>
              </a:rPr>
              <a:t>NoPe-NeRF: </a:t>
            </a:r>
            <a:r>
              <a:rPr lang="en-US" dirty="0" err="1">
                <a:hlinkClick r:id="rId3"/>
              </a:rPr>
              <a:t>Optimising</a:t>
            </a:r>
            <a:r>
              <a:rPr lang="en-US" dirty="0">
                <a:hlinkClick r:id="rId3"/>
              </a:rPr>
              <a:t> Neural Radiance Field with No Pose Prior</a:t>
            </a:r>
            <a:r>
              <a:rPr lang="en-US" dirty="0"/>
              <a:t>. CVPR 2023</a:t>
            </a:r>
          </a:p>
        </p:txBody>
      </p:sp>
    </p:spTree>
    <p:extLst>
      <p:ext uri="{BB962C8B-B14F-4D97-AF65-F5344CB8AC3E}">
        <p14:creationId xmlns:p14="http://schemas.microsoft.com/office/powerpoint/2010/main" val="135572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FF07-A7D5-81D4-AA3E-5F4B0CCFE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73783-A18D-6208-C388-E16B31FE2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NeRF</a:t>
            </a:r>
            <a:r>
              <a:rPr lang="en-US" dirty="0"/>
              <a:t> without calibration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19948-1B8B-3861-E711-006C0C435050}"/>
              </a:ext>
            </a:extLst>
          </p:cNvPr>
          <p:cNvSpPr txBox="1"/>
          <p:nvPr/>
        </p:nvSpPr>
        <p:spPr>
          <a:xfrm>
            <a:off x="834888" y="6364069"/>
            <a:ext cx="10694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W. Bian et al. </a:t>
            </a:r>
            <a:r>
              <a:rPr lang="en-US" dirty="0">
                <a:hlinkClick r:id="rId2"/>
              </a:rPr>
              <a:t>NoPe-NeRF: </a:t>
            </a:r>
            <a:r>
              <a:rPr lang="en-US" dirty="0" err="1">
                <a:hlinkClick r:id="rId2"/>
              </a:rPr>
              <a:t>Optimising</a:t>
            </a:r>
            <a:r>
              <a:rPr lang="en-US" dirty="0">
                <a:hlinkClick r:id="rId2"/>
              </a:rPr>
              <a:t> Neural Radiance Field with No Pose Prior</a:t>
            </a:r>
            <a:r>
              <a:rPr lang="en-US" dirty="0"/>
              <a:t>. CVPR 2023</a:t>
            </a:r>
          </a:p>
        </p:txBody>
      </p:sp>
      <p:pic>
        <p:nvPicPr>
          <p:cNvPr id="6" name="Content Placeholder 5" descr="A diagram of a house&#10;&#10;Description automatically generated">
            <a:extLst>
              <a:ext uri="{FF2B5EF4-FFF2-40B4-BE49-F238E27FC236}">
                <a16:creationId xmlns:a16="http://schemas.microsoft.com/office/drawing/2014/main" id="{66FC11E5-3595-E3AE-085A-A6E7F254E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0300" y="914400"/>
            <a:ext cx="9931400" cy="5257800"/>
          </a:xfrm>
        </p:spPr>
      </p:pic>
    </p:spTree>
    <p:extLst>
      <p:ext uri="{BB962C8B-B14F-4D97-AF65-F5344CB8AC3E}">
        <p14:creationId xmlns:p14="http://schemas.microsoft.com/office/powerpoint/2010/main" val="3547617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/>
              <a:t>Fast Inference</a:t>
            </a:r>
            <a:endParaRPr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AE1D1F-A5F1-EE42-9EBE-9B6FC3B5D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PlenOctrees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[Yu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SNeRG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</a:t>
            </a:r>
            <a:r>
              <a:rPr lang="en-US" sz="2400" dirty="0" err="1">
                <a:ea typeface="Google Sans"/>
                <a:cs typeface="Google Sans"/>
                <a:sym typeface="Google Sans"/>
              </a:rPr>
              <a:t>Hedman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FastNeRF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</a:t>
            </a:r>
            <a:r>
              <a:rPr lang="en-US" sz="2400" dirty="0" err="1">
                <a:ea typeface="Google Sans"/>
                <a:cs typeface="Google Sans"/>
                <a:sym typeface="Google Sans"/>
              </a:rPr>
              <a:t>Garbin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KiloNeRF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[Reiser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AutoInt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[Lindell et al. CVPR’21]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>
                <a:ea typeface="Google Sans"/>
                <a:cs typeface="Google Sans"/>
                <a:sym typeface="Google Sans"/>
              </a:rPr>
              <a:t>…</a:t>
            </a:r>
          </a:p>
          <a:p>
            <a:endParaRPr lang="en-US" dirty="0"/>
          </a:p>
        </p:txBody>
      </p:sp>
      <p:pic>
        <p:nvPicPr>
          <p:cNvPr id="145" name="Google Shape;145;p24" descr="[video-to-gif output image]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929" y="2306445"/>
            <a:ext cx="5144145" cy="30950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7394939" y="5522733"/>
            <a:ext cx="3637436" cy="90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133" dirty="0" err="1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PlenOctrees</a:t>
            </a:r>
            <a:r>
              <a:rPr lang="en" sz="2133" dirty="0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-US" sz="2133" dirty="0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[Yu et al. ICCV’21]</a:t>
            </a:r>
          </a:p>
          <a:p>
            <a:pPr algn="ctr"/>
            <a:endParaRPr sz="2133" dirty="0">
              <a:solidFill>
                <a:srgbClr val="0B539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755656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3B2A6-8C77-4643-8ECE-7AA968FAA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inference: </a:t>
            </a:r>
            <a:r>
              <a:rPr lang="en-US" dirty="0" err="1"/>
              <a:t>Plenoxels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688467-2909-E44D-B0C9-C7A1E9619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7162" y="1110766"/>
            <a:ext cx="6312310" cy="478474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654F57-9B42-7E42-B08C-11EDDED15EF9}"/>
              </a:ext>
            </a:extLst>
          </p:cNvPr>
          <p:cNvSpPr/>
          <p:nvPr/>
        </p:nvSpPr>
        <p:spPr>
          <a:xfrm>
            <a:off x="1240942" y="6314197"/>
            <a:ext cx="9710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S. </a:t>
            </a:r>
            <a:r>
              <a:rPr lang="en-US" dirty="0" err="1"/>
              <a:t>Fridovich</a:t>
            </a:r>
            <a:r>
              <a:rPr lang="en-US" dirty="0"/>
              <a:t>-Keil et al. </a:t>
            </a:r>
            <a:r>
              <a:rPr lang="en-US" dirty="0">
                <a:hlinkClick r:id="rId3"/>
              </a:rPr>
              <a:t>Plenoxels: Radiance Fields without Neural Networks</a:t>
            </a:r>
            <a:r>
              <a:rPr lang="en-US" dirty="0"/>
              <a:t>. CVPR 2022</a:t>
            </a:r>
          </a:p>
        </p:txBody>
      </p:sp>
    </p:spTree>
    <p:extLst>
      <p:ext uri="{BB962C8B-B14F-4D97-AF65-F5344CB8AC3E}">
        <p14:creationId xmlns:p14="http://schemas.microsoft.com/office/powerpoint/2010/main" val="3435436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3B2A6-8C77-4643-8ECE-7AA968FAA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inference: </a:t>
            </a:r>
            <a:r>
              <a:rPr lang="en-US" dirty="0" err="1"/>
              <a:t>Plenoxels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C97B33-CE46-534B-9228-C6253DCA2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28" y="1240277"/>
            <a:ext cx="11327750" cy="48883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4A6B0A-1821-93CD-0900-19D7F31BD5CF}"/>
              </a:ext>
            </a:extLst>
          </p:cNvPr>
          <p:cNvSpPr/>
          <p:nvPr/>
        </p:nvSpPr>
        <p:spPr>
          <a:xfrm>
            <a:off x="1240942" y="6314197"/>
            <a:ext cx="9710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S. </a:t>
            </a:r>
            <a:r>
              <a:rPr lang="en-US" dirty="0" err="1"/>
              <a:t>Fridovich</a:t>
            </a:r>
            <a:r>
              <a:rPr lang="en-US" dirty="0"/>
              <a:t>-Keil et al. </a:t>
            </a:r>
            <a:r>
              <a:rPr lang="en-US" dirty="0">
                <a:hlinkClick r:id="rId3"/>
              </a:rPr>
              <a:t>Plenoxels: Radiance Fields without Neural Networks</a:t>
            </a:r>
            <a:r>
              <a:rPr lang="en-US" dirty="0"/>
              <a:t>. CVPR 2022</a:t>
            </a:r>
          </a:p>
        </p:txBody>
      </p:sp>
    </p:spTree>
    <p:extLst>
      <p:ext uri="{BB962C8B-B14F-4D97-AF65-F5344CB8AC3E}">
        <p14:creationId xmlns:p14="http://schemas.microsoft.com/office/powerpoint/2010/main" val="618122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114D2919-4037-9D3F-4C65-5651D09A6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>
            <a:extLst>
              <a:ext uri="{FF2B5EF4-FFF2-40B4-BE49-F238E27FC236}">
                <a16:creationId xmlns:a16="http://schemas.microsoft.com/office/drawing/2014/main" id="{68713524-92DE-AA3C-5500-C67D1E846D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en"/>
              <a:t>Fast Inference</a:t>
            </a:r>
            <a:endParaRPr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38D264-1882-01AD-C342-3D560B6E9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PlenOctrees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[Yu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SNeRG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</a:t>
            </a:r>
            <a:r>
              <a:rPr lang="en-US" sz="2400" dirty="0" err="1">
                <a:ea typeface="Google Sans"/>
                <a:cs typeface="Google Sans"/>
                <a:sym typeface="Google Sans"/>
              </a:rPr>
              <a:t>Hedman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FastNeRF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</a:t>
            </a:r>
            <a:r>
              <a:rPr lang="en-US" sz="2400" dirty="0" err="1">
                <a:ea typeface="Google Sans"/>
                <a:cs typeface="Google Sans"/>
                <a:sym typeface="Google Sans"/>
              </a:rPr>
              <a:t>Garbin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KiloNeRF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[Reiser et al. ICCV’21]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 err="1">
                <a:ea typeface="Google Sans"/>
                <a:cs typeface="Google Sans"/>
                <a:sym typeface="Google Sans"/>
              </a:rPr>
              <a:t>AutoInt</a:t>
            </a:r>
            <a:r>
              <a:rPr lang="en-US" sz="2400" dirty="0">
                <a:ea typeface="Google Sans"/>
                <a:cs typeface="Google Sans"/>
                <a:sym typeface="Google Sans"/>
              </a:rPr>
              <a:t> [Lindell et al. CVPR’21]</a:t>
            </a:r>
          </a:p>
          <a:p>
            <a:pPr marL="609585" indent="-440256">
              <a:buClr>
                <a:srgbClr val="0B5394"/>
              </a:buClr>
              <a:buSzPts val="1600"/>
              <a:buFont typeface="Google Sans"/>
              <a:buChar char="●"/>
            </a:pPr>
            <a:r>
              <a:rPr lang="en-US" sz="2400" dirty="0">
                <a:ea typeface="Google Sans"/>
                <a:cs typeface="Google Sans"/>
                <a:sym typeface="Google Sans"/>
              </a:rPr>
              <a:t>…</a:t>
            </a:r>
          </a:p>
          <a:p>
            <a:endParaRPr lang="en-US" dirty="0"/>
          </a:p>
        </p:txBody>
      </p:sp>
      <p:pic>
        <p:nvPicPr>
          <p:cNvPr id="145" name="Google Shape;145;p24" descr="[video-to-gif output image]">
            <a:extLst>
              <a:ext uri="{FF2B5EF4-FFF2-40B4-BE49-F238E27FC236}">
                <a16:creationId xmlns:a16="http://schemas.microsoft.com/office/drawing/2014/main" id="{4E9381AF-5DF9-E7F2-CB3D-3CA28B83349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929" y="2306445"/>
            <a:ext cx="5144145" cy="30950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>
            <a:extLst>
              <a:ext uri="{FF2B5EF4-FFF2-40B4-BE49-F238E27FC236}">
                <a16:creationId xmlns:a16="http://schemas.microsoft.com/office/drawing/2014/main" id="{9C18B21E-BD8C-3CC2-110D-C21EC5D37B0B}"/>
              </a:ext>
            </a:extLst>
          </p:cNvPr>
          <p:cNvSpPr txBox="1"/>
          <p:nvPr/>
        </p:nvSpPr>
        <p:spPr>
          <a:xfrm>
            <a:off x="7394939" y="5522733"/>
            <a:ext cx="3637436" cy="90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sz="2133" dirty="0" err="1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PlenOctrees</a:t>
            </a:r>
            <a:r>
              <a:rPr lang="en" sz="2133" dirty="0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 </a:t>
            </a:r>
            <a:r>
              <a:rPr lang="en-US" sz="2133" dirty="0">
                <a:solidFill>
                  <a:srgbClr val="0B5394"/>
                </a:solidFill>
                <a:latin typeface="Google Sans"/>
                <a:ea typeface="Google Sans"/>
                <a:cs typeface="Google Sans"/>
                <a:sym typeface="Google Sans"/>
              </a:rPr>
              <a:t>[Yu et al. ICCV’21]</a:t>
            </a:r>
          </a:p>
          <a:p>
            <a:pPr algn="ctr"/>
            <a:endParaRPr sz="2133" dirty="0">
              <a:solidFill>
                <a:srgbClr val="0B539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129038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22F7-7237-1990-C007-1BB32B0D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40533-DC39-1410-A861-E3B317A20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inference: </a:t>
            </a:r>
            <a:r>
              <a:rPr lang="en-US" dirty="0" err="1"/>
              <a:t>Plenoxels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F3A1E7-43CF-241E-E853-026901E43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7162" y="1110766"/>
            <a:ext cx="6312310" cy="478474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E71FB5-4EA7-0F3F-C884-AC792AB591D1}"/>
              </a:ext>
            </a:extLst>
          </p:cNvPr>
          <p:cNvSpPr/>
          <p:nvPr/>
        </p:nvSpPr>
        <p:spPr>
          <a:xfrm>
            <a:off x="1240942" y="6314197"/>
            <a:ext cx="9710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S. </a:t>
            </a:r>
            <a:r>
              <a:rPr lang="en-US" dirty="0" err="1"/>
              <a:t>Fridovich</a:t>
            </a:r>
            <a:r>
              <a:rPr lang="en-US" dirty="0"/>
              <a:t>-Keil et al. </a:t>
            </a:r>
            <a:r>
              <a:rPr lang="en-US" dirty="0">
                <a:hlinkClick r:id="rId3"/>
              </a:rPr>
              <a:t>Plenoxels: Radiance Fields without Neural Networks</a:t>
            </a:r>
            <a:r>
              <a:rPr lang="en-US" dirty="0"/>
              <a:t>. CVPR 2022</a:t>
            </a:r>
          </a:p>
        </p:txBody>
      </p:sp>
    </p:spTree>
    <p:extLst>
      <p:ext uri="{BB962C8B-B14F-4D97-AF65-F5344CB8AC3E}">
        <p14:creationId xmlns:p14="http://schemas.microsoft.com/office/powerpoint/2010/main" val="3541043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12FB1-D185-A8D5-A51B-F27E68FB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D6C78-8393-EE9D-4E3F-1E2C5F7A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inference: </a:t>
            </a:r>
            <a:r>
              <a:rPr lang="en-US" dirty="0" err="1"/>
              <a:t>Plenoxels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C691B8-AC6B-AED7-19BB-CD1CFD7A0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28" y="1240277"/>
            <a:ext cx="11327750" cy="48883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F56871-4BE0-8256-5486-5C9558982966}"/>
              </a:ext>
            </a:extLst>
          </p:cNvPr>
          <p:cNvSpPr/>
          <p:nvPr/>
        </p:nvSpPr>
        <p:spPr>
          <a:xfrm>
            <a:off x="1240942" y="6314197"/>
            <a:ext cx="9710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S. </a:t>
            </a:r>
            <a:r>
              <a:rPr lang="en-US" dirty="0" err="1"/>
              <a:t>Fridovich</a:t>
            </a:r>
            <a:r>
              <a:rPr lang="en-US" dirty="0"/>
              <a:t>-Keil et al. </a:t>
            </a:r>
            <a:r>
              <a:rPr lang="en-US" dirty="0">
                <a:hlinkClick r:id="rId3"/>
              </a:rPr>
              <a:t>Plenoxels: Radiance Fields without Neural Networks</a:t>
            </a:r>
            <a:r>
              <a:rPr lang="en-US" dirty="0"/>
              <a:t>. CVPR 2022</a:t>
            </a:r>
          </a:p>
        </p:txBody>
      </p:sp>
    </p:spTree>
    <p:extLst>
      <p:ext uri="{BB962C8B-B14F-4D97-AF65-F5344CB8AC3E}">
        <p14:creationId xmlns:p14="http://schemas.microsoft.com/office/powerpoint/2010/main" val="2013760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CAEC8-B6CC-CC70-F180-C08943F31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Gaussian splatting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BFDE3-E7AB-35F2-CDE0-4A0755FF914D}"/>
              </a:ext>
            </a:extLst>
          </p:cNvPr>
          <p:cNvSpPr txBox="1"/>
          <p:nvPr/>
        </p:nvSpPr>
        <p:spPr>
          <a:xfrm>
            <a:off x="781877" y="6412468"/>
            <a:ext cx="10906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B. </a:t>
            </a:r>
            <a:r>
              <a:rPr lang="en-US" dirty="0" err="1"/>
              <a:t>Kerbl</a:t>
            </a:r>
            <a:r>
              <a:rPr lang="en-US" dirty="0"/>
              <a:t> et al. </a:t>
            </a:r>
            <a:r>
              <a:rPr lang="en-US" dirty="0">
                <a:hlinkClick r:id="rId2"/>
              </a:rPr>
              <a:t>3D Gaussian Splatting for Real-Time Radiance Field Rendering</a:t>
            </a:r>
            <a:r>
              <a:rPr lang="en-US" dirty="0"/>
              <a:t>. SIGGRAPH 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C49508-F506-3350-1B41-0B9B8E511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94" y="1665327"/>
            <a:ext cx="5841368" cy="38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78980B0-B7B0-C730-97AF-D2C95BE4F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41" y="1665327"/>
            <a:ext cx="5827022" cy="38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554ED4-F90E-1CA8-4037-95F649F3199E}"/>
              </a:ext>
            </a:extLst>
          </p:cNvPr>
          <p:cNvSpPr txBox="1"/>
          <p:nvPr/>
        </p:nvSpPr>
        <p:spPr>
          <a:xfrm>
            <a:off x="10419154" y="5538651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Figure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49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02CA0-0D20-45A2-3B81-70A362853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B5DB8-CC25-DE0E-5951-A8A966B5F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Gaussian splatting</a:t>
            </a:r>
          </a:p>
        </p:txBody>
      </p:sp>
      <p:pic>
        <p:nvPicPr>
          <p:cNvPr id="9" name="Content Placeholder 8" descr="A diagram of a plant&#10;&#10;Description automatically generated">
            <a:extLst>
              <a:ext uri="{FF2B5EF4-FFF2-40B4-BE49-F238E27FC236}">
                <a16:creationId xmlns:a16="http://schemas.microsoft.com/office/drawing/2014/main" id="{53687733-7954-A61D-82CD-20FF3F804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3" y="1734306"/>
            <a:ext cx="12020547" cy="332629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68E996-01F7-EB32-23CF-6AE05CB822D6}"/>
              </a:ext>
            </a:extLst>
          </p:cNvPr>
          <p:cNvSpPr txBox="1"/>
          <p:nvPr/>
        </p:nvSpPr>
        <p:spPr>
          <a:xfrm>
            <a:off x="781877" y="6412468"/>
            <a:ext cx="10906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B. </a:t>
            </a:r>
            <a:r>
              <a:rPr lang="en-US" dirty="0" err="1"/>
              <a:t>Kerbl</a:t>
            </a:r>
            <a:r>
              <a:rPr lang="en-US" dirty="0"/>
              <a:t> et al. </a:t>
            </a:r>
            <a:r>
              <a:rPr lang="en-US" dirty="0">
                <a:hlinkClick r:id="rId3"/>
              </a:rPr>
              <a:t>3D Gaussian Splatting for Real-Time Radiance Field Rendering</a:t>
            </a:r>
            <a:r>
              <a:rPr lang="en-US" dirty="0"/>
              <a:t>. SIGGRAPH 2023</a:t>
            </a:r>
          </a:p>
        </p:txBody>
      </p:sp>
    </p:spTree>
    <p:extLst>
      <p:ext uri="{BB962C8B-B14F-4D97-AF65-F5344CB8AC3E}">
        <p14:creationId xmlns:p14="http://schemas.microsoft.com/office/powerpoint/2010/main" val="3305502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492FE-3783-AA37-7A52-0AC5D2D85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E0E7-1A21-60E1-0280-1003CBF0B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Gaussian splatting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F71F0-4604-E7E8-9052-27C839E19FA3}"/>
              </a:ext>
            </a:extLst>
          </p:cNvPr>
          <p:cNvSpPr txBox="1"/>
          <p:nvPr/>
        </p:nvSpPr>
        <p:spPr>
          <a:xfrm>
            <a:off x="781877" y="6412468"/>
            <a:ext cx="10906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B. </a:t>
            </a:r>
            <a:r>
              <a:rPr lang="en-US" dirty="0" err="1"/>
              <a:t>Kerbl</a:t>
            </a:r>
            <a:r>
              <a:rPr lang="en-US" dirty="0"/>
              <a:t> et al. </a:t>
            </a:r>
            <a:r>
              <a:rPr lang="en-US" dirty="0">
                <a:hlinkClick r:id="rId2"/>
              </a:rPr>
              <a:t>3D Gaussian Splatting for Real-Time Radiance Field Rendering</a:t>
            </a:r>
            <a:r>
              <a:rPr lang="en-US" dirty="0"/>
              <a:t>. SIGGRAPH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526CC7-7536-B17E-B9BB-0E1076C13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38" y="1611200"/>
            <a:ext cx="11611924" cy="4153495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37D032-5DF8-C895-7269-5A25A121E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495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B6100-B723-E303-A03B-33C75E5D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Gaussian splatting without calibration</a:t>
            </a:r>
          </a:p>
        </p:txBody>
      </p:sp>
      <p:pic>
        <p:nvPicPr>
          <p:cNvPr id="9" name="Content Placeholder 8" descr="A collage of photos of a church&#10;&#10;Description automatically generated">
            <a:extLst>
              <a:ext uri="{FF2B5EF4-FFF2-40B4-BE49-F238E27FC236}">
                <a16:creationId xmlns:a16="http://schemas.microsoft.com/office/drawing/2014/main" id="{F5ABB710-FAED-8D72-BDCB-1C5CFBBFF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957" y="914400"/>
            <a:ext cx="9976086" cy="52578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B46A6D-F8AA-41B9-4972-138A7D6A863F}"/>
              </a:ext>
            </a:extLst>
          </p:cNvPr>
          <p:cNvSpPr txBox="1"/>
          <p:nvPr/>
        </p:nvSpPr>
        <p:spPr>
          <a:xfrm>
            <a:off x="2610679" y="6385964"/>
            <a:ext cx="6838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Y. Fu et al. </a:t>
            </a:r>
            <a:r>
              <a:rPr lang="en-US" dirty="0">
                <a:hlinkClick r:id="rId3"/>
              </a:rPr>
              <a:t>COLMAP-Free 3D Gaussian Splatting</a:t>
            </a:r>
            <a:r>
              <a:rPr lang="en-US" dirty="0"/>
              <a:t>. CVPR 2024</a:t>
            </a:r>
          </a:p>
        </p:txBody>
      </p:sp>
    </p:spTree>
    <p:extLst>
      <p:ext uri="{BB962C8B-B14F-4D97-AF65-F5344CB8AC3E}">
        <p14:creationId xmlns:p14="http://schemas.microsoft.com/office/powerpoint/2010/main" val="23778874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ECFE9-3AC0-291D-50DF-4E3F51E8B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6E04-E3CF-0A63-A7B3-6B5BCE13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Gaussian splatting without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6D52A-B9B6-3E74-9A03-2C977DEB4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087992-7497-63F3-5421-7B08D2C576C8}"/>
              </a:ext>
            </a:extLst>
          </p:cNvPr>
          <p:cNvSpPr txBox="1"/>
          <p:nvPr/>
        </p:nvSpPr>
        <p:spPr>
          <a:xfrm>
            <a:off x="2610679" y="6385964"/>
            <a:ext cx="6838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Y. Fu et al. </a:t>
            </a:r>
            <a:r>
              <a:rPr lang="en-US" dirty="0">
                <a:hlinkClick r:id="rId2"/>
              </a:rPr>
              <a:t>COLMAP-Free 3D Gaussian Splatting</a:t>
            </a:r>
            <a:r>
              <a:rPr lang="en-US" dirty="0"/>
              <a:t>. CVPR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25EFD-8C00-461C-DDF3-F8D74409F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747" y="914400"/>
            <a:ext cx="8786191" cy="535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10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FAAD-7116-104B-8FE0-DDBDEA79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Text-to-</a:t>
            </a:r>
            <a:r>
              <a:rPr lang="en-US" dirty="0" err="1"/>
              <a:t>NeRF</a:t>
            </a:r>
            <a:r>
              <a:rPr lang="en-US" dirty="0"/>
              <a:t> generation</a:t>
            </a:r>
          </a:p>
        </p:txBody>
      </p:sp>
      <p:pic>
        <p:nvPicPr>
          <p:cNvPr id="5" name="wipe_opposite_6x4_smoothstep.mp4">
            <a:hlinkClick r:id="" action="ppaction://media"/>
            <a:extLst>
              <a:ext uri="{FF2B5EF4-FFF2-40B4-BE49-F238E27FC236}">
                <a16:creationId xmlns:a16="http://schemas.microsoft.com/office/drawing/2014/main" id="{58ED597D-5BC2-5A4D-B752-FFEF49953E0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52650" y="914400"/>
            <a:ext cx="7886700" cy="52578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BE121B-24C6-E94D-AAF8-DADE241C7E29}"/>
              </a:ext>
            </a:extLst>
          </p:cNvPr>
          <p:cNvSpPr/>
          <p:nvPr/>
        </p:nvSpPr>
        <p:spPr>
          <a:xfrm>
            <a:off x="1021459" y="6306189"/>
            <a:ext cx="1025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B. Poole, A. Jain, J. Barron, B. Mildenhall. </a:t>
            </a:r>
            <a:r>
              <a:rPr lang="en-US" dirty="0">
                <a:hlinkClick r:id="rId5"/>
              </a:rPr>
              <a:t>DreamFusion: Text-to-3D using 2D Diffusion</a:t>
            </a:r>
            <a:r>
              <a:rPr lang="en-US" dirty="0"/>
              <a:t>. ICLR 2023</a:t>
            </a:r>
          </a:p>
        </p:txBody>
      </p:sp>
    </p:spTree>
    <p:extLst>
      <p:ext uri="{BB962C8B-B14F-4D97-AF65-F5344CB8AC3E}">
        <p14:creationId xmlns:p14="http://schemas.microsoft.com/office/powerpoint/2010/main" val="197529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FAAD-7116-104B-8FE0-DDBDEA79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Text-to-</a:t>
            </a:r>
            <a:r>
              <a:rPr lang="en-US" dirty="0" err="1"/>
              <a:t>NeRF</a:t>
            </a:r>
            <a:r>
              <a:rPr lang="en-US" dirty="0"/>
              <a:t> generation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BE121B-24C6-E94D-AAF8-DADE241C7E29}"/>
              </a:ext>
            </a:extLst>
          </p:cNvPr>
          <p:cNvSpPr/>
          <p:nvPr/>
        </p:nvSpPr>
        <p:spPr>
          <a:xfrm>
            <a:off x="1021459" y="6306189"/>
            <a:ext cx="1025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B. Poole, A. Jain, J. Barron, B. Mildenhall. </a:t>
            </a:r>
            <a:r>
              <a:rPr lang="en-US" dirty="0">
                <a:hlinkClick r:id="rId3"/>
              </a:rPr>
              <a:t>DreamFusion: Text-to-3D using 2D Diffusion</a:t>
            </a:r>
            <a:r>
              <a:rPr lang="en-US" dirty="0"/>
              <a:t>. ICLR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A797FF-E161-C64A-9CAF-C83AD4E80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5401"/>
            <a:ext cx="12192000" cy="406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29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143E3-5E24-9232-F0A7-DCB089755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C9FE7-A50D-41A9-5495-F0FC7EC9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Othe</a:t>
            </a:r>
            <a:r>
              <a:rPr lang="en-US" dirty="0"/>
              <a:t> </a:t>
            </a:r>
            <a:r>
              <a:rPr lang="en-US" dirty="0" err="1"/>
              <a:t>NeRF</a:t>
            </a:r>
            <a:r>
              <a:rPr lang="en-US" dirty="0"/>
              <a:t>-related topics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14B04-1D8E-54FC-D2A5-F94E38CFF9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288"/>
          <a:stretch/>
        </p:blipFill>
        <p:spPr>
          <a:xfrm>
            <a:off x="839970" y="1153842"/>
            <a:ext cx="5580217" cy="4778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D26A05-BDE8-F27F-7A34-9A698E2E2F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283"/>
          <a:stretch/>
        </p:blipFill>
        <p:spPr>
          <a:xfrm>
            <a:off x="6612604" y="1505783"/>
            <a:ext cx="4931844" cy="43089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617011-8B7F-08DE-A885-11AC51CF27A3}"/>
              </a:ext>
            </a:extLst>
          </p:cNvPr>
          <p:cNvSpPr/>
          <p:nvPr/>
        </p:nvSpPr>
        <p:spPr>
          <a:xfrm>
            <a:off x="3630078" y="6221487"/>
            <a:ext cx="4903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github.com</a:t>
            </a:r>
            <a:r>
              <a:rPr lang="en-US" dirty="0">
                <a:hlinkClick r:id="rId4"/>
              </a:rPr>
              <a:t>/</a:t>
            </a:r>
            <a:r>
              <a:rPr lang="en-US" dirty="0" err="1">
                <a:hlinkClick r:id="rId4"/>
              </a:rPr>
              <a:t>yenchenlin</a:t>
            </a:r>
            <a:r>
              <a:rPr lang="en-US" dirty="0">
                <a:hlinkClick r:id="rId4"/>
              </a:rPr>
              <a:t>/awesome-</a:t>
            </a:r>
            <a:r>
              <a:rPr lang="en-US" dirty="0" err="1">
                <a:hlinkClick r:id="rId4"/>
              </a:rPr>
              <a:t>NeRF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0576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R1">
      <a:majorFont>
        <a:latin typeface="Roboto Light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14743</TotalTime>
  <Words>1516</Words>
  <Application>Microsoft Macintosh PowerPoint</Application>
  <PresentationFormat>Widescreen</PresentationFormat>
  <Paragraphs>163</Paragraphs>
  <Slides>43</Slides>
  <Notes>18</Notes>
  <HiddenSlides>4</HiddenSlides>
  <MMClips>12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60" baseType="lpstr">
      <vt:lpstr>Arial</vt:lpstr>
      <vt:lpstr>Avenir</vt:lpstr>
      <vt:lpstr>Avenir Book</vt:lpstr>
      <vt:lpstr>Calibri</vt:lpstr>
      <vt:lpstr>Cambria Math</vt:lpstr>
      <vt:lpstr>Canela Text Regular</vt:lpstr>
      <vt:lpstr>Google Sans</vt:lpstr>
      <vt:lpstr>Helvetica</vt:lpstr>
      <vt:lpstr>Helvetica Light</vt:lpstr>
      <vt:lpstr>Helvetica Neue</vt:lpstr>
      <vt:lpstr>Roboto</vt:lpstr>
      <vt:lpstr>Roboto Light</vt:lpstr>
      <vt:lpstr>Time Roman</vt:lpstr>
      <vt:lpstr>Times New Roman</vt:lpstr>
      <vt:lpstr>Wingdings</vt:lpstr>
      <vt:lpstr>Blank Presentation</vt:lpstr>
      <vt:lpstr>Office Theme</vt:lpstr>
      <vt:lpstr>Neural Radiance Fields (NeRFs)</vt:lpstr>
      <vt:lpstr>NeRF: Representing Scenes as  Neural Radiance Fields for View Synthesis ECCV 2020 (best paper honorable mention)</vt:lpstr>
      <vt:lpstr>Train a neural network to represent the plenoptic function</vt:lpstr>
      <vt:lpstr>Train a neural network to represent the plenoptic function</vt:lpstr>
      <vt:lpstr>Train a neural network to represent the plenoptic function</vt:lpstr>
      <vt:lpstr>NeRF rendering</vt:lpstr>
      <vt:lpstr>How to render a pixel: Volume rendering</vt:lpstr>
      <vt:lpstr>How to render a pixel: Volume rendering</vt:lpstr>
      <vt:lpstr>How to render a pixel: Volume rendering</vt:lpstr>
      <vt:lpstr>Training: Optimization with reconstruction loss</vt:lpstr>
      <vt:lpstr>Training</vt:lpstr>
      <vt:lpstr>Example results</vt:lpstr>
      <vt:lpstr>PowerPoint Presentation</vt:lpstr>
      <vt:lpstr>Viewpoint-dependent effects</vt:lpstr>
      <vt:lpstr>Viewpoint-dependent effects</vt:lpstr>
      <vt:lpstr>Rendering depth</vt:lpstr>
      <vt:lpstr>PowerPoint Presentation</vt:lpstr>
      <vt:lpstr>Extract surface on high density regions</vt:lpstr>
      <vt:lpstr>Improving results quality with Fourier features</vt:lpstr>
      <vt:lpstr>NeRF limitations</vt:lpstr>
      <vt:lpstr>NeRF explosion</vt:lpstr>
      <vt:lpstr>NeRF generalizations</vt:lpstr>
      <vt:lpstr>NeRF in the wild</vt:lpstr>
      <vt:lpstr>NeRF from one or few images</vt:lpstr>
      <vt:lpstr>NeRF from one or few images</vt:lpstr>
      <vt:lpstr>NeRF from one or few images</vt:lpstr>
      <vt:lpstr>NeRF without calibration</vt:lpstr>
      <vt:lpstr>NeRF without calibration</vt:lpstr>
      <vt:lpstr>NeRF without calibration</vt:lpstr>
      <vt:lpstr>Fast Inference</vt:lpstr>
      <vt:lpstr>Fast inference: Plenoxels</vt:lpstr>
      <vt:lpstr>Fast inference: Plenoxels</vt:lpstr>
      <vt:lpstr>Fast Inference</vt:lpstr>
      <vt:lpstr>Fast inference: Plenoxels</vt:lpstr>
      <vt:lpstr>Fast inference: Plenoxels</vt:lpstr>
      <vt:lpstr>3D Gaussian splatting</vt:lpstr>
      <vt:lpstr>3D Gaussian splatting</vt:lpstr>
      <vt:lpstr>3D Gaussian splatting</vt:lpstr>
      <vt:lpstr>3D Gaussian splatting without calibration</vt:lpstr>
      <vt:lpstr>3D Gaussian splatting without calibration</vt:lpstr>
      <vt:lpstr>Text-to-NeRF generation</vt:lpstr>
      <vt:lpstr>Text-to-NeRF generation</vt:lpstr>
      <vt:lpstr>Othe NeRF-related topics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the Plenoptic Function</dc:title>
  <dc:creator>Angjoo Kanazawa</dc:creator>
  <cp:lastModifiedBy>Lazebnik, Svetlana</cp:lastModifiedBy>
  <cp:revision>167</cp:revision>
  <cp:lastPrinted>2024-12-03T16:58:14Z</cp:lastPrinted>
  <dcterms:created xsi:type="dcterms:W3CDTF">2021-11-24T23:22:35Z</dcterms:created>
  <dcterms:modified xsi:type="dcterms:W3CDTF">2024-12-05T23:26:13Z</dcterms:modified>
</cp:coreProperties>
</file>