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23"/>
  </p:notesMasterIdLst>
  <p:handoutMasterIdLst>
    <p:handoutMasterId r:id="rId24"/>
  </p:handoutMasterIdLst>
  <p:sldIdLst>
    <p:sldId id="416" r:id="rId2"/>
    <p:sldId id="418" r:id="rId3"/>
    <p:sldId id="419" r:id="rId4"/>
    <p:sldId id="420" r:id="rId5"/>
    <p:sldId id="417" r:id="rId6"/>
    <p:sldId id="423" r:id="rId7"/>
    <p:sldId id="427" r:id="rId8"/>
    <p:sldId id="428" r:id="rId9"/>
    <p:sldId id="426" r:id="rId10"/>
    <p:sldId id="429" r:id="rId11"/>
    <p:sldId id="848" r:id="rId12"/>
    <p:sldId id="849" r:id="rId13"/>
    <p:sldId id="424" r:id="rId14"/>
    <p:sldId id="854" r:id="rId15"/>
    <p:sldId id="855" r:id="rId16"/>
    <p:sldId id="431" r:id="rId17"/>
    <p:sldId id="869" r:id="rId18"/>
    <p:sldId id="918" r:id="rId19"/>
    <p:sldId id="917" r:id="rId20"/>
    <p:sldId id="884" r:id="rId21"/>
    <p:sldId id="916" r:id="rId22"/>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autoAdjust="0"/>
    <p:restoredTop sz="52466" autoAdjust="0"/>
  </p:normalViewPr>
  <p:slideViewPr>
    <p:cSldViewPr>
      <p:cViewPr varScale="1">
        <p:scale>
          <a:sx n="78" d="100"/>
          <a:sy n="78" d="100"/>
        </p:scale>
        <p:origin x="840" y="17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01432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a:t>
            </a:fld>
            <a:endParaRPr lang="en-US"/>
          </a:p>
        </p:txBody>
      </p:sp>
    </p:spTree>
    <p:extLst>
      <p:ext uri="{BB962C8B-B14F-4D97-AF65-F5344CB8AC3E}">
        <p14:creationId xmlns:p14="http://schemas.microsoft.com/office/powerpoint/2010/main" val="2937578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a:t>
            </a:fld>
            <a:endParaRPr lang="en-US"/>
          </a:p>
        </p:txBody>
      </p:sp>
    </p:spTree>
    <p:extLst>
      <p:ext uri="{BB962C8B-B14F-4D97-AF65-F5344CB8AC3E}">
        <p14:creationId xmlns:p14="http://schemas.microsoft.com/office/powerpoint/2010/main" val="2447746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bias term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also called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intercept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another real number that’s added to the weighted inputs.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(We'll represent such sums using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dot product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notation. The dot product of two vectors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the sum of the products of the corresponding elements of each vector.)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11</a:t>
            </a:fld>
            <a:endParaRPr lang="en-US"/>
          </a:p>
        </p:txBody>
      </p:sp>
    </p:spTree>
    <p:extLst>
      <p:ext uri="{BB962C8B-B14F-4D97-AF65-F5344CB8AC3E}">
        <p14:creationId xmlns:p14="http://schemas.microsoft.com/office/powerpoint/2010/main" val="1276206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Nothing forces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be a legal probability, that is, to lie between 0 and 1. In fact, since weights are real-valued, the output might even be negative;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ranges from −∞ to ∞.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12</a:t>
            </a:fld>
            <a:endParaRPr lang="en-US"/>
          </a:p>
        </p:txBody>
      </p:sp>
    </p:spTree>
    <p:extLst>
      <p:ext uri="{BB962C8B-B14F-4D97-AF65-F5344CB8AC3E}">
        <p14:creationId xmlns:p14="http://schemas.microsoft.com/office/powerpoint/2010/main" val="3743988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sigmoid function  The 1/1+e^-z (so-named because it looks like an s) is also called the logistic function. It takes a real value and maps it to the range [0, 1</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It is nearly linear around 0 but outlier values get squashed toward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13</a:t>
            </a:fld>
            <a:endParaRPr lang="en-US"/>
          </a:p>
        </p:txBody>
      </p:sp>
    </p:spTree>
    <p:extLst>
      <p:ext uri="{BB962C8B-B14F-4D97-AF65-F5344CB8AC3E}">
        <p14:creationId xmlns:p14="http://schemas.microsoft.com/office/powerpoint/2010/main" val="3501909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need a loss function that expresses, for an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how close the classifier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 </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to the correct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is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2211493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Although the algorithm (and the concept of gradient) are designed for direction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vectors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let’s first consider a visualization of the case where the parameter of our system is just a single scalar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a random initialization of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some value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and assuming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happened to have this shape, we need the algorithm to tell us whether at the next iteration we should move left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smaller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or right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bigger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to reach the minimum. The gradient descent algorithm answers this question by finding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of the loss function at the current point and moving in the opposite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19</a:t>
            </a:fld>
            <a:endParaRPr lang="en-US"/>
          </a:p>
        </p:txBody>
      </p:sp>
    </p:spTree>
    <p:extLst>
      <p:ext uri="{BB962C8B-B14F-4D97-AF65-F5344CB8AC3E}">
        <p14:creationId xmlns:p14="http://schemas.microsoft.com/office/powerpoint/2010/main" val="802563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gradient of a function of many variables is a vector pointing in the direction of the greatest increase in a function. The gradient is a multi-variable generalization of the slope, so for a function of one variable like the one in this figure, we can informally think of the gradient as the slope. The dotted line shows the slope of this hypothetical loss function at point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w1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You can see that the slope of this dotted line is negative.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1073306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Thus to find the minimum, gradient descent tells us to go in the opposite direction: moving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a positive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21</a:t>
            </a:fld>
            <a:endParaRPr lang="en-US"/>
          </a:p>
        </p:txBody>
      </p:sp>
    </p:spTree>
    <p:extLst>
      <p:ext uri="{BB962C8B-B14F-4D97-AF65-F5344CB8AC3E}">
        <p14:creationId xmlns:p14="http://schemas.microsoft.com/office/powerpoint/2010/main" val="1155148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1/20/26</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1/20/26</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1/20/26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1/20/26</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1/20/26</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1/20/26</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Raleway" pitchFamily="2" charset="77"/>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Raleway" pitchFamily="2" charset="77"/>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Raleway" pitchFamily="2" charset="77"/>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3600" dirty="0"/>
              <a:t>CS124</a:t>
            </a:r>
            <a:br>
              <a:rPr lang="en-US" sz="3600" dirty="0"/>
            </a:br>
            <a:endParaRPr lang="en-US" sz="36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276600" y="1657350"/>
            <a:ext cx="5867400" cy="3200400"/>
          </a:xfrm>
        </p:spPr>
        <p:txBody>
          <a:bodyPr>
            <a:normAutofit/>
          </a:bodyPr>
          <a:lstStyle/>
          <a:p>
            <a:r>
              <a:rPr lang="en-US" sz="3600" dirty="0">
                <a:solidFill>
                  <a:srgbClr val="A4001D"/>
                </a:solidFill>
              </a:rPr>
              <a:t>Introduction to Lab 2:</a:t>
            </a:r>
          </a:p>
          <a:p>
            <a:br>
              <a:rPr lang="en-US" sz="3600" dirty="0">
                <a:solidFill>
                  <a:srgbClr val="A4001D"/>
                </a:solidFill>
              </a:rPr>
            </a:br>
            <a:r>
              <a:rPr lang="en-US" sz="3600" dirty="0">
                <a:solidFill>
                  <a:srgbClr val="A4001D"/>
                </a:solidFill>
              </a:rPr>
              <a:t>Logistic Regression</a:t>
            </a:r>
          </a:p>
          <a:p>
            <a:r>
              <a:rPr lang="en-US" sz="3600" dirty="0">
                <a:solidFill>
                  <a:srgbClr val="A4001D"/>
                </a:solidFill>
              </a:rPr>
              <a:t>and</a:t>
            </a:r>
          </a:p>
          <a:p>
            <a:r>
              <a:rPr lang="en-US" sz="3600" dirty="0">
                <a:solidFill>
                  <a:srgbClr val="A4001D"/>
                </a:solidFill>
              </a:rPr>
              <a:t>Text Classification</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92993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16DE-908A-0A68-592A-F7C5EB38446C}"/>
              </a:ext>
            </a:extLst>
          </p:cNvPr>
          <p:cNvSpPr>
            <a:spLocks noGrp="1"/>
          </p:cNvSpPr>
          <p:nvPr>
            <p:ph type="title"/>
          </p:nvPr>
        </p:nvSpPr>
        <p:spPr/>
        <p:txBody>
          <a:bodyPr/>
          <a:lstStyle/>
          <a:p>
            <a:r>
              <a:rPr lang="en-US" dirty="0"/>
              <a:t>Why logistic regression?</a:t>
            </a:r>
          </a:p>
        </p:txBody>
      </p:sp>
      <p:sp>
        <p:nvSpPr>
          <p:cNvPr id="3" name="Content Placeholder 2">
            <a:extLst>
              <a:ext uri="{FF2B5EF4-FFF2-40B4-BE49-F238E27FC236}">
                <a16:creationId xmlns:a16="http://schemas.microsoft.com/office/drawing/2014/main" id="{7DA73023-5723-06A7-431A-1D040D2BE795}"/>
              </a:ext>
            </a:extLst>
          </p:cNvPr>
          <p:cNvSpPr>
            <a:spLocks noGrp="1"/>
          </p:cNvSpPr>
          <p:nvPr>
            <p:ph idx="1"/>
          </p:nvPr>
        </p:nvSpPr>
        <p:spPr/>
        <p:txBody>
          <a:bodyPr>
            <a:normAutofit/>
          </a:bodyPr>
          <a:lstStyle/>
          <a:p>
            <a:pPr marL="514350" indent="-514350">
              <a:buFont typeface="+mj-lt"/>
              <a:buAutoNum type="arabicPeriod"/>
            </a:pPr>
            <a:r>
              <a:rPr lang="en-US" dirty="0"/>
              <a:t>Important analytic tool in social and health sciences when we are studying something that is a discrete variable.</a:t>
            </a:r>
          </a:p>
          <a:p>
            <a:pPr marL="514350" indent="-514350">
              <a:buFont typeface="+mj-lt"/>
              <a:buAutoNum type="arabicPeriod"/>
            </a:pPr>
            <a:r>
              <a:rPr lang="en-US" dirty="0"/>
              <a:t>Baseline supervised machine learning tool for classification</a:t>
            </a:r>
          </a:p>
          <a:p>
            <a:pPr marL="514350" indent="-514350">
              <a:buFont typeface="+mj-lt"/>
              <a:buAutoNum type="arabicPeriod"/>
            </a:pPr>
            <a:r>
              <a:rPr lang="en-US" dirty="0"/>
              <a:t>Foundation of neural networks</a:t>
            </a:r>
          </a:p>
        </p:txBody>
      </p:sp>
    </p:spTree>
    <p:extLst>
      <p:ext uri="{BB962C8B-B14F-4D97-AF65-F5344CB8AC3E}">
        <p14:creationId xmlns:p14="http://schemas.microsoft.com/office/powerpoint/2010/main" val="2137640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CB8DD-AC38-8694-1133-45294CDDD377}"/>
              </a:ext>
            </a:extLst>
          </p:cNvPr>
          <p:cNvSpPr>
            <a:spLocks noGrp="1"/>
          </p:cNvSpPr>
          <p:nvPr>
            <p:ph type="title"/>
          </p:nvPr>
        </p:nvSpPr>
        <p:spPr>
          <a:xfrm>
            <a:off x="822960" y="183202"/>
            <a:ext cx="8168640" cy="680397"/>
          </a:xfrm>
        </p:spPr>
        <p:txBody>
          <a:bodyPr>
            <a:normAutofit fontScale="90000"/>
          </a:bodyPr>
          <a:lstStyle/>
          <a:p>
            <a:r>
              <a:rPr lang="en-US" dirty="0"/>
              <a:t>The duality: social/health sciences vs ML</a:t>
            </a:r>
          </a:p>
        </p:txBody>
      </p:sp>
      <p:sp>
        <p:nvSpPr>
          <p:cNvPr id="3" name="Content Placeholder 2">
            <a:extLst>
              <a:ext uri="{FF2B5EF4-FFF2-40B4-BE49-F238E27FC236}">
                <a16:creationId xmlns:a16="http://schemas.microsoft.com/office/drawing/2014/main" id="{D8144FA6-9F7C-7B42-E1F8-E7F2EAA21B22}"/>
              </a:ext>
            </a:extLst>
          </p:cNvPr>
          <p:cNvSpPr>
            <a:spLocks noGrp="1"/>
          </p:cNvSpPr>
          <p:nvPr>
            <p:ph idx="1"/>
          </p:nvPr>
        </p:nvSpPr>
        <p:spPr>
          <a:xfrm>
            <a:off x="518795" y="1123950"/>
            <a:ext cx="9311640" cy="4495800"/>
          </a:xfrm>
        </p:spPr>
        <p:txBody>
          <a:bodyPr>
            <a:normAutofit/>
          </a:bodyPr>
          <a:lstStyle/>
          <a:p>
            <a:r>
              <a:rPr lang="en-US" dirty="0"/>
              <a:t>In social sciences</a:t>
            </a:r>
          </a:p>
          <a:p>
            <a:endParaRPr lang="en-US" sz="4400" dirty="0"/>
          </a:p>
          <a:p>
            <a:pPr lvl="1">
              <a:buFont typeface="Arial" panose="020B0604020202020204" pitchFamily="34" charset="0"/>
              <a:buChar char="•"/>
            </a:pPr>
            <a:r>
              <a:rPr lang="en-US" dirty="0"/>
              <a:t>we care about weights (β) to tell us which factors matter</a:t>
            </a:r>
          </a:p>
          <a:p>
            <a:pPr lvl="1">
              <a:buFont typeface="Arial" panose="020B0604020202020204" pitchFamily="34" charset="0"/>
              <a:buChar char="•"/>
            </a:pPr>
            <a:r>
              <a:rPr lang="en-US" dirty="0"/>
              <a:t>don't care about the classification accuracy</a:t>
            </a:r>
          </a:p>
          <a:p>
            <a:r>
              <a:rPr lang="en-US" dirty="0"/>
              <a:t>In machine learning:</a:t>
            </a:r>
          </a:p>
          <a:p>
            <a:endParaRPr lang="en-US" sz="3600" dirty="0"/>
          </a:p>
          <a:p>
            <a:pPr lvl="1">
              <a:buFont typeface="Arial" panose="020B0604020202020204" pitchFamily="34" charset="0"/>
              <a:buChar char="•"/>
            </a:pPr>
            <a:r>
              <a:rPr lang="en-US" dirty="0"/>
              <a:t>we care about classification accuracy</a:t>
            </a:r>
          </a:p>
          <a:p>
            <a:pPr lvl="1">
              <a:buFont typeface="Arial" panose="020B0604020202020204" pitchFamily="34" charset="0"/>
              <a:buChar char="•"/>
            </a:pPr>
            <a:r>
              <a:rPr lang="en-US" dirty="0"/>
              <a:t>we don't care about the weights </a:t>
            </a:r>
            <a:r>
              <a:rPr lang="en-US" b="1" dirty="0"/>
              <a:t>w</a:t>
            </a:r>
            <a:endParaRPr lang="en-US" dirty="0"/>
          </a:p>
        </p:txBody>
      </p:sp>
      <p:pic>
        <p:nvPicPr>
          <p:cNvPr id="5" name="Picture 4">
            <a:extLst>
              <a:ext uri="{FF2B5EF4-FFF2-40B4-BE49-F238E27FC236}">
                <a16:creationId xmlns:a16="http://schemas.microsoft.com/office/drawing/2014/main" id="{140BF639-C664-D050-267E-40E7D4DC324C}"/>
              </a:ext>
            </a:extLst>
          </p:cNvPr>
          <p:cNvPicPr>
            <a:picLocks noChangeAspect="1"/>
          </p:cNvPicPr>
          <p:nvPr/>
        </p:nvPicPr>
        <p:blipFill>
          <a:blip r:embed="rId3"/>
          <a:stretch>
            <a:fillRect/>
          </a:stretch>
        </p:blipFill>
        <p:spPr>
          <a:xfrm>
            <a:off x="2438400" y="1562780"/>
            <a:ext cx="976897" cy="501650"/>
          </a:xfrm>
          <a:prstGeom prst="rect">
            <a:avLst/>
          </a:prstGeom>
        </p:spPr>
      </p:pic>
      <p:pic>
        <p:nvPicPr>
          <p:cNvPr id="8" name="Picture 7">
            <a:extLst>
              <a:ext uri="{FF2B5EF4-FFF2-40B4-BE49-F238E27FC236}">
                <a16:creationId xmlns:a16="http://schemas.microsoft.com/office/drawing/2014/main" id="{DDE09D3A-3403-196C-E4AE-D0405BFC2D65}"/>
              </a:ext>
            </a:extLst>
          </p:cNvPr>
          <p:cNvPicPr>
            <a:picLocks noChangeAspect="1"/>
          </p:cNvPicPr>
          <p:nvPr/>
        </p:nvPicPr>
        <p:blipFill>
          <a:blip r:embed="rId3"/>
          <a:stretch>
            <a:fillRect/>
          </a:stretch>
        </p:blipFill>
        <p:spPr>
          <a:xfrm>
            <a:off x="2627817" y="3659370"/>
            <a:ext cx="1025634" cy="526677"/>
          </a:xfrm>
          <a:prstGeom prst="rect">
            <a:avLst/>
          </a:prstGeom>
        </p:spPr>
      </p:pic>
      <p:pic>
        <p:nvPicPr>
          <p:cNvPr id="9" name="Picture 8">
            <a:extLst>
              <a:ext uri="{FF2B5EF4-FFF2-40B4-BE49-F238E27FC236}">
                <a16:creationId xmlns:a16="http://schemas.microsoft.com/office/drawing/2014/main" id="{74241CE8-408F-DFF3-E43E-E9C732F7CC9F}"/>
              </a:ext>
            </a:extLst>
          </p:cNvPr>
          <p:cNvPicPr>
            <a:picLocks noChangeAspect="1"/>
          </p:cNvPicPr>
          <p:nvPr/>
        </p:nvPicPr>
        <p:blipFill>
          <a:blip r:embed="rId4"/>
          <a:stretch>
            <a:fillRect/>
          </a:stretch>
        </p:blipFill>
        <p:spPr>
          <a:xfrm>
            <a:off x="3760337" y="3562350"/>
            <a:ext cx="3021463" cy="720716"/>
          </a:xfrm>
          <a:prstGeom prst="rect">
            <a:avLst/>
          </a:prstGeom>
        </p:spPr>
      </p:pic>
      <p:pic>
        <p:nvPicPr>
          <p:cNvPr id="13" name="Picture 12" descr="A black and white math equation&#10;&#10;AI-generated content may be incorrect.">
            <a:extLst>
              <a:ext uri="{FF2B5EF4-FFF2-40B4-BE49-F238E27FC236}">
                <a16:creationId xmlns:a16="http://schemas.microsoft.com/office/drawing/2014/main" id="{F696ADFE-941D-FAD1-99A5-33EF90B31499}"/>
              </a:ext>
            </a:extLst>
          </p:cNvPr>
          <p:cNvPicPr>
            <a:picLocks noChangeAspect="1"/>
          </p:cNvPicPr>
          <p:nvPr/>
        </p:nvPicPr>
        <p:blipFill>
          <a:blip r:embed="rId5"/>
          <a:stretch>
            <a:fillRect/>
          </a:stretch>
        </p:blipFill>
        <p:spPr>
          <a:xfrm>
            <a:off x="3567430" y="1475259"/>
            <a:ext cx="3214370" cy="715491"/>
          </a:xfrm>
          <a:prstGeom prst="rect">
            <a:avLst/>
          </a:prstGeom>
        </p:spPr>
      </p:pic>
    </p:spTree>
    <p:extLst>
      <p:ext uri="{BB962C8B-B14F-4D97-AF65-F5344CB8AC3E}">
        <p14:creationId xmlns:p14="http://schemas.microsoft.com/office/powerpoint/2010/main" val="187309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F051F-5DDE-8869-76DE-F0ADFE14FCD8}"/>
              </a:ext>
            </a:extLst>
          </p:cNvPr>
          <p:cNvSpPr>
            <a:spLocks noGrp="1"/>
          </p:cNvSpPr>
          <p:nvPr>
            <p:ph type="title"/>
          </p:nvPr>
        </p:nvSpPr>
        <p:spPr/>
        <p:txBody>
          <a:bodyPr/>
          <a:lstStyle/>
          <a:p>
            <a:r>
              <a:rPr lang="en-US" dirty="0"/>
              <a:t>Neural networks and LLMs</a:t>
            </a:r>
          </a:p>
        </p:txBody>
      </p:sp>
      <p:sp>
        <p:nvSpPr>
          <p:cNvPr id="3" name="Content Placeholder 2">
            <a:extLst>
              <a:ext uri="{FF2B5EF4-FFF2-40B4-BE49-F238E27FC236}">
                <a16:creationId xmlns:a16="http://schemas.microsoft.com/office/drawing/2014/main" id="{7D759CCB-6CE8-B658-F41B-31345CA00A90}"/>
              </a:ext>
            </a:extLst>
          </p:cNvPr>
          <p:cNvSpPr>
            <a:spLocks noGrp="1"/>
          </p:cNvSpPr>
          <p:nvPr>
            <p:ph idx="1"/>
          </p:nvPr>
        </p:nvSpPr>
        <p:spPr/>
        <p:txBody>
          <a:bodyPr/>
          <a:lstStyle/>
          <a:p>
            <a:pPr marL="0" indent="0">
              <a:buNone/>
            </a:pPr>
            <a:r>
              <a:rPr lang="en-US" dirty="0"/>
              <a:t>Logistic regression is like a single neural unit</a:t>
            </a:r>
          </a:p>
          <a:p>
            <a:pPr marL="0" indent="0">
              <a:buNone/>
            </a:pPr>
            <a:r>
              <a:rPr lang="en-US" dirty="0"/>
              <a:t>A neural net can be modeled as a set of logistic regression classifier chained together</a:t>
            </a:r>
          </a:p>
          <a:p>
            <a:pPr marL="0" indent="0">
              <a:buNone/>
            </a:pPr>
            <a:r>
              <a:rPr lang="en-US" dirty="0"/>
              <a:t>Prediction in LLMs is based on </a:t>
            </a:r>
            <a:r>
              <a:rPr lang="en-US" b="1" dirty="0" err="1"/>
              <a:t>softmax</a:t>
            </a:r>
            <a:r>
              <a:rPr lang="en-US" dirty="0"/>
              <a:t>, generalization of the sigmoid to more than 2 output classes</a:t>
            </a:r>
          </a:p>
          <a:p>
            <a:pPr marL="0" indent="0">
              <a:buNone/>
            </a:pPr>
            <a:endParaRPr lang="en-US" dirty="0"/>
          </a:p>
        </p:txBody>
      </p:sp>
    </p:spTree>
    <p:extLst>
      <p:ext uri="{BB962C8B-B14F-4D97-AF65-F5344CB8AC3E}">
        <p14:creationId xmlns:p14="http://schemas.microsoft.com/office/powerpoint/2010/main" val="3313007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030E56-36A5-4A7E-2DE3-388EB65DF6D5}"/>
              </a:ext>
            </a:extLst>
          </p:cNvPr>
          <p:cNvSpPr>
            <a:spLocks noGrp="1"/>
          </p:cNvSpPr>
          <p:nvPr>
            <p:ph type="title"/>
          </p:nvPr>
        </p:nvSpPr>
        <p:spPr/>
        <p:txBody>
          <a:bodyPr/>
          <a:lstStyle/>
          <a:p>
            <a:r>
              <a:rPr lang="en-US" dirty="0"/>
              <a:t>What can we classify? A lot!</a:t>
            </a:r>
          </a:p>
        </p:txBody>
      </p:sp>
      <p:pic>
        <p:nvPicPr>
          <p:cNvPr id="7" name="Content Placeholder 6">
            <a:extLst>
              <a:ext uri="{FF2B5EF4-FFF2-40B4-BE49-F238E27FC236}">
                <a16:creationId xmlns:a16="http://schemas.microsoft.com/office/drawing/2014/main" id="{65B2F658-FE85-D31F-AD99-C3ACB9D98BE9}"/>
              </a:ext>
            </a:extLst>
          </p:cNvPr>
          <p:cNvPicPr>
            <a:picLocks noGrp="1" noChangeAspect="1"/>
          </p:cNvPicPr>
          <p:nvPr>
            <p:ph idx="1"/>
          </p:nvPr>
        </p:nvPicPr>
        <p:blipFill>
          <a:blip r:embed="rId3"/>
          <a:srcRect t="13347"/>
          <a:stretch>
            <a:fillRect/>
          </a:stretch>
        </p:blipFill>
        <p:spPr>
          <a:xfrm>
            <a:off x="1676400" y="3465245"/>
            <a:ext cx="5538743" cy="1678255"/>
          </a:xfrm>
          <a:prstGeom prst="rect">
            <a:avLst/>
          </a:prstGeom>
        </p:spPr>
      </p:pic>
      <p:pic>
        <p:nvPicPr>
          <p:cNvPr id="8" name="Picture 7">
            <a:extLst>
              <a:ext uri="{FF2B5EF4-FFF2-40B4-BE49-F238E27FC236}">
                <a16:creationId xmlns:a16="http://schemas.microsoft.com/office/drawing/2014/main" id="{68E62D39-98F9-F68B-801D-63DDB0A508E1}"/>
              </a:ext>
            </a:extLst>
          </p:cNvPr>
          <p:cNvPicPr>
            <a:picLocks noChangeAspect="1"/>
          </p:cNvPicPr>
          <p:nvPr/>
        </p:nvPicPr>
        <p:blipFill>
          <a:blip r:embed="rId4"/>
          <a:stretch>
            <a:fillRect/>
          </a:stretch>
        </p:blipFill>
        <p:spPr>
          <a:xfrm>
            <a:off x="1228015" y="947470"/>
            <a:ext cx="7743713" cy="2386280"/>
          </a:xfrm>
          <a:prstGeom prst="rect">
            <a:avLst/>
          </a:prstGeom>
        </p:spPr>
      </p:pic>
    </p:spTree>
    <p:extLst>
      <p:ext uri="{BB962C8B-B14F-4D97-AF65-F5344CB8AC3E}">
        <p14:creationId xmlns:p14="http://schemas.microsoft.com/office/powerpoint/2010/main" val="2176253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56240-4B8F-C57E-545D-7807A44874D4}"/>
              </a:ext>
            </a:extLst>
          </p:cNvPr>
          <p:cNvSpPr>
            <a:spLocks noGrp="1"/>
          </p:cNvSpPr>
          <p:nvPr>
            <p:ph type="title"/>
          </p:nvPr>
        </p:nvSpPr>
        <p:spPr>
          <a:xfrm>
            <a:off x="800100" y="345601"/>
            <a:ext cx="7543800" cy="680397"/>
          </a:xfrm>
        </p:spPr>
        <p:txBody>
          <a:bodyPr>
            <a:normAutofit fontScale="90000"/>
          </a:bodyPr>
          <a:lstStyle/>
          <a:p>
            <a:r>
              <a:rPr lang="en-US" dirty="0"/>
              <a:t>Historical story::</a:t>
            </a:r>
            <a:br>
              <a:rPr lang="en-US" dirty="0"/>
            </a:br>
            <a:r>
              <a:rPr lang="en-US" dirty="0"/>
              <a:t>Logistic regression and early LLMs</a:t>
            </a:r>
          </a:p>
        </p:txBody>
      </p:sp>
      <p:sp>
        <p:nvSpPr>
          <p:cNvPr id="3" name="Content Placeholder 2">
            <a:extLst>
              <a:ext uri="{FF2B5EF4-FFF2-40B4-BE49-F238E27FC236}">
                <a16:creationId xmlns:a16="http://schemas.microsoft.com/office/drawing/2014/main" id="{EAA8E1E4-73FA-D9DA-8984-4E7419C8F260}"/>
              </a:ext>
            </a:extLst>
          </p:cNvPr>
          <p:cNvSpPr>
            <a:spLocks noGrp="1"/>
          </p:cNvSpPr>
          <p:nvPr>
            <p:ph idx="1"/>
          </p:nvPr>
        </p:nvSpPr>
        <p:spPr>
          <a:xfrm>
            <a:off x="822960" y="1200150"/>
            <a:ext cx="8473440" cy="3429000"/>
          </a:xfrm>
        </p:spPr>
        <p:txBody>
          <a:bodyPr/>
          <a:lstStyle/>
          <a:p>
            <a:pPr marL="0" indent="0">
              <a:buNone/>
            </a:pPr>
            <a:r>
              <a:rPr lang="en-US" dirty="0"/>
              <a:t>1970s</a:t>
            </a:r>
          </a:p>
          <a:p>
            <a:pPr marL="0" indent="0">
              <a:buNone/>
            </a:pPr>
            <a:r>
              <a:rPr lang="en-US" dirty="0"/>
              <a:t>IBM: world's leading speech recognition group</a:t>
            </a:r>
          </a:p>
          <a:p>
            <a:pPr marL="0" indent="0">
              <a:buNone/>
            </a:pPr>
            <a:r>
              <a:rPr lang="en-US" dirty="0"/>
              <a:t>Predicting transcript using recently declassified statistical models</a:t>
            </a:r>
          </a:p>
          <a:p>
            <a:endParaRPr lang="en-US" dirty="0"/>
          </a:p>
          <a:p>
            <a:endParaRPr lang="en-US" dirty="0"/>
          </a:p>
        </p:txBody>
      </p:sp>
      <p:pic>
        <p:nvPicPr>
          <p:cNvPr id="5" name="Picture 4" descr="A person looking at a computer screen&#10;&#10;AI-generated content may be incorrect.">
            <a:extLst>
              <a:ext uri="{FF2B5EF4-FFF2-40B4-BE49-F238E27FC236}">
                <a16:creationId xmlns:a16="http://schemas.microsoft.com/office/drawing/2014/main" id="{B4B4DA4D-6938-272F-5BBE-6C947DD19331}"/>
              </a:ext>
            </a:extLst>
          </p:cNvPr>
          <p:cNvPicPr>
            <a:picLocks noChangeAspect="1"/>
          </p:cNvPicPr>
          <p:nvPr/>
        </p:nvPicPr>
        <p:blipFill>
          <a:blip r:embed="rId2"/>
          <a:stretch>
            <a:fillRect/>
          </a:stretch>
        </p:blipFill>
        <p:spPr>
          <a:xfrm>
            <a:off x="4572000" y="2962275"/>
            <a:ext cx="3924300" cy="1962150"/>
          </a:xfrm>
          <a:prstGeom prst="rect">
            <a:avLst/>
          </a:prstGeom>
        </p:spPr>
      </p:pic>
    </p:spTree>
    <p:extLst>
      <p:ext uri="{BB962C8B-B14F-4D97-AF65-F5344CB8AC3E}">
        <p14:creationId xmlns:p14="http://schemas.microsoft.com/office/powerpoint/2010/main" val="303358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E893-7D6A-B560-BBA1-5F112E271289}"/>
              </a:ext>
            </a:extLst>
          </p:cNvPr>
          <p:cNvSpPr>
            <a:spLocks noGrp="1"/>
          </p:cNvSpPr>
          <p:nvPr>
            <p:ph type="title"/>
          </p:nvPr>
        </p:nvSpPr>
        <p:spPr>
          <a:xfrm>
            <a:off x="304800" y="1115746"/>
            <a:ext cx="8382000" cy="922604"/>
          </a:xfrm>
        </p:spPr>
        <p:txBody>
          <a:bodyPr>
            <a:normAutofit fontScale="90000"/>
          </a:bodyPr>
          <a:lstStyle/>
          <a:p>
            <a:r>
              <a:rPr lang="en-US" dirty="0"/>
              <a:t>1990: They switch to text!</a:t>
            </a:r>
            <a:br>
              <a:rPr lang="en-US" dirty="0"/>
            </a:br>
            <a:br>
              <a:rPr lang="en-US" dirty="0"/>
            </a:br>
            <a:r>
              <a:rPr lang="en-US" sz="3100" dirty="0"/>
              <a:t>Reinvented logistic regression</a:t>
            </a:r>
            <a:br>
              <a:rPr lang="en-US" sz="3100" dirty="0"/>
            </a:br>
            <a:r>
              <a:rPr lang="en-US" sz="3100" dirty="0"/>
              <a:t>Applied it as a classifier for machine translation</a:t>
            </a:r>
            <a:endParaRPr lang="en-US" dirty="0"/>
          </a:p>
        </p:txBody>
      </p:sp>
      <p:sp>
        <p:nvSpPr>
          <p:cNvPr id="9" name="Content Placeholder 8">
            <a:extLst>
              <a:ext uri="{FF2B5EF4-FFF2-40B4-BE49-F238E27FC236}">
                <a16:creationId xmlns:a16="http://schemas.microsoft.com/office/drawing/2014/main" id="{1CD0A904-6F5F-FB37-D054-11E38019DF82}"/>
              </a:ext>
            </a:extLst>
          </p:cNvPr>
          <p:cNvSpPr>
            <a:spLocks noGrp="1"/>
          </p:cNvSpPr>
          <p:nvPr>
            <p:ph idx="1"/>
          </p:nvPr>
        </p:nvSpPr>
        <p:spPr>
          <a:xfrm>
            <a:off x="533400" y="3871713"/>
            <a:ext cx="7543801" cy="3429000"/>
          </a:xfrm>
        </p:spPr>
        <p:txBody>
          <a:bodyPr/>
          <a:lstStyle/>
          <a:p>
            <a:endParaRPr lang="en-US" dirty="0"/>
          </a:p>
        </p:txBody>
      </p:sp>
      <p:pic>
        <p:nvPicPr>
          <p:cNvPr id="10" name="Picture 9">
            <a:extLst>
              <a:ext uri="{FF2B5EF4-FFF2-40B4-BE49-F238E27FC236}">
                <a16:creationId xmlns:a16="http://schemas.microsoft.com/office/drawing/2014/main" id="{B3EA0BBB-EB55-2202-E683-13123F71C4E0}"/>
              </a:ext>
            </a:extLst>
          </p:cNvPr>
          <p:cNvPicPr>
            <a:picLocks noChangeAspect="1"/>
          </p:cNvPicPr>
          <p:nvPr/>
        </p:nvPicPr>
        <p:blipFill>
          <a:blip r:embed="rId2"/>
          <a:stretch>
            <a:fillRect/>
          </a:stretch>
        </p:blipFill>
        <p:spPr>
          <a:xfrm>
            <a:off x="533400" y="2569029"/>
            <a:ext cx="6678485" cy="2464254"/>
          </a:xfrm>
          <a:prstGeom prst="rect">
            <a:avLst/>
          </a:prstGeom>
        </p:spPr>
      </p:pic>
      <p:pic>
        <p:nvPicPr>
          <p:cNvPr id="7" name="Picture 6">
            <a:extLst>
              <a:ext uri="{FF2B5EF4-FFF2-40B4-BE49-F238E27FC236}">
                <a16:creationId xmlns:a16="http://schemas.microsoft.com/office/drawing/2014/main" id="{61446B1D-0032-829D-54DB-D8751561BCA3}"/>
              </a:ext>
            </a:extLst>
          </p:cNvPr>
          <p:cNvPicPr>
            <a:picLocks noChangeAspect="1"/>
          </p:cNvPicPr>
          <p:nvPr/>
        </p:nvPicPr>
        <p:blipFill>
          <a:blip r:embed="rId3"/>
          <a:stretch>
            <a:fillRect/>
          </a:stretch>
        </p:blipFill>
        <p:spPr>
          <a:xfrm>
            <a:off x="2411187" y="2126888"/>
            <a:ext cx="5666014" cy="2428291"/>
          </a:xfrm>
          <a:prstGeom prst="rect">
            <a:avLst/>
          </a:prstGeom>
        </p:spPr>
      </p:pic>
    </p:spTree>
    <p:extLst>
      <p:ext uri="{BB962C8B-B14F-4D97-AF65-F5344CB8AC3E}">
        <p14:creationId xmlns:p14="http://schemas.microsoft.com/office/powerpoint/2010/main" val="36607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8091B-26E7-6A34-B69D-E9C777CFD442}"/>
              </a:ext>
            </a:extLst>
          </p:cNvPr>
          <p:cNvSpPr>
            <a:spLocks noGrp="1"/>
          </p:cNvSpPr>
          <p:nvPr>
            <p:ph type="title"/>
          </p:nvPr>
        </p:nvSpPr>
        <p:spPr>
          <a:xfrm>
            <a:off x="304800" y="119702"/>
            <a:ext cx="8839200" cy="680397"/>
          </a:xfrm>
        </p:spPr>
        <p:txBody>
          <a:bodyPr>
            <a:normAutofit fontScale="90000"/>
          </a:bodyPr>
          <a:lstStyle/>
          <a:p>
            <a:r>
              <a:rPr lang="en-US" dirty="0"/>
              <a:t>1992 IBM team switches to language modeling</a:t>
            </a:r>
          </a:p>
        </p:txBody>
      </p:sp>
      <p:sp>
        <p:nvSpPr>
          <p:cNvPr id="3" name="Content Placeholder 2">
            <a:extLst>
              <a:ext uri="{FF2B5EF4-FFF2-40B4-BE49-F238E27FC236}">
                <a16:creationId xmlns:a16="http://schemas.microsoft.com/office/drawing/2014/main" id="{BAD0915C-7516-17DB-B4E7-4369737F1D0A}"/>
              </a:ext>
            </a:extLst>
          </p:cNvPr>
          <p:cNvSpPr>
            <a:spLocks noGrp="1"/>
          </p:cNvSpPr>
          <p:nvPr>
            <p:ph idx="1"/>
          </p:nvPr>
        </p:nvSpPr>
        <p:spPr/>
        <p:txBody>
          <a:bodyPr/>
          <a:lstStyle/>
          <a:p>
            <a:pPr marL="0" indent="0">
              <a:buNone/>
            </a:pPr>
            <a:r>
              <a:rPr lang="en-US" dirty="0"/>
              <a:t>They realize that a language model is just classifying the context into possible next words</a:t>
            </a:r>
          </a:p>
        </p:txBody>
      </p:sp>
    </p:spTree>
    <p:extLst>
      <p:ext uri="{BB962C8B-B14F-4D97-AF65-F5344CB8AC3E}">
        <p14:creationId xmlns:p14="http://schemas.microsoft.com/office/powerpoint/2010/main" val="1899803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AA4D-1A54-853B-9DC9-CBC654614C88}"/>
              </a:ext>
            </a:extLst>
          </p:cNvPr>
          <p:cNvSpPr>
            <a:spLocks noGrp="1"/>
          </p:cNvSpPr>
          <p:nvPr>
            <p:ph type="title"/>
          </p:nvPr>
        </p:nvSpPr>
        <p:spPr/>
        <p:txBody>
          <a:bodyPr/>
          <a:lstStyle/>
          <a:p>
            <a:r>
              <a:rPr lang="en-US" dirty="0"/>
              <a:t>1993, predicting more than words</a:t>
            </a:r>
          </a:p>
        </p:txBody>
      </p:sp>
      <p:sp>
        <p:nvSpPr>
          <p:cNvPr id="3" name="Content Placeholder 2">
            <a:extLst>
              <a:ext uri="{FF2B5EF4-FFF2-40B4-BE49-F238E27FC236}">
                <a16:creationId xmlns:a16="http://schemas.microsoft.com/office/drawing/2014/main" id="{BBA4028A-824E-225B-7CAC-09D9BB98AA6B}"/>
              </a:ext>
            </a:extLst>
          </p:cNvPr>
          <p:cNvSpPr>
            <a:spLocks noGrp="1"/>
          </p:cNvSpPr>
          <p:nvPr>
            <p:ph idx="1"/>
          </p:nvPr>
        </p:nvSpPr>
        <p:spPr>
          <a:xfrm>
            <a:off x="609600" y="1200150"/>
            <a:ext cx="6442122" cy="3429000"/>
          </a:xfrm>
        </p:spPr>
        <p:txBody>
          <a:bodyPr>
            <a:normAutofit fontScale="92500"/>
          </a:bodyPr>
          <a:lstStyle/>
          <a:p>
            <a:pPr marL="0" indent="0">
              <a:buNone/>
            </a:pPr>
            <a:r>
              <a:rPr lang="en-US" dirty="0"/>
              <a:t>Realized predicting words was like predicting the stock market.</a:t>
            </a:r>
          </a:p>
          <a:p>
            <a:pPr marL="0" indent="0">
              <a:buNone/>
            </a:pPr>
            <a:r>
              <a:rPr lang="en-US" dirty="0"/>
              <a:t>Peter Brown, Robert Mercer, Stephen and Vincent della Pietra leave to join a tiny new hedge fund called Renaissance</a:t>
            </a:r>
          </a:p>
          <a:p>
            <a:pPr marL="0" indent="0">
              <a:buNone/>
            </a:pPr>
            <a:r>
              <a:rPr lang="en-US" dirty="0"/>
              <a:t>Predict tiny changes in the market based on context</a:t>
            </a:r>
          </a:p>
          <a:p>
            <a:pPr marL="0" indent="0">
              <a:buNone/>
            </a:pPr>
            <a:r>
              <a:rPr lang="en-US" dirty="0"/>
              <a:t>Became most successful fund in history</a:t>
            </a:r>
          </a:p>
        </p:txBody>
      </p:sp>
      <p:pic>
        <p:nvPicPr>
          <p:cNvPr id="5" name="Picture 4">
            <a:extLst>
              <a:ext uri="{FF2B5EF4-FFF2-40B4-BE49-F238E27FC236}">
                <a16:creationId xmlns:a16="http://schemas.microsoft.com/office/drawing/2014/main" id="{C3CE919A-D8BC-EE53-DCCF-2CD85158ADAD}"/>
              </a:ext>
            </a:extLst>
          </p:cNvPr>
          <p:cNvPicPr>
            <a:picLocks noChangeAspect="1"/>
          </p:cNvPicPr>
          <p:nvPr/>
        </p:nvPicPr>
        <p:blipFill>
          <a:blip r:embed="rId2"/>
          <a:stretch>
            <a:fillRect/>
          </a:stretch>
        </p:blipFill>
        <p:spPr>
          <a:xfrm>
            <a:off x="6753116" y="1123950"/>
            <a:ext cx="2180020" cy="1447800"/>
          </a:xfrm>
          <a:prstGeom prst="rect">
            <a:avLst/>
          </a:prstGeom>
        </p:spPr>
      </p:pic>
      <p:pic>
        <p:nvPicPr>
          <p:cNvPr id="8" name="Picture 7" descr="Men standing in front of a bookshelf&#10;&#10;AI-generated content may be incorrect.">
            <a:extLst>
              <a:ext uri="{FF2B5EF4-FFF2-40B4-BE49-F238E27FC236}">
                <a16:creationId xmlns:a16="http://schemas.microsoft.com/office/drawing/2014/main" id="{005777A8-AE6E-5ECA-4478-4E8993448682}"/>
              </a:ext>
            </a:extLst>
          </p:cNvPr>
          <p:cNvPicPr>
            <a:picLocks noChangeAspect="1"/>
          </p:cNvPicPr>
          <p:nvPr/>
        </p:nvPicPr>
        <p:blipFill>
          <a:blip r:embed="rId3"/>
          <a:stretch>
            <a:fillRect/>
          </a:stretch>
        </p:blipFill>
        <p:spPr>
          <a:xfrm>
            <a:off x="7051722" y="2914650"/>
            <a:ext cx="1854200" cy="1257300"/>
          </a:xfrm>
          <a:prstGeom prst="rect">
            <a:avLst/>
          </a:prstGeom>
        </p:spPr>
      </p:pic>
    </p:spTree>
    <p:extLst>
      <p:ext uri="{BB962C8B-B14F-4D97-AF65-F5344CB8AC3E}">
        <p14:creationId xmlns:p14="http://schemas.microsoft.com/office/powerpoint/2010/main" val="205887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FC82-B854-B5FC-44FA-B42E204F5CB1}"/>
              </a:ext>
            </a:extLst>
          </p:cNvPr>
          <p:cNvSpPr>
            <a:spLocks noGrp="1"/>
          </p:cNvSpPr>
          <p:nvPr>
            <p:ph type="title"/>
          </p:nvPr>
        </p:nvSpPr>
        <p:spPr/>
        <p:txBody>
          <a:bodyPr/>
          <a:lstStyle/>
          <a:p>
            <a:r>
              <a:rPr lang="en-US" dirty="0"/>
              <a:t>Today's Lab</a:t>
            </a:r>
          </a:p>
        </p:txBody>
      </p:sp>
      <p:sp>
        <p:nvSpPr>
          <p:cNvPr id="3" name="Content Placeholder 2">
            <a:extLst>
              <a:ext uri="{FF2B5EF4-FFF2-40B4-BE49-F238E27FC236}">
                <a16:creationId xmlns:a16="http://schemas.microsoft.com/office/drawing/2014/main" id="{3E6474D7-D691-4B5D-FB82-31FA05C0BF21}"/>
              </a:ext>
            </a:extLst>
          </p:cNvPr>
          <p:cNvSpPr>
            <a:spLocks noGrp="1"/>
          </p:cNvSpPr>
          <p:nvPr>
            <p:ph idx="1"/>
          </p:nvPr>
        </p:nvSpPr>
        <p:spPr/>
        <p:txBody>
          <a:bodyPr/>
          <a:lstStyle/>
          <a:p>
            <a:pPr marL="514350" indent="-514350">
              <a:buFont typeface="+mj-lt"/>
              <a:buAutoNum type="arabicPeriod"/>
            </a:pPr>
            <a:r>
              <a:rPr lang="en-US" dirty="0"/>
              <a:t>Get solid intuitions about the sigmoid</a:t>
            </a:r>
          </a:p>
          <a:p>
            <a:pPr lvl="1"/>
            <a:r>
              <a:rPr lang="en-US" dirty="0"/>
              <a:t>In addition to being the core of LR</a:t>
            </a:r>
          </a:p>
          <a:p>
            <a:pPr lvl="1"/>
            <a:r>
              <a:rPr lang="en-US" dirty="0"/>
              <a:t>Sigmoid is also the basis of </a:t>
            </a:r>
            <a:r>
              <a:rPr lang="en-US" dirty="0" err="1"/>
              <a:t>softmax</a:t>
            </a:r>
            <a:r>
              <a:rPr lang="en-US" dirty="0"/>
              <a:t>, which is how LLMs produce probabilities</a:t>
            </a:r>
          </a:p>
          <a:p>
            <a:pPr marL="514350" indent="-514350">
              <a:buFont typeface="+mj-lt"/>
              <a:buAutoNum type="arabicPeriod"/>
            </a:pPr>
            <a:r>
              <a:rPr lang="en-US" dirty="0"/>
              <a:t>Get solid intuitions about gradient descent</a:t>
            </a:r>
          </a:p>
          <a:p>
            <a:pPr marL="514350" indent="-514350">
              <a:buFont typeface="+mj-lt"/>
              <a:buAutoNum type="arabicPeriod"/>
            </a:pPr>
            <a:r>
              <a:rPr lang="en-US" dirty="0"/>
              <a:t>Think about the ethics of classification, and especially about thresholds</a:t>
            </a:r>
          </a:p>
        </p:txBody>
      </p:sp>
    </p:spTree>
    <p:extLst>
      <p:ext uri="{BB962C8B-B14F-4D97-AF65-F5344CB8AC3E}">
        <p14:creationId xmlns:p14="http://schemas.microsoft.com/office/powerpoint/2010/main" val="3198542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BA3-8DD3-F54F-AC74-CCFF89F571A6}"/>
              </a:ext>
            </a:extLst>
          </p:cNvPr>
          <p:cNvSpPr>
            <a:spLocks noGrp="1"/>
          </p:cNvSpPr>
          <p:nvPr>
            <p:ph type="title"/>
          </p:nvPr>
        </p:nvSpPr>
        <p:spPr>
          <a:xfrm>
            <a:off x="598967" y="285750"/>
            <a:ext cx="7467600" cy="533400"/>
          </a:xfrm>
        </p:spPr>
        <p:txBody>
          <a:bodyPr>
            <a:normAutofit fontScale="90000"/>
          </a:bodyPr>
          <a:lstStyle/>
          <a:p>
            <a:r>
              <a:rPr lang="en-US" dirty="0"/>
              <a:t>Reminder: Classification with sigmoid</a:t>
            </a:r>
          </a:p>
        </p:txBody>
      </p:sp>
      <p:sp>
        <p:nvSpPr>
          <p:cNvPr id="3" name="Content Placeholder 2">
            <a:extLst>
              <a:ext uri="{FF2B5EF4-FFF2-40B4-BE49-F238E27FC236}">
                <a16:creationId xmlns:a16="http://schemas.microsoft.com/office/drawing/2014/main" id="{74BE5C8F-75C7-5746-891B-92BC4B07483B}"/>
              </a:ext>
            </a:extLst>
          </p:cNvPr>
          <p:cNvSpPr>
            <a:spLocks noGrp="1"/>
          </p:cNvSpPr>
          <p:nvPr>
            <p:ph idx="1"/>
          </p:nvPr>
        </p:nvSpPr>
        <p:spPr>
          <a:xfrm>
            <a:off x="685799" y="1047750"/>
            <a:ext cx="8153401" cy="4343400"/>
          </a:xfrm>
        </p:spPr>
        <p:txBody>
          <a:bodyPr>
            <a:normAutofit/>
          </a:bodyPr>
          <a:lstStyle/>
          <a:p>
            <a:r>
              <a:rPr lang="en-US" sz="2800" dirty="0"/>
              <a:t>Each feature x</a:t>
            </a:r>
            <a:r>
              <a:rPr lang="en-US" sz="2800" baseline="-25000" dirty="0"/>
              <a:t>i</a:t>
            </a:r>
            <a:r>
              <a:rPr lang="en-US" baseline="-25000" dirty="0"/>
              <a:t> </a:t>
            </a:r>
            <a:r>
              <a:rPr lang="en-US" sz="2800" dirty="0"/>
              <a:t>weight </a:t>
            </a:r>
            <a:r>
              <a:rPr lang="en-US" sz="2800" dirty="0" err="1"/>
              <a:t>w</a:t>
            </a:r>
            <a:r>
              <a:rPr lang="en-US" sz="2800" baseline="-25000" dirty="0" err="1"/>
              <a:t>i</a:t>
            </a:r>
            <a:r>
              <a:rPr lang="en-US" sz="2800" dirty="0"/>
              <a:t> tells us importance of x</a:t>
            </a:r>
            <a:r>
              <a:rPr lang="en-US" sz="2800" baseline="-25000" dirty="0"/>
              <a:t>i</a:t>
            </a:r>
            <a:endParaRPr lang="en-US" sz="2800" dirty="0"/>
          </a:p>
          <a:p>
            <a:r>
              <a:rPr lang="en-US" sz="2800" dirty="0"/>
              <a:t>Score: sum the weighted features and the bias</a:t>
            </a:r>
          </a:p>
          <a:p>
            <a:endParaRPr lang="en-US" sz="2800" dirty="0"/>
          </a:p>
          <a:p>
            <a:endParaRPr lang="en-US" sz="2800" dirty="0"/>
          </a:p>
          <a:p>
            <a:endParaRPr lang="en-US" sz="2800" dirty="0"/>
          </a:p>
          <a:p>
            <a:endParaRPr lang="en-US" sz="2800" dirty="0"/>
          </a:p>
          <a:p>
            <a:endParaRPr lang="en-US" sz="2800" dirty="0"/>
          </a:p>
          <a:p>
            <a:r>
              <a:rPr lang="en-US" sz="2800" dirty="0"/>
              <a:t>If this sum is high, we say y=1; if low, then y=0</a:t>
            </a:r>
          </a:p>
        </p:txBody>
      </p:sp>
      <p:pic>
        <p:nvPicPr>
          <p:cNvPr id="5" name="Content Placeholder 4">
            <a:extLst>
              <a:ext uri="{FF2B5EF4-FFF2-40B4-BE49-F238E27FC236}">
                <a16:creationId xmlns:a16="http://schemas.microsoft.com/office/drawing/2014/main" id="{4D549D94-9B68-944D-AB75-34A35B740016}"/>
              </a:ext>
            </a:extLst>
          </p:cNvPr>
          <p:cNvPicPr>
            <a:picLocks noChangeAspect="1"/>
          </p:cNvPicPr>
          <p:nvPr/>
        </p:nvPicPr>
        <p:blipFill>
          <a:blip r:embed="rId3"/>
          <a:stretch>
            <a:fillRect/>
          </a:stretch>
        </p:blipFill>
        <p:spPr>
          <a:xfrm>
            <a:off x="2099482" y="2325555"/>
            <a:ext cx="3919046" cy="1559190"/>
          </a:xfrm>
          <a:prstGeom prst="rect">
            <a:avLst/>
          </a:prstGeom>
        </p:spPr>
      </p:pic>
      <p:pic>
        <p:nvPicPr>
          <p:cNvPr id="6" name="Picture 5">
            <a:extLst>
              <a:ext uri="{FF2B5EF4-FFF2-40B4-BE49-F238E27FC236}">
                <a16:creationId xmlns:a16="http://schemas.microsoft.com/office/drawing/2014/main" id="{55DEDFCF-BF2F-524C-AEB5-7AF51E053062}"/>
              </a:ext>
            </a:extLst>
          </p:cNvPr>
          <p:cNvPicPr>
            <a:picLocks noChangeAspect="1"/>
          </p:cNvPicPr>
          <p:nvPr/>
        </p:nvPicPr>
        <p:blipFill>
          <a:blip r:embed="rId4"/>
          <a:stretch>
            <a:fillRect/>
          </a:stretch>
        </p:blipFill>
        <p:spPr>
          <a:xfrm>
            <a:off x="2099482" y="3804635"/>
            <a:ext cx="3951482" cy="617419"/>
          </a:xfrm>
          <a:prstGeom prst="rect">
            <a:avLst/>
          </a:prstGeom>
        </p:spPr>
      </p:pic>
    </p:spTree>
    <p:extLst>
      <p:ext uri="{BB962C8B-B14F-4D97-AF65-F5344CB8AC3E}">
        <p14:creationId xmlns:p14="http://schemas.microsoft.com/office/powerpoint/2010/main" val="953631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6AE7-F6BE-2E48-902E-151BC867E8C2}"/>
              </a:ext>
            </a:extLst>
          </p:cNvPr>
          <p:cNvSpPr>
            <a:spLocks noGrp="1"/>
          </p:cNvSpPr>
          <p:nvPr>
            <p:ph type="title"/>
          </p:nvPr>
        </p:nvSpPr>
        <p:spPr>
          <a:xfrm>
            <a:off x="598966" y="285750"/>
            <a:ext cx="8545033" cy="742950"/>
          </a:xfrm>
        </p:spPr>
        <p:txBody>
          <a:bodyPr>
            <a:normAutofit/>
          </a:bodyPr>
          <a:lstStyle/>
          <a:p>
            <a:r>
              <a:rPr lang="en-US" dirty="0"/>
              <a:t>How to make a probability from z</a:t>
            </a:r>
          </a:p>
        </p:txBody>
      </p:sp>
      <p:sp>
        <p:nvSpPr>
          <p:cNvPr id="8" name="Content Placeholder 7">
            <a:extLst>
              <a:ext uri="{FF2B5EF4-FFF2-40B4-BE49-F238E27FC236}">
                <a16:creationId xmlns:a16="http://schemas.microsoft.com/office/drawing/2014/main" id="{2EB2DC85-7C39-044B-993D-89D8C9223188}"/>
              </a:ext>
            </a:extLst>
          </p:cNvPr>
          <p:cNvSpPr>
            <a:spLocks noGrp="1"/>
          </p:cNvSpPr>
          <p:nvPr>
            <p:ph idx="1"/>
          </p:nvPr>
        </p:nvSpPr>
        <p:spPr>
          <a:xfrm>
            <a:off x="381000" y="2190750"/>
            <a:ext cx="8305799" cy="3017520"/>
          </a:xfrm>
        </p:spPr>
        <p:txBody>
          <a:bodyPr>
            <a:normAutofit/>
          </a:bodyPr>
          <a:lstStyle/>
          <a:p>
            <a:r>
              <a:rPr lang="en-US" sz="2800" dirty="0"/>
              <a:t>Use a function of z that goes from 0 to 1</a:t>
            </a:r>
          </a:p>
        </p:txBody>
      </p:sp>
      <p:pic>
        <p:nvPicPr>
          <p:cNvPr id="6" name="Picture 5">
            <a:extLst>
              <a:ext uri="{FF2B5EF4-FFF2-40B4-BE49-F238E27FC236}">
                <a16:creationId xmlns:a16="http://schemas.microsoft.com/office/drawing/2014/main" id="{FCF1A4A3-E037-504F-BCBC-1FAC80DE5782}"/>
              </a:ext>
            </a:extLst>
          </p:cNvPr>
          <p:cNvPicPr>
            <a:picLocks noChangeAspect="1"/>
          </p:cNvPicPr>
          <p:nvPr/>
        </p:nvPicPr>
        <p:blipFill>
          <a:blip r:embed="rId3"/>
          <a:stretch>
            <a:fillRect/>
          </a:stretch>
        </p:blipFill>
        <p:spPr>
          <a:xfrm>
            <a:off x="2590800" y="1047750"/>
            <a:ext cx="4951165" cy="773620"/>
          </a:xfrm>
          <a:prstGeom prst="rect">
            <a:avLst/>
          </a:prstGeom>
        </p:spPr>
      </p:pic>
      <p:pic>
        <p:nvPicPr>
          <p:cNvPr id="10" name="Picture 9">
            <a:extLst>
              <a:ext uri="{FF2B5EF4-FFF2-40B4-BE49-F238E27FC236}">
                <a16:creationId xmlns:a16="http://schemas.microsoft.com/office/drawing/2014/main" id="{E25DC0E0-657A-3E4B-B87E-B1F777E545F9}"/>
              </a:ext>
            </a:extLst>
          </p:cNvPr>
          <p:cNvPicPr>
            <a:picLocks noChangeAspect="1"/>
          </p:cNvPicPr>
          <p:nvPr/>
        </p:nvPicPr>
        <p:blipFill>
          <a:blip r:embed="rId4"/>
          <a:srcRect/>
          <a:stretch/>
        </p:blipFill>
        <p:spPr>
          <a:xfrm>
            <a:off x="1676399" y="2983420"/>
            <a:ext cx="6367133" cy="1188530"/>
          </a:xfrm>
          <a:prstGeom prst="rect">
            <a:avLst/>
          </a:prstGeom>
        </p:spPr>
      </p:pic>
    </p:spTree>
    <p:extLst>
      <p:ext uri="{BB962C8B-B14F-4D97-AF65-F5344CB8AC3E}">
        <p14:creationId xmlns:p14="http://schemas.microsoft.com/office/powerpoint/2010/main" val="16846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C978-3BD6-A448-8D02-2A5030CB74E7}"/>
              </a:ext>
            </a:extLst>
          </p:cNvPr>
          <p:cNvSpPr>
            <a:spLocks noGrp="1"/>
          </p:cNvSpPr>
          <p:nvPr>
            <p:ph type="title"/>
          </p:nvPr>
        </p:nvSpPr>
        <p:spPr>
          <a:xfrm>
            <a:off x="800100" y="282772"/>
            <a:ext cx="7543800" cy="680397"/>
          </a:xfrm>
        </p:spPr>
        <p:txBody>
          <a:bodyPr>
            <a:normAutofit fontScale="90000"/>
          </a:bodyPr>
          <a:lstStyle/>
          <a:p>
            <a:r>
              <a:rPr lang="en-US" dirty="0"/>
              <a:t>The very useful sigmoid or logistic function</a:t>
            </a:r>
          </a:p>
        </p:txBody>
      </p:sp>
      <p:sp>
        <p:nvSpPr>
          <p:cNvPr id="4" name="Slide Number Placeholder 3">
            <a:extLst>
              <a:ext uri="{FF2B5EF4-FFF2-40B4-BE49-F238E27FC236}">
                <a16:creationId xmlns:a16="http://schemas.microsoft.com/office/drawing/2014/main" id="{ED252895-6ACF-7747-84BE-4D66CBE10F90}"/>
              </a:ext>
            </a:extLst>
          </p:cNvPr>
          <p:cNvSpPr>
            <a:spLocks noGrp="1"/>
          </p:cNvSpPr>
          <p:nvPr>
            <p:ph type="sldNum" sz="quarter" idx="12"/>
          </p:nvPr>
        </p:nvSpPr>
        <p:spPr/>
        <p:txBody>
          <a:bodyPr/>
          <a:lstStyle/>
          <a:p>
            <a:fld id="{D07771B2-D7F7-364E-B6F3-F7FE93606BCE}" type="slidenum">
              <a:rPr lang="en-US" smtClean="0"/>
              <a:t>13</a:t>
            </a:fld>
            <a:endParaRPr lang="en-US"/>
          </a:p>
        </p:txBody>
      </p:sp>
      <p:pic>
        <p:nvPicPr>
          <p:cNvPr id="5" name="Picture 4">
            <a:extLst>
              <a:ext uri="{FF2B5EF4-FFF2-40B4-BE49-F238E27FC236}">
                <a16:creationId xmlns:a16="http://schemas.microsoft.com/office/drawing/2014/main" id="{38B41492-92D7-0843-886C-F81DEAD35540}"/>
              </a:ext>
            </a:extLst>
          </p:cNvPr>
          <p:cNvPicPr>
            <a:picLocks noChangeAspect="1"/>
          </p:cNvPicPr>
          <p:nvPr/>
        </p:nvPicPr>
        <p:blipFill>
          <a:blip r:embed="rId3"/>
          <a:stretch>
            <a:fillRect/>
          </a:stretch>
        </p:blipFill>
        <p:spPr>
          <a:xfrm>
            <a:off x="685800" y="1244038"/>
            <a:ext cx="7970496" cy="3816857"/>
          </a:xfrm>
          <a:prstGeom prst="rect">
            <a:avLst/>
          </a:prstGeom>
        </p:spPr>
      </p:pic>
      <p:sp>
        <p:nvSpPr>
          <p:cNvPr id="3" name="Rectangle 2">
            <a:extLst>
              <a:ext uri="{FF2B5EF4-FFF2-40B4-BE49-F238E27FC236}">
                <a16:creationId xmlns:a16="http://schemas.microsoft.com/office/drawing/2014/main" id="{B4F5679F-01C2-1542-9FCF-DE147F85918C}"/>
              </a:ext>
            </a:extLst>
          </p:cNvPr>
          <p:cNvSpPr/>
          <p:nvPr/>
        </p:nvSpPr>
        <p:spPr>
          <a:xfrm>
            <a:off x="1447800" y="2423371"/>
            <a:ext cx="2514600" cy="4531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1F7416-2114-F34A-B323-A70C4910DABB}"/>
              </a:ext>
            </a:extLst>
          </p:cNvPr>
          <p:cNvPicPr>
            <a:picLocks noChangeAspect="1"/>
          </p:cNvPicPr>
          <p:nvPr/>
        </p:nvPicPr>
        <p:blipFill>
          <a:blip r:embed="rId4"/>
          <a:stretch>
            <a:fillRect/>
          </a:stretch>
        </p:blipFill>
        <p:spPr>
          <a:xfrm>
            <a:off x="1143000" y="2038350"/>
            <a:ext cx="3959946" cy="1519979"/>
          </a:xfrm>
          <a:prstGeom prst="rect">
            <a:avLst/>
          </a:prstGeom>
        </p:spPr>
      </p:pic>
    </p:spTree>
    <p:extLst>
      <p:ext uri="{BB962C8B-B14F-4D97-AF65-F5344CB8AC3E}">
        <p14:creationId xmlns:p14="http://schemas.microsoft.com/office/powerpoint/2010/main" val="3947080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0FBA-B963-034D-8645-74ACA25129BA}"/>
              </a:ext>
            </a:extLst>
          </p:cNvPr>
          <p:cNvSpPr>
            <a:spLocks noGrp="1"/>
          </p:cNvSpPr>
          <p:nvPr>
            <p:ph type="title"/>
          </p:nvPr>
        </p:nvSpPr>
        <p:spPr/>
        <p:txBody>
          <a:bodyPr/>
          <a:lstStyle/>
          <a:p>
            <a:r>
              <a:rPr lang="en-US" dirty="0"/>
              <a:t>Summary of logistic regression:</a:t>
            </a:r>
          </a:p>
        </p:txBody>
      </p:sp>
      <p:sp>
        <p:nvSpPr>
          <p:cNvPr id="3" name="Content Placeholder 2">
            <a:extLst>
              <a:ext uri="{FF2B5EF4-FFF2-40B4-BE49-F238E27FC236}">
                <a16:creationId xmlns:a16="http://schemas.microsoft.com/office/drawing/2014/main" id="{4FB13DBF-FEB8-CE4C-8B4B-B26F16365A3D}"/>
              </a:ext>
            </a:extLst>
          </p:cNvPr>
          <p:cNvSpPr>
            <a:spLocks noGrp="1"/>
          </p:cNvSpPr>
          <p:nvPr>
            <p:ph idx="1"/>
          </p:nvPr>
        </p:nvSpPr>
        <p:spPr/>
        <p:txBody>
          <a:bodyPr/>
          <a:lstStyle/>
          <a:p>
            <a:r>
              <a:rPr lang="en-US" sz="3600" dirty="0">
                <a:cs typeface="Calibri" panose="020F0502020204030204" pitchFamily="34" charset="0"/>
              </a:rPr>
              <a:t>We compute </a:t>
            </a:r>
            <a:r>
              <a:rPr lang="en-US" sz="3600" dirty="0" err="1">
                <a:latin typeface="Times New Roman" panose="02020603050405020304" pitchFamily="18" charset="0"/>
                <a:cs typeface="Times New Roman" panose="02020603050405020304" pitchFamily="18" charset="0"/>
              </a:rPr>
              <a:t>w∙x+b</a:t>
            </a:r>
            <a:endParaRPr lang="en-US" sz="3600" dirty="0">
              <a:latin typeface="Times New Roman" panose="02020603050405020304" pitchFamily="18" charset="0"/>
              <a:cs typeface="Times New Roman" panose="02020603050405020304" pitchFamily="18" charset="0"/>
            </a:endParaRPr>
          </a:p>
          <a:p>
            <a:r>
              <a:rPr lang="en-US" sz="3600" dirty="0">
                <a:cs typeface="Calibri" panose="020F0502020204030204" pitchFamily="34" charset="0"/>
              </a:rPr>
              <a:t>Pass it through sigmoid function</a:t>
            </a:r>
            <a:r>
              <a:rPr lang="en-US" sz="3600" dirty="0">
                <a:latin typeface="Calibri" panose="020F0502020204030204" pitchFamily="34" charset="0"/>
                <a:cs typeface="Calibri" panose="020F0502020204030204" pitchFamily="34" charset="0"/>
              </a:rPr>
              <a:t>:</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σ</a:t>
            </a:r>
            <a:r>
              <a:rPr lang="en-US" sz="3600" dirty="0">
                <a:latin typeface="Times New Roman" panose="02020603050405020304" pitchFamily="18" charset="0"/>
                <a:cs typeface="Times New Roman" panose="02020603050405020304" pitchFamily="18" charset="0"/>
              </a:rPr>
              <a:t>(</a:t>
            </a:r>
            <a:r>
              <a:rPr lang="en-US" sz="3600" dirty="0" err="1">
                <a:latin typeface="Times New Roman" panose="02020603050405020304" pitchFamily="18" charset="0"/>
                <a:cs typeface="Times New Roman" panose="02020603050405020304" pitchFamily="18" charset="0"/>
              </a:rPr>
              <a:t>w∙x+b</a:t>
            </a:r>
            <a:r>
              <a:rPr lang="en-US" sz="3600" dirty="0">
                <a:latin typeface="Times New Roman" panose="02020603050405020304" pitchFamily="18" charset="0"/>
                <a:cs typeface="Times New Roman" panose="02020603050405020304" pitchFamily="18" charset="0"/>
              </a:rPr>
              <a:t>)</a:t>
            </a:r>
          </a:p>
          <a:p>
            <a:r>
              <a:rPr lang="en-US" sz="3600" dirty="0">
                <a:cs typeface="Calibri" panose="020F0502020204030204" pitchFamily="34" charset="0"/>
              </a:rPr>
              <a:t>And we'll treat it as a probability</a:t>
            </a:r>
          </a:p>
        </p:txBody>
      </p:sp>
    </p:spTree>
    <p:extLst>
      <p:ext uri="{BB962C8B-B14F-4D97-AF65-F5344CB8AC3E}">
        <p14:creationId xmlns:p14="http://schemas.microsoft.com/office/powerpoint/2010/main" val="3604510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7C93-E309-6343-A358-E23B17E1042D}"/>
              </a:ext>
            </a:extLst>
          </p:cNvPr>
          <p:cNvSpPr>
            <a:spLocks noGrp="1"/>
          </p:cNvSpPr>
          <p:nvPr>
            <p:ph type="title"/>
          </p:nvPr>
        </p:nvSpPr>
        <p:spPr>
          <a:xfrm>
            <a:off x="800100" y="438150"/>
            <a:ext cx="7543800" cy="680397"/>
          </a:xfrm>
        </p:spPr>
        <p:txBody>
          <a:bodyPr>
            <a:normAutofit fontScale="90000"/>
          </a:bodyPr>
          <a:lstStyle/>
          <a:p>
            <a:r>
              <a:rPr lang="en-US" dirty="0"/>
              <a:t>Turning a probability into a classifier</a:t>
            </a:r>
          </a:p>
        </p:txBody>
      </p:sp>
      <p:sp>
        <p:nvSpPr>
          <p:cNvPr id="3" name="TextBox 2">
            <a:extLst>
              <a:ext uri="{FF2B5EF4-FFF2-40B4-BE49-F238E27FC236}">
                <a16:creationId xmlns:a16="http://schemas.microsoft.com/office/drawing/2014/main" id="{DAD54E96-8FBE-DE4B-9D80-8A35B738F321}"/>
              </a:ext>
            </a:extLst>
          </p:cNvPr>
          <p:cNvSpPr txBox="1"/>
          <p:nvPr/>
        </p:nvSpPr>
        <p:spPr>
          <a:xfrm>
            <a:off x="1302515" y="3486150"/>
            <a:ext cx="6971780" cy="523220"/>
          </a:xfrm>
          <a:prstGeom prst="rect">
            <a:avLst/>
          </a:prstGeom>
          <a:noFill/>
        </p:spPr>
        <p:txBody>
          <a:bodyPr wrap="none" rtlCol="0">
            <a:spAutoFit/>
          </a:bodyPr>
          <a:lstStyle/>
          <a:p>
            <a:r>
              <a:rPr lang="en-US" sz="2800" dirty="0">
                <a:latin typeface="Raleway" pitchFamily="2" charset="77"/>
              </a:rPr>
              <a:t>0.5 here is called the </a:t>
            </a:r>
            <a:r>
              <a:rPr lang="en-US" sz="2800" b="1" dirty="0">
                <a:latin typeface="Raleway" pitchFamily="2" charset="77"/>
              </a:rPr>
              <a:t>decision boundary</a:t>
            </a:r>
            <a:r>
              <a:rPr lang="en-US" sz="2800" dirty="0">
                <a:latin typeface="Raleway" pitchFamily="2" charset="77"/>
              </a:rPr>
              <a:t> </a:t>
            </a:r>
          </a:p>
        </p:txBody>
      </p:sp>
      <p:pic>
        <p:nvPicPr>
          <p:cNvPr id="4" name="Picture 3">
            <a:extLst>
              <a:ext uri="{FF2B5EF4-FFF2-40B4-BE49-F238E27FC236}">
                <a16:creationId xmlns:a16="http://schemas.microsoft.com/office/drawing/2014/main" id="{EBBB1347-C222-EC0C-0EDC-ADAB5B6CF6CB}"/>
              </a:ext>
            </a:extLst>
          </p:cNvPr>
          <p:cNvPicPr>
            <a:picLocks noChangeAspect="1"/>
          </p:cNvPicPr>
          <p:nvPr/>
        </p:nvPicPr>
        <p:blipFill>
          <a:blip r:embed="rId2"/>
          <a:stretch>
            <a:fillRect/>
          </a:stretch>
        </p:blipFill>
        <p:spPr>
          <a:xfrm>
            <a:off x="1306325" y="1657350"/>
            <a:ext cx="6868159" cy="1219200"/>
          </a:xfrm>
          <a:prstGeom prst="rect">
            <a:avLst/>
          </a:prstGeom>
        </p:spPr>
      </p:pic>
      <p:sp>
        <p:nvSpPr>
          <p:cNvPr id="7" name="Content Placeholder 6">
            <a:extLst>
              <a:ext uri="{FF2B5EF4-FFF2-40B4-BE49-F238E27FC236}">
                <a16:creationId xmlns:a16="http://schemas.microsoft.com/office/drawing/2014/main" id="{6BEA9EE5-547E-FB2A-3BEC-138316919504}"/>
              </a:ext>
            </a:extLst>
          </p:cNvPr>
          <p:cNvSpPr>
            <a:spLocks noGrp="1"/>
          </p:cNvSpPr>
          <p:nvPr>
            <p:ph idx="1"/>
          </p:nvPr>
        </p:nvSpPr>
        <p:spPr>
          <a:xfrm>
            <a:off x="1143000" y="4400550"/>
            <a:ext cx="7543801" cy="3429000"/>
          </a:xfrm>
        </p:spPr>
        <p:txBody>
          <a:bodyPr/>
          <a:lstStyle/>
          <a:p>
            <a:endParaRPr lang="en-US" dirty="0"/>
          </a:p>
        </p:txBody>
      </p:sp>
    </p:spTree>
    <p:extLst>
      <p:ext uri="{BB962C8B-B14F-4D97-AF65-F5344CB8AC3E}">
        <p14:creationId xmlns:p14="http://schemas.microsoft.com/office/powerpoint/2010/main" val="1790038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A4E3F-9212-FC6A-0A83-65AEA4884170}"/>
              </a:ext>
            </a:extLst>
          </p:cNvPr>
          <p:cNvSpPr>
            <a:spLocks noGrp="1"/>
          </p:cNvSpPr>
          <p:nvPr>
            <p:ph type="title"/>
          </p:nvPr>
        </p:nvSpPr>
        <p:spPr>
          <a:xfrm>
            <a:off x="822960" y="361950"/>
            <a:ext cx="7543800" cy="680397"/>
          </a:xfrm>
        </p:spPr>
        <p:txBody>
          <a:bodyPr>
            <a:normAutofit fontScale="90000"/>
          </a:bodyPr>
          <a:lstStyle/>
          <a:p>
            <a:r>
              <a:rPr lang="en-US" dirty="0"/>
              <a:t>Reminder: gradient descent for learning weights</a:t>
            </a:r>
          </a:p>
        </p:txBody>
      </p:sp>
      <p:sp>
        <p:nvSpPr>
          <p:cNvPr id="3" name="Content Placeholder 2">
            <a:extLst>
              <a:ext uri="{FF2B5EF4-FFF2-40B4-BE49-F238E27FC236}">
                <a16:creationId xmlns:a16="http://schemas.microsoft.com/office/drawing/2014/main" id="{D6624C2F-FDB7-E924-B90A-81A2E728798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44073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800100" y="361950"/>
            <a:ext cx="7543800" cy="680397"/>
          </a:xfrm>
        </p:spPr>
        <p:txBody>
          <a:bodyPr>
            <a:normAutofit fontScale="90000"/>
          </a:bodyPr>
          <a:lstStyle/>
          <a:p>
            <a:r>
              <a:rPr lang="en-US" dirty="0"/>
              <a:t>Reminder: gradient descent for learning weights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042347"/>
                <a:ext cx="7543801" cy="3914857"/>
              </a:xfrm>
            </p:spPr>
            <p:txBody>
              <a:bodyPr>
                <a:normAutofit fontScale="70000" lnSpcReduction="20000"/>
              </a:bodyPr>
              <a:lstStyle/>
              <a:p>
                <a:endParaRPr lang="en-US" sz="2400" dirty="0">
                  <a:latin typeface="Calibri" panose="020F0502020204030204" pitchFamily="34" charset="0"/>
                  <a:cs typeface="Calibri" panose="020F0502020204030204" pitchFamily="34" charset="0"/>
                </a:endParaRPr>
              </a:p>
              <a:p>
                <a:r>
                  <a:rPr lang="en-US" sz="3200" b="1" dirty="0"/>
                  <a:t>Cross-entropy loss function: distance between </a:t>
                </a:r>
                <a14:m>
                  <m:oMath xmlns:m="http://schemas.openxmlformats.org/officeDocument/2006/math">
                    <m:acc>
                      <m:accPr>
                        <m:chr m:val="̂"/>
                        <m:ctrlPr>
                          <a:rPr lang="en-US" sz="3200" b="1" i="1">
                            <a:latin typeface="Cambria Math" panose="02040503050406030204" pitchFamily="18" charset="0"/>
                          </a:rPr>
                        </m:ctrlPr>
                      </m:accPr>
                      <m:e>
                        <m:r>
                          <a:rPr lang="en-US" sz="3200" b="1" i="1">
                            <a:latin typeface="Cambria Math" panose="02040503050406030204" pitchFamily="18" charset="0"/>
                          </a:rPr>
                          <m:t>𝒚</m:t>
                        </m:r>
                      </m:e>
                    </m:acc>
                    <m:r>
                      <a:rPr lang="en-US" sz="3200" b="1" i="1">
                        <a:latin typeface="Cambria Math" panose="02040503050406030204" pitchFamily="18" charset="0"/>
                      </a:rPr>
                      <m:t> </m:t>
                    </m:r>
                  </m:oMath>
                </a14:m>
                <a:r>
                  <a:rPr lang="en-US" sz="3200" b="1" dirty="0"/>
                  <a:t>and y</a:t>
                </a:r>
              </a:p>
              <a:p>
                <a:r>
                  <a:rPr lang="en-US" sz="3200" dirty="0">
                    <a:latin typeface="Calibri" panose="020F0502020204030204" pitchFamily="34" charset="0"/>
                    <a:cs typeface="Calibri" panose="020F0502020204030204" pitchFamily="34" charset="0"/>
                  </a:rPr>
                  <a:t>We want to know how far is the classifier output:</a:t>
                </a:r>
              </a:p>
              <a:p>
                <a:r>
                  <a:rPr lang="en-US" sz="3200" dirty="0"/>
                  <a:t>                 </a:t>
                </a:r>
                <a14:m>
                  <m:oMath xmlns:m="http://schemas.openxmlformats.org/officeDocument/2006/math">
                    <m:acc>
                      <m:accPr>
                        <m:chr m:val="̂"/>
                        <m:ctrlPr>
                          <a:rPr lang="en-US" sz="3200" i="1" smtClean="0">
                            <a:solidFill>
                              <a:srgbClr val="0000CC"/>
                            </a:solidFill>
                            <a:latin typeface="Cambria Math" panose="02040503050406030204" pitchFamily="18" charset="0"/>
                          </a:rPr>
                        </m:ctrlPr>
                      </m:accPr>
                      <m:e>
                        <m:r>
                          <a:rPr lang="en-US" sz="3200" i="1">
                            <a:solidFill>
                              <a:srgbClr val="0000CC"/>
                            </a:solidFill>
                            <a:latin typeface="Cambria Math" panose="02040503050406030204" pitchFamily="18" charset="0"/>
                          </a:rPr>
                          <m:t>𝑦</m:t>
                        </m:r>
                      </m:e>
                    </m:acc>
                    <m:r>
                      <a:rPr lang="en-US" sz="3200" i="1">
                        <a:solidFill>
                          <a:srgbClr val="0000CC"/>
                        </a:solidFill>
                        <a:latin typeface="Cambria Math" panose="02040503050406030204" pitchFamily="18" charset="0"/>
                      </a:rPr>
                      <m:t> </m:t>
                    </m:r>
                  </m:oMath>
                </a14:m>
                <a:r>
                  <a:rPr lang="en-US" sz="3200" dirty="0">
                    <a:solidFill>
                      <a:srgbClr val="0000CC"/>
                    </a:solidFill>
                    <a:latin typeface="Calibri" panose="020F0502020204030204" pitchFamily="34" charset="0"/>
                    <a:cs typeface="Calibri" panose="020F0502020204030204" pitchFamily="34" charset="0"/>
                  </a:rPr>
                  <a:t>= </a:t>
                </a:r>
                <a:r>
                  <a:rPr lang="en-US" sz="3200" dirty="0" err="1">
                    <a:solidFill>
                      <a:srgbClr val="0000CC"/>
                    </a:solidFill>
                    <a:latin typeface="Calibri" panose="020F0502020204030204" pitchFamily="34" charset="0"/>
                    <a:cs typeface="Calibri" panose="020F0502020204030204" pitchFamily="34" charset="0"/>
                  </a:rPr>
                  <a:t>σ</a:t>
                </a:r>
                <a:r>
                  <a:rPr lang="en-US" sz="3200" dirty="0">
                    <a:solidFill>
                      <a:srgbClr val="0000CC"/>
                    </a:solidFill>
                    <a:latin typeface="Calibri" panose="020F0502020204030204" pitchFamily="34" charset="0"/>
                    <a:cs typeface="Calibri" panose="020F0502020204030204" pitchFamily="34" charset="0"/>
                  </a:rPr>
                  <a:t>(</a:t>
                </a:r>
                <a:r>
                  <a:rPr lang="en-US" sz="3200" dirty="0" err="1">
                    <a:solidFill>
                      <a:srgbClr val="0000CC"/>
                    </a:solidFill>
                    <a:latin typeface="Calibri" panose="020F0502020204030204" pitchFamily="34" charset="0"/>
                    <a:cs typeface="Calibri" panose="020F0502020204030204" pitchFamily="34" charset="0"/>
                  </a:rPr>
                  <a:t>w∙x+b</a:t>
                </a:r>
                <a:r>
                  <a:rPr lang="en-US" sz="3200" dirty="0">
                    <a:solidFill>
                      <a:srgbClr val="0000CC"/>
                    </a:solidFill>
                    <a:latin typeface="Calibri" panose="020F0502020204030204" pitchFamily="34" charset="0"/>
                    <a:cs typeface="Calibri" panose="020F0502020204030204" pitchFamily="34" charset="0"/>
                  </a:rPr>
                  <a:t>)</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from the true output:</a:t>
                </a:r>
              </a:p>
              <a:p>
                <a:r>
                  <a:rPr lang="en-US" sz="3200" dirty="0">
                    <a:latin typeface="Calibri" panose="020F0502020204030204" pitchFamily="34" charset="0"/>
                    <a:cs typeface="Calibri" panose="020F0502020204030204" pitchFamily="34" charset="0"/>
                  </a:rPr>
                  <a:t>                  </a:t>
                </a:r>
                <a:r>
                  <a:rPr lang="en-US" sz="3200" dirty="0">
                    <a:solidFill>
                      <a:srgbClr val="0000CC"/>
                    </a:solidFill>
                    <a:latin typeface="Calibri" panose="020F0502020204030204" pitchFamily="34" charset="0"/>
                    <a:cs typeface="Calibri" panose="020F0502020204030204" pitchFamily="34" charset="0"/>
                  </a:rPr>
                  <a:t>y        [= either 0 or 1]</a:t>
                </a:r>
              </a:p>
              <a:p>
                <a:pPr lvl="2"/>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We'll call this difference:</a:t>
                </a:r>
              </a:p>
              <a:p>
                <a:r>
                  <a:rPr lang="en-US" b="1" i="1" dirty="0"/>
                  <a:t>                     </a:t>
                </a:r>
                <a:r>
                  <a:rPr lang="en-US" i="1" dirty="0">
                    <a:solidFill>
                      <a:srgbClr val="0000CC"/>
                    </a:solidFill>
                  </a:rPr>
                  <a:t>L</a:t>
                </a:r>
                <a:r>
                  <a:rPr lang="en-US" dirty="0">
                    <a:solidFill>
                      <a:srgbClr val="0000CC"/>
                    </a:solidFill>
                  </a:rPr>
                  <a:t>(</a:t>
                </a:r>
                <a14:m>
                  <m:oMath xmlns:m="http://schemas.openxmlformats.org/officeDocument/2006/math">
                    <m:acc>
                      <m:accPr>
                        <m:chr m:val="̂"/>
                        <m:ctrlPr>
                          <a:rPr lang="en-US" i="1">
                            <a:solidFill>
                              <a:srgbClr val="0000CC"/>
                            </a:solidFill>
                            <a:latin typeface="Cambria Math" panose="02040503050406030204" pitchFamily="18" charset="0"/>
                          </a:rPr>
                        </m:ctrlPr>
                      </m:accPr>
                      <m:e>
                        <m:r>
                          <a:rPr lang="en-US" b="0" i="1">
                            <a:solidFill>
                              <a:srgbClr val="0000CC"/>
                            </a:solidFill>
                            <a:latin typeface="Cambria Math" panose="02040503050406030204" pitchFamily="18" charset="0"/>
                          </a:rPr>
                          <m:t>𝑦</m:t>
                        </m:r>
                      </m:e>
                    </m:acc>
                    <m:r>
                      <a:rPr lang="en-US" b="0" i="1">
                        <a:solidFill>
                          <a:srgbClr val="0000CC"/>
                        </a:solidFill>
                        <a:latin typeface="Cambria Math" panose="02040503050406030204" pitchFamily="18" charset="0"/>
                      </a:rPr>
                      <m:t> </m:t>
                    </m:r>
                  </m:oMath>
                </a14:m>
                <a:r>
                  <a:rPr lang="en-US" dirty="0">
                    <a:solidFill>
                      <a:srgbClr val="0000CC"/>
                    </a:solidFill>
                  </a:rPr>
                  <a:t>,</a:t>
                </a:r>
                <a:r>
                  <a:rPr lang="en-US" i="1" dirty="0">
                    <a:solidFill>
                      <a:srgbClr val="0000CC"/>
                    </a:solidFill>
                  </a:rPr>
                  <a:t>y</a:t>
                </a:r>
                <a:r>
                  <a:rPr lang="en-US" dirty="0">
                    <a:solidFill>
                      <a:srgbClr val="0000CC"/>
                    </a:solidFill>
                  </a:rPr>
                  <a:t>) </a:t>
                </a:r>
                <a:r>
                  <a:rPr lang="en-US" dirty="0"/>
                  <a:t>= how much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oMath>
                </a14:m>
                <a:r>
                  <a:rPr lang="en-US" dirty="0"/>
                  <a:t> differs from the true </a:t>
                </a:r>
                <a:r>
                  <a:rPr lang="en-US" i="1" dirty="0"/>
                  <a:t>y </a:t>
                </a:r>
                <a:endParaRPr lang="en-US" sz="3200" dirty="0"/>
              </a:p>
              <a:p>
                <a:endParaRPr lang="en-US" sz="3200" b="1" dirty="0">
                  <a:latin typeface="Calibri" panose="020F0502020204030204" pitchFamily="34" charset="0"/>
                  <a:cs typeface="Calibri" panose="020F0502020204030204" pitchFamily="34" charset="0"/>
                </a:endParaRPr>
              </a:p>
              <a:p>
                <a:endParaRPr lang="en-US" dirty="0"/>
              </a:p>
            </p:txBody>
          </p:sp>
        </mc:Choice>
        <mc:Fallback>
          <p:sp>
            <p:nvSpPr>
              <p:cNvPr id="3" name="Content Placeholder 2">
                <a:extLst>
                  <a:ext uri="{FF2B5EF4-FFF2-40B4-BE49-F238E27FC236}">
                    <a16:creationId xmlns:a16="http://schemas.microsoft.com/office/drawing/2014/main" id="{0F54B1F1-6CA4-3940-B37D-F14B6CF11A09}"/>
                  </a:ext>
                </a:extLst>
              </p:cNvPr>
              <p:cNvSpPr>
                <a:spLocks noGrp="1" noRot="1" noChangeAspect="1" noMove="1" noResize="1" noEditPoints="1" noAdjustHandles="1" noChangeArrowheads="1" noChangeShapeType="1" noTextEdit="1"/>
              </p:cNvSpPr>
              <p:nvPr>
                <p:ph idx="1"/>
              </p:nvPr>
            </p:nvSpPr>
            <p:spPr>
              <a:xfrm>
                <a:off x="1143000" y="1042347"/>
                <a:ext cx="7543801" cy="3914857"/>
              </a:xfrm>
              <a:blipFill>
                <a:blip r:embed="rId3"/>
                <a:stretch>
                  <a:fillRect l="-1515"/>
                </a:stretch>
              </a:blipFill>
            </p:spPr>
            <p:txBody>
              <a:bodyPr/>
              <a:lstStyle/>
              <a:p>
                <a:r>
                  <a:rPr lang="en-US">
                    <a:noFill/>
                  </a:rPr>
                  <a:t> </a:t>
                </a:r>
              </a:p>
            </p:txBody>
          </p:sp>
        </mc:Fallback>
      </mc:AlternateContent>
    </p:spTree>
    <p:extLst>
      <p:ext uri="{BB962C8B-B14F-4D97-AF65-F5344CB8AC3E}">
        <p14:creationId xmlns:p14="http://schemas.microsoft.com/office/powerpoint/2010/main" val="211602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8F9B9-60E6-EC5E-7163-7DEB0728D341}"/>
              </a:ext>
            </a:extLst>
          </p:cNvPr>
          <p:cNvSpPr>
            <a:spLocks noGrp="1"/>
          </p:cNvSpPr>
          <p:nvPr>
            <p:ph type="title"/>
          </p:nvPr>
        </p:nvSpPr>
        <p:spPr/>
        <p:txBody>
          <a:bodyPr/>
          <a:lstStyle/>
          <a:p>
            <a:r>
              <a:rPr lang="en-US" dirty="0"/>
              <a:t>Goal of learning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ABAEDCB-451D-A6A0-8443-5AA7732D9C02}"/>
                  </a:ext>
                </a:extLst>
              </p:cNvPr>
              <p:cNvSpPr>
                <a:spLocks noGrp="1"/>
              </p:cNvSpPr>
              <p:nvPr>
                <p:ph idx="1"/>
              </p:nvPr>
            </p:nvSpPr>
            <p:spPr/>
            <p:txBody>
              <a:bodyPr/>
              <a:lstStyle/>
              <a:p>
                <a:r>
                  <a:rPr lang="en-US" dirty="0"/>
                  <a:t>We want to move the weights</a:t>
                </a:r>
              </a:p>
              <a:p>
                <a:r>
                  <a:rPr lang="en-US" dirty="0"/>
                  <a:t>To minimize the loss function </a:t>
                </a:r>
                <a:r>
                  <a:rPr lang="en-US" b="1" i="1" dirty="0"/>
                  <a:t> </a:t>
                </a:r>
                <a:r>
                  <a:rPr lang="en-US" i="1" dirty="0">
                    <a:solidFill>
                      <a:srgbClr val="0000CC"/>
                    </a:solidFill>
                  </a:rPr>
                  <a:t>L</a:t>
                </a:r>
                <a:r>
                  <a:rPr lang="en-US" dirty="0">
                    <a:solidFill>
                      <a:srgbClr val="0000CC"/>
                    </a:solidFill>
                  </a:rPr>
                  <a:t>(</a:t>
                </a:r>
                <a14:m>
                  <m:oMath xmlns:m="http://schemas.openxmlformats.org/officeDocument/2006/math">
                    <m:acc>
                      <m:accPr>
                        <m:chr m:val="̂"/>
                        <m:ctrlPr>
                          <a:rPr lang="en-US" i="1">
                            <a:solidFill>
                              <a:srgbClr val="0000CC"/>
                            </a:solidFill>
                            <a:latin typeface="Cambria Math" panose="02040503050406030204" pitchFamily="18" charset="0"/>
                          </a:rPr>
                        </m:ctrlPr>
                      </m:accPr>
                      <m:e>
                        <m:r>
                          <a:rPr lang="en-US" i="1">
                            <a:solidFill>
                              <a:srgbClr val="0000CC"/>
                            </a:solidFill>
                            <a:latin typeface="Cambria Math" panose="02040503050406030204" pitchFamily="18" charset="0"/>
                          </a:rPr>
                          <m:t>𝑦</m:t>
                        </m:r>
                      </m:e>
                    </m:acc>
                    <m:r>
                      <a:rPr lang="en-US" i="1">
                        <a:solidFill>
                          <a:srgbClr val="0000CC"/>
                        </a:solidFill>
                        <a:latin typeface="Cambria Math" panose="02040503050406030204" pitchFamily="18" charset="0"/>
                      </a:rPr>
                      <m:t> </m:t>
                    </m:r>
                  </m:oMath>
                </a14:m>
                <a:r>
                  <a:rPr lang="en-US" dirty="0">
                    <a:solidFill>
                      <a:srgbClr val="0000CC"/>
                    </a:solidFill>
                  </a:rPr>
                  <a:t>,</a:t>
                </a:r>
                <a:r>
                  <a:rPr lang="en-US" i="1" dirty="0">
                    <a:solidFill>
                      <a:srgbClr val="0000CC"/>
                    </a:solidFill>
                  </a:rPr>
                  <a:t>y</a:t>
                </a:r>
                <a:r>
                  <a:rPr lang="en-US" dirty="0">
                    <a:solidFill>
                      <a:srgbClr val="0000CC"/>
                    </a:solidFill>
                  </a:rPr>
                  <a:t>) </a:t>
                </a:r>
                <a:r>
                  <a:rPr lang="en-US" dirty="0"/>
                  <a:t>.</a:t>
                </a:r>
              </a:p>
            </p:txBody>
          </p:sp>
        </mc:Choice>
        <mc:Fallback>
          <p:sp>
            <p:nvSpPr>
              <p:cNvPr id="3" name="Content Placeholder 2">
                <a:extLst>
                  <a:ext uri="{FF2B5EF4-FFF2-40B4-BE49-F238E27FC236}">
                    <a16:creationId xmlns:a16="http://schemas.microsoft.com/office/drawing/2014/main" id="{DABAEDCB-451D-A6A0-8443-5AA7732D9C02}"/>
                  </a:ext>
                </a:extLst>
              </p:cNvPr>
              <p:cNvSpPr>
                <a:spLocks noGrp="1" noRot="1" noChangeAspect="1" noMove="1" noResize="1" noEditPoints="1" noAdjustHandles="1" noChangeArrowheads="1" noChangeShapeType="1" noTextEdit="1"/>
              </p:cNvSpPr>
              <p:nvPr>
                <p:ph idx="1"/>
              </p:nvPr>
            </p:nvSpPr>
            <p:spPr>
              <a:blipFill>
                <a:blip r:embed="rId2"/>
                <a:stretch>
                  <a:fillRect l="-1678" t="-2952"/>
                </a:stretch>
              </a:blipFill>
            </p:spPr>
            <p:txBody>
              <a:bodyPr/>
              <a:lstStyle/>
              <a:p>
                <a:r>
                  <a:rPr lang="en-US">
                    <a:noFill/>
                  </a:rPr>
                  <a:t> </a:t>
                </a:r>
              </a:p>
            </p:txBody>
          </p:sp>
        </mc:Fallback>
      </mc:AlternateContent>
    </p:spTree>
    <p:extLst>
      <p:ext uri="{BB962C8B-B14F-4D97-AF65-F5344CB8AC3E}">
        <p14:creationId xmlns:p14="http://schemas.microsoft.com/office/powerpoint/2010/main" val="793639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normAutofit/>
          </a:bodyPr>
          <a:lstStyle/>
          <a:p>
            <a:r>
              <a:rPr lang="en-US" dirty="0"/>
              <a:t>Let's visualize for a single scalar w</a:t>
            </a:r>
          </a:p>
        </p:txBody>
      </p:sp>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400110"/>
          </a:xfrm>
          <a:prstGeom prst="rect">
            <a:avLst/>
          </a:prstGeom>
          <a:noFill/>
        </p:spPr>
        <p:txBody>
          <a:bodyPr wrap="square" rtlCol="0">
            <a:spAutoFit/>
          </a:bodyPr>
          <a:lstStyle/>
          <a:p>
            <a:r>
              <a:rPr lang="en-US" sz="2000" dirty="0">
                <a:latin typeface="Raleway" pitchFamily="2" charset="77"/>
              </a:rPr>
              <a:t>Q: Given current w, should we make it bigger or smaller?</a:t>
            </a:r>
          </a:p>
        </p:txBody>
      </p:sp>
      <p:sp>
        <p:nvSpPr>
          <p:cNvPr id="3" name="Rectangle 2">
            <a:extLst>
              <a:ext uri="{FF2B5EF4-FFF2-40B4-BE49-F238E27FC236}">
                <a16:creationId xmlns:a16="http://schemas.microsoft.com/office/drawing/2014/main" id="{6664E2FC-4E94-734E-AD89-082554B89752}"/>
              </a:ext>
            </a:extLst>
          </p:cNvPr>
          <p:cNvSpPr/>
          <p:nvPr/>
        </p:nvSpPr>
        <p:spPr>
          <a:xfrm>
            <a:off x="304800" y="1123950"/>
            <a:ext cx="9067800" cy="400110"/>
          </a:xfrm>
          <a:prstGeom prst="rect">
            <a:avLst/>
          </a:prstGeom>
        </p:spPr>
        <p:txBody>
          <a:bodyPr wrap="square">
            <a:spAutoFit/>
          </a:bodyPr>
          <a:lstStyle/>
          <a:p>
            <a:r>
              <a:rPr lang="en-US" sz="2000" dirty="0">
                <a:latin typeface="Raleway" pitchFamily="2" charset="77"/>
              </a:rPr>
              <a:t>A: Move </a:t>
            </a:r>
            <a:r>
              <a:rPr lang="en-US" sz="2000" i="1" dirty="0">
                <a:latin typeface="Raleway" pitchFamily="2" charset="77"/>
              </a:rPr>
              <a:t>w </a:t>
            </a:r>
            <a:r>
              <a:rPr lang="en-US" sz="2000" dirty="0">
                <a:latin typeface="Raleway" pitchFamily="2" charset="77"/>
              </a:rPr>
              <a:t>in the reverse direction from the slope of the function </a:t>
            </a:r>
          </a:p>
        </p:txBody>
      </p:sp>
      <p:pic>
        <p:nvPicPr>
          <p:cNvPr id="9" name="Content Placeholder 8">
            <a:extLst>
              <a:ext uri="{FF2B5EF4-FFF2-40B4-BE49-F238E27FC236}">
                <a16:creationId xmlns:a16="http://schemas.microsoft.com/office/drawing/2014/main" id="{1DE48F66-E12C-DE81-67AD-EBAD8D5B63E3}"/>
              </a:ext>
            </a:extLst>
          </p:cNvPr>
          <p:cNvPicPr>
            <a:picLocks noGrp="1" noChangeAspect="1"/>
          </p:cNvPicPr>
          <p:nvPr>
            <p:ph idx="1"/>
          </p:nvPr>
        </p:nvPicPr>
        <p:blipFill>
          <a:blip r:embed="rId3"/>
          <a:stretch>
            <a:fillRect/>
          </a:stretch>
        </p:blipFill>
        <p:spPr>
          <a:xfrm>
            <a:off x="2418966" y="1602962"/>
            <a:ext cx="4351788" cy="3429000"/>
          </a:xfrm>
        </p:spPr>
      </p:pic>
    </p:spTree>
    <p:extLst>
      <p:ext uri="{BB962C8B-B14F-4D97-AF65-F5344CB8AC3E}">
        <p14:creationId xmlns:p14="http://schemas.microsoft.com/office/powerpoint/2010/main" val="1214877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61658E2B-E449-9326-FFAA-2178A02978DE}"/>
              </a:ext>
            </a:extLst>
          </p:cNvPr>
          <p:cNvPicPr>
            <a:picLocks noGrp="1" noChangeAspect="1"/>
          </p:cNvPicPr>
          <p:nvPr>
            <p:ph idx="1"/>
          </p:nvPr>
        </p:nvPicPr>
        <p:blipFill>
          <a:blip r:embed="rId3"/>
          <a:stretch>
            <a:fillRect/>
          </a:stretch>
        </p:blipFill>
        <p:spPr>
          <a:xfrm>
            <a:off x="1066800" y="1630196"/>
            <a:ext cx="5673055" cy="3429000"/>
          </a:xfrm>
        </p:spPr>
      </p:pic>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normAutofit/>
          </a:bodyPr>
          <a:lstStyle/>
          <a:p>
            <a:r>
              <a:rPr lang="en-US" dirty="0"/>
              <a:t>Let's visualize for a single scalar w</a:t>
            </a:r>
          </a:p>
        </p:txBody>
      </p:sp>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latin typeface="Raleway" pitchFamily="2" charset="77"/>
              </a:rPr>
              <a:t>Q: Given current w, should we make it bigger or smaller?</a:t>
            </a:r>
          </a:p>
          <a:p>
            <a:r>
              <a:rPr lang="en-US" sz="2000" dirty="0">
                <a:latin typeface="Raleway" pitchFamily="2" charset="77"/>
              </a:rPr>
              <a:t>A: Move </a:t>
            </a:r>
            <a:r>
              <a:rPr lang="en-US" sz="2000" i="1" dirty="0">
                <a:latin typeface="Raleway" pitchFamily="2" charset="77"/>
              </a:rPr>
              <a:t>w </a:t>
            </a:r>
            <a:r>
              <a:rPr lang="en-US" sz="2000" dirty="0">
                <a:latin typeface="Raleway" pitchFamily="2" charset="77"/>
              </a:rPr>
              <a:t>in the reverse direction from the slope of the function </a:t>
            </a:r>
          </a:p>
        </p:txBody>
      </p:sp>
      <p:sp>
        <p:nvSpPr>
          <p:cNvPr id="8" name="TextBox 7">
            <a:extLst>
              <a:ext uri="{FF2B5EF4-FFF2-40B4-BE49-F238E27FC236}">
                <a16:creationId xmlns:a16="http://schemas.microsoft.com/office/drawing/2014/main" id="{53E91118-2BC0-DD42-A99C-FF5E0FFE56A3}"/>
              </a:ext>
            </a:extLst>
          </p:cNvPr>
          <p:cNvSpPr txBox="1"/>
          <p:nvPr/>
        </p:nvSpPr>
        <p:spPr>
          <a:xfrm>
            <a:off x="332014" y="3513304"/>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136615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BF7744ED-0365-3FBB-AFE1-B6656327D45A}"/>
              </a:ext>
            </a:extLst>
          </p:cNvPr>
          <p:cNvPicPr>
            <a:picLocks noGrp="1" noChangeAspect="1"/>
          </p:cNvPicPr>
          <p:nvPr>
            <p:ph idx="1"/>
          </p:nvPr>
        </p:nvPicPr>
        <p:blipFill>
          <a:blip r:embed="rId3"/>
          <a:stretch>
            <a:fillRect/>
          </a:stretch>
        </p:blipFill>
        <p:spPr>
          <a:xfrm>
            <a:off x="1066800" y="1714500"/>
            <a:ext cx="5673055" cy="3429000"/>
          </a:xfrm>
        </p:spPr>
      </p:pic>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normAutofit/>
          </a:bodyPr>
          <a:lstStyle/>
          <a:p>
            <a:r>
              <a:rPr lang="en-US" dirty="0"/>
              <a:t>Let's visualize for a single scalar w</a:t>
            </a:r>
          </a:p>
        </p:txBody>
      </p:sp>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latin typeface="Raleway" pitchFamily="2" charset="77"/>
              </a:rPr>
              <a:t>Q: Given current w, should we make it bigger or smaller?</a:t>
            </a:r>
          </a:p>
          <a:p>
            <a:r>
              <a:rPr lang="en-US" sz="2000" dirty="0">
                <a:latin typeface="Raleway" pitchFamily="2" charset="77"/>
              </a:rPr>
              <a:t>A: Move </a:t>
            </a:r>
            <a:r>
              <a:rPr lang="en-US" sz="2000" i="1" dirty="0">
                <a:latin typeface="Raleway" pitchFamily="2" charset="77"/>
              </a:rPr>
              <a:t>w </a:t>
            </a:r>
            <a:r>
              <a:rPr lang="en-US" sz="2000" dirty="0">
                <a:latin typeface="Raleway" pitchFamily="2" charset="77"/>
              </a:rPr>
              <a:t>in the reverse direction from the slope of the function </a:t>
            </a:r>
          </a:p>
        </p:txBody>
      </p:sp>
      <p:sp>
        <p:nvSpPr>
          <p:cNvPr id="7" name="TextBox 6">
            <a:extLst>
              <a:ext uri="{FF2B5EF4-FFF2-40B4-BE49-F238E27FC236}">
                <a16:creationId xmlns:a16="http://schemas.microsoft.com/office/drawing/2014/main" id="{53E2C771-659F-464B-8A98-47EB45CFD936}"/>
              </a:ext>
            </a:extLst>
          </p:cNvPr>
          <p:cNvSpPr txBox="1"/>
          <p:nvPr/>
        </p:nvSpPr>
        <p:spPr>
          <a:xfrm>
            <a:off x="-228600" y="3635516"/>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57554468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28124</TotalTime>
  <Words>1084</Words>
  <Application>Microsoft Macintosh PowerPoint</Application>
  <PresentationFormat>On-screen Show (16:9)</PresentationFormat>
  <Paragraphs>110</Paragraphs>
  <Slides>21</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Times</vt:lpstr>
      <vt:lpstr>Arial</vt:lpstr>
      <vt:lpstr>Calibri</vt:lpstr>
      <vt:lpstr>Cambria Math</vt:lpstr>
      <vt:lpstr>Lucida Sans</vt:lpstr>
      <vt:lpstr>Raleway</vt:lpstr>
      <vt:lpstr>Tahoma</vt:lpstr>
      <vt:lpstr>Times New Roman</vt:lpstr>
      <vt:lpstr>Retrospect</vt:lpstr>
      <vt:lpstr>CS124 </vt:lpstr>
      <vt:lpstr>Why logistic regression?</vt:lpstr>
      <vt:lpstr>The duality: social/health sciences vs ML</vt:lpstr>
      <vt:lpstr>Neural networks and LLMs</vt:lpstr>
      <vt:lpstr>What can we classify? A lot!</vt:lpstr>
      <vt:lpstr>Historical story:: Logistic regression and early LLMs</vt:lpstr>
      <vt:lpstr>1990: They switch to text!  Reinvented logistic regression Applied it as a classifier for machine translation</vt:lpstr>
      <vt:lpstr>1992 IBM team switches to language modeling</vt:lpstr>
      <vt:lpstr>1993, predicting more than words</vt:lpstr>
      <vt:lpstr>Today's Lab</vt:lpstr>
      <vt:lpstr>Reminder: Classification with sigmoid</vt:lpstr>
      <vt:lpstr>How to make a probability from z</vt:lpstr>
      <vt:lpstr>The very useful sigmoid or logistic function</vt:lpstr>
      <vt:lpstr>Summary of logistic regression:</vt:lpstr>
      <vt:lpstr>Turning a probability into a classifier</vt:lpstr>
      <vt:lpstr>Reminder: gradient descent for learning weights</vt:lpstr>
      <vt:lpstr>Reminder: gradient descent for learning weights</vt:lpstr>
      <vt:lpstr>Goal of learning</vt:lpstr>
      <vt:lpstr>Let's visualize for a single scalar w</vt:lpstr>
      <vt:lpstr>Let's visualize for a single scalar w</vt:lpstr>
      <vt:lpstr>Let's visualize for a single scalar w</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275</cp:revision>
  <cp:lastPrinted>2011-11-15T22:45:48Z</cp:lastPrinted>
  <dcterms:created xsi:type="dcterms:W3CDTF">2010-04-19T15:31:24Z</dcterms:created>
  <dcterms:modified xsi:type="dcterms:W3CDTF">2026-01-20T17:57:59Z</dcterms:modified>
</cp:coreProperties>
</file>