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4a" ContentType="audio/mp4"/>
  <Default Extension="mov" ContentType="video/quicktime"/>
  <Default Extension="mp4" ContentType="video/mp4"/>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1"/>
  </p:sldMasterIdLst>
  <p:notesMasterIdLst>
    <p:notesMasterId r:id="rId131"/>
  </p:notesMasterIdLst>
  <p:sldIdLst>
    <p:sldId id="2051" r:id="rId2"/>
    <p:sldId id="2155" r:id="rId3"/>
    <p:sldId id="2102" r:id="rId4"/>
    <p:sldId id="2103" r:id="rId5"/>
    <p:sldId id="2215" r:id="rId6"/>
    <p:sldId id="2216" r:id="rId7"/>
    <p:sldId id="2217" r:id="rId8"/>
    <p:sldId id="2220" r:id="rId9"/>
    <p:sldId id="2221" r:id="rId10"/>
    <p:sldId id="2161" r:id="rId11"/>
    <p:sldId id="2147" r:id="rId12"/>
    <p:sldId id="2148" r:id="rId13"/>
    <p:sldId id="2225" r:id="rId14"/>
    <p:sldId id="284" r:id="rId15"/>
    <p:sldId id="2213" r:id="rId16"/>
    <p:sldId id="299" r:id="rId17"/>
    <p:sldId id="2150" r:id="rId18"/>
    <p:sldId id="2154" r:id="rId19"/>
    <p:sldId id="263" r:id="rId20"/>
    <p:sldId id="2158" r:id="rId21"/>
    <p:sldId id="2178" r:id="rId22"/>
    <p:sldId id="2180" r:id="rId23"/>
    <p:sldId id="2181" r:id="rId24"/>
    <p:sldId id="265" r:id="rId25"/>
    <p:sldId id="2177" r:id="rId26"/>
    <p:sldId id="2157" r:id="rId27"/>
    <p:sldId id="2159" r:id="rId28"/>
    <p:sldId id="2104" r:id="rId29"/>
    <p:sldId id="2165" r:id="rId30"/>
    <p:sldId id="2226" r:id="rId31"/>
    <p:sldId id="2227" r:id="rId32"/>
    <p:sldId id="2179" r:id="rId33"/>
    <p:sldId id="2171" r:id="rId34"/>
    <p:sldId id="2170" r:id="rId35"/>
    <p:sldId id="2228" r:id="rId36"/>
    <p:sldId id="283" r:id="rId37"/>
    <p:sldId id="446" r:id="rId38"/>
    <p:sldId id="433" r:id="rId39"/>
    <p:sldId id="2167" r:id="rId40"/>
    <p:sldId id="2111" r:id="rId41"/>
    <p:sldId id="510" r:id="rId42"/>
    <p:sldId id="2121" r:id="rId43"/>
    <p:sldId id="2123" r:id="rId44"/>
    <p:sldId id="2152" r:id="rId45"/>
    <p:sldId id="2153" r:id="rId46"/>
    <p:sldId id="503" r:id="rId47"/>
    <p:sldId id="276" r:id="rId48"/>
    <p:sldId id="277" r:id="rId49"/>
    <p:sldId id="515" r:id="rId50"/>
    <p:sldId id="2125" r:id="rId51"/>
    <p:sldId id="2176" r:id="rId52"/>
    <p:sldId id="2183" r:id="rId53"/>
    <p:sldId id="2184" r:id="rId54"/>
    <p:sldId id="2185" r:id="rId55"/>
    <p:sldId id="2254" r:id="rId56"/>
    <p:sldId id="2252" r:id="rId57"/>
    <p:sldId id="2253" r:id="rId58"/>
    <p:sldId id="2186" r:id="rId59"/>
    <p:sldId id="2187" r:id="rId60"/>
    <p:sldId id="2255" r:id="rId61"/>
    <p:sldId id="2174" r:id="rId62"/>
    <p:sldId id="2149" r:id="rId63"/>
    <p:sldId id="2233" r:id="rId64"/>
    <p:sldId id="2236" r:id="rId65"/>
    <p:sldId id="2237" r:id="rId66"/>
    <p:sldId id="2238" r:id="rId67"/>
    <p:sldId id="2239" r:id="rId68"/>
    <p:sldId id="2240" r:id="rId69"/>
    <p:sldId id="2241" r:id="rId70"/>
    <p:sldId id="2242" r:id="rId71"/>
    <p:sldId id="2243" r:id="rId72"/>
    <p:sldId id="2244" r:id="rId73"/>
    <p:sldId id="2246" r:id="rId74"/>
    <p:sldId id="2248" r:id="rId75"/>
    <p:sldId id="2249" r:id="rId76"/>
    <p:sldId id="2247" r:id="rId77"/>
    <p:sldId id="2250" r:id="rId78"/>
    <p:sldId id="2251" r:id="rId79"/>
    <p:sldId id="2175" r:id="rId80"/>
    <p:sldId id="2053" r:id="rId81"/>
    <p:sldId id="2229" r:id="rId82"/>
    <p:sldId id="2188" r:id="rId83"/>
    <p:sldId id="2107" r:id="rId84"/>
    <p:sldId id="1928" r:id="rId85"/>
    <p:sldId id="2189" r:id="rId86"/>
    <p:sldId id="2133" r:id="rId87"/>
    <p:sldId id="2190" r:id="rId88"/>
    <p:sldId id="2230" r:id="rId89"/>
    <p:sldId id="2204" r:id="rId90"/>
    <p:sldId id="2205" r:id="rId91"/>
    <p:sldId id="2194" r:id="rId92"/>
    <p:sldId id="613" r:id="rId93"/>
    <p:sldId id="1935" r:id="rId94"/>
    <p:sldId id="615" r:id="rId95"/>
    <p:sldId id="616" r:id="rId96"/>
    <p:sldId id="1942" r:id="rId97"/>
    <p:sldId id="1944" r:id="rId98"/>
    <p:sldId id="1953" r:id="rId99"/>
    <p:sldId id="2223" r:id="rId100"/>
    <p:sldId id="1954" r:id="rId101"/>
    <p:sldId id="2222" r:id="rId102"/>
    <p:sldId id="2224" r:id="rId103"/>
    <p:sldId id="1955" r:id="rId104"/>
    <p:sldId id="1956" r:id="rId105"/>
    <p:sldId id="1957" r:id="rId106"/>
    <p:sldId id="1950" r:id="rId107"/>
    <p:sldId id="2197" r:id="rId108"/>
    <p:sldId id="2196" r:id="rId109"/>
    <p:sldId id="2231" r:id="rId110"/>
    <p:sldId id="2195" r:id="rId111"/>
    <p:sldId id="2199" r:id="rId112"/>
    <p:sldId id="2200" r:id="rId113"/>
    <p:sldId id="2206" r:id="rId114"/>
    <p:sldId id="2207" r:id="rId115"/>
    <p:sldId id="2202" r:id="rId116"/>
    <p:sldId id="2201" r:id="rId117"/>
    <p:sldId id="2108" r:id="rId118"/>
    <p:sldId id="2075" r:id="rId119"/>
    <p:sldId id="2136" r:id="rId120"/>
    <p:sldId id="2137" r:id="rId121"/>
    <p:sldId id="2208" r:id="rId122"/>
    <p:sldId id="2209" r:id="rId123"/>
    <p:sldId id="2212" r:id="rId124"/>
    <p:sldId id="2211" r:id="rId125"/>
    <p:sldId id="2210" r:id="rId126"/>
    <p:sldId id="2144" r:id="rId127"/>
    <p:sldId id="2145" r:id="rId128"/>
    <p:sldId id="2232" r:id="rId129"/>
    <p:sldId id="2054" r:id="rId1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3AFF"/>
    <a:srgbClr val="A400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43"/>
    <p:restoredTop sz="94664"/>
  </p:normalViewPr>
  <p:slideViewPr>
    <p:cSldViewPr snapToGrid="0">
      <p:cViewPr varScale="1">
        <p:scale>
          <a:sx n="102" d="100"/>
          <a:sy n="102" d="100"/>
        </p:scale>
        <p:origin x="192" y="11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0BEAAD-029B-A841-84DD-C2EC2421B5FA}" type="datetimeFigureOut">
              <a:rPr lang="en-US" smtClean="0"/>
              <a:t>2/17/26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1215D2-D476-1441-B7D8-3A5C361BA4E4}" type="slidenum">
              <a:rPr lang="en-US" smtClean="0"/>
              <a:t>‹#›</a:t>
            </a:fld>
            <a:endParaRPr lang="en-US"/>
          </a:p>
        </p:txBody>
      </p:sp>
    </p:spTree>
    <p:extLst>
      <p:ext uri="{BB962C8B-B14F-4D97-AF65-F5344CB8AC3E}">
        <p14:creationId xmlns:p14="http://schemas.microsoft.com/office/powerpoint/2010/main" val="2217687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2509B-7179-E880-AC3B-C1B07A99873C}"/>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30185FBC-B9E1-9C89-9AFE-D8231FBB3DB8}"/>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1</a:t>
            </a:fld>
            <a:endParaRPr lang="en-US" sz="1200">
              <a:solidFill>
                <a:srgbClr val="000000"/>
              </a:solidFill>
            </a:endParaRPr>
          </a:p>
        </p:txBody>
      </p:sp>
      <p:sp>
        <p:nvSpPr>
          <p:cNvPr id="17411" name="Rectangle 2">
            <a:extLst>
              <a:ext uri="{FF2B5EF4-FFF2-40B4-BE49-F238E27FC236}">
                <a16:creationId xmlns:a16="http://schemas.microsoft.com/office/drawing/2014/main" id="{AF3C60F1-9D8E-7315-CDF2-6160FF66D44E}"/>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52D2CAAC-461D-6E99-5AD1-01B63B0F997A}"/>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507562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EF2AD898-404F-8B4F-82FF-FC86CDB9CCE7}" type="slidenum">
              <a:rPr lang="en-US"/>
              <a:pPr/>
              <a:t>5</a:t>
            </a:fld>
            <a:endParaRPr lang="en-US"/>
          </a:p>
        </p:txBody>
      </p:sp>
      <p:sp>
        <p:nvSpPr>
          <p:cNvPr id="38915" name="Rectangle 1026"/>
          <p:cNvSpPr>
            <a:spLocks noGrp="1" noRot="1" noChangeAspect="1" noChangeArrowheads="1"/>
          </p:cNvSpPr>
          <p:nvPr>
            <p:ph type="sldImg"/>
          </p:nvPr>
        </p:nvSpPr>
        <p:spPr>
          <a:solidFill>
            <a:srgbClr val="FFFFFF"/>
          </a:solidFill>
          <a:ln/>
        </p:spPr>
      </p:sp>
      <p:sp>
        <p:nvSpPr>
          <p:cNvPr id="38916"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a:latin typeface="Times New Roman" charset="0"/>
            </a:endParaRPr>
          </a:p>
        </p:txBody>
      </p:sp>
    </p:spTree>
    <p:extLst>
      <p:ext uri="{BB962C8B-B14F-4D97-AF65-F5344CB8AC3E}">
        <p14:creationId xmlns:p14="http://schemas.microsoft.com/office/powerpoint/2010/main" val="16547237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p:spPr>
        <p:txBody>
          <a:bodyPr/>
          <a:lstStyle/>
          <a:p>
            <a:fld id="{1C561F52-C851-B243-B12B-FAA2DF27E84C}" type="slidenum">
              <a:rPr lang="en-US"/>
              <a:pPr/>
              <a:t>6</a:t>
            </a:fld>
            <a:endParaRPr lang="en-US"/>
          </a:p>
        </p:txBody>
      </p:sp>
      <p:sp>
        <p:nvSpPr>
          <p:cNvPr id="166915" name="Rectangle 1026"/>
          <p:cNvSpPr>
            <a:spLocks noGrp="1" noRot="1" noChangeAspect="1" noChangeArrowheads="1"/>
          </p:cNvSpPr>
          <p:nvPr>
            <p:ph type="sldImg"/>
          </p:nvPr>
        </p:nvSpPr>
        <p:spPr>
          <a:solidFill>
            <a:srgbClr val="FFFFFF"/>
          </a:solidFill>
          <a:ln/>
        </p:spPr>
      </p:sp>
      <p:sp>
        <p:nvSpPr>
          <p:cNvPr id="166916" name="Rectangle 1027"/>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pPr eaLnBrk="1" hangingPunct="1"/>
            <a:endParaRPr lang="en-US">
              <a:latin typeface="Times New Roman" charset="0"/>
            </a:endParaRPr>
          </a:p>
        </p:txBody>
      </p:sp>
    </p:spTree>
    <p:extLst>
      <p:ext uri="{BB962C8B-B14F-4D97-AF65-F5344CB8AC3E}">
        <p14:creationId xmlns:p14="http://schemas.microsoft.com/office/powerpoint/2010/main" val="19584235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g335e00e0bdb_0_1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1" name="Google Shape;381;g335e00e0bdb_0_1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98862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335e00e0bdb_0_5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4" name="Google Shape;434;g335e00e0bdb_0_5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52317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g26a00285765_0_4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9" name="Google Shape;419;g26a00285765_0_4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27007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g26a00285765_0_9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4" name="Google Shape;654;g26a00285765_0_9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DAB0FD-7684-B3A0-CB97-35FCAFA8873A}"/>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94C746AE-1C3E-CD56-407E-424E059837D1}"/>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17</a:t>
            </a:fld>
            <a:endParaRPr lang="en-US" sz="1200">
              <a:solidFill>
                <a:srgbClr val="000000"/>
              </a:solidFill>
            </a:endParaRPr>
          </a:p>
        </p:txBody>
      </p:sp>
      <p:sp>
        <p:nvSpPr>
          <p:cNvPr id="17411" name="Rectangle 2">
            <a:extLst>
              <a:ext uri="{FF2B5EF4-FFF2-40B4-BE49-F238E27FC236}">
                <a16:creationId xmlns:a16="http://schemas.microsoft.com/office/drawing/2014/main" id="{B407C8A7-5368-EFAB-42DC-F5D15AB88D82}"/>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B1043ABC-1512-F597-A82F-F2AE21D6A7DE}"/>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379604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98681-1638-7BCF-B706-390B70F874DD}"/>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D59D0A7B-FAAA-FC8C-6FE1-BA986FD9C76B}"/>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18</a:t>
            </a:fld>
            <a:endParaRPr lang="en-US" sz="1200">
              <a:solidFill>
                <a:srgbClr val="000000"/>
              </a:solidFill>
            </a:endParaRPr>
          </a:p>
        </p:txBody>
      </p:sp>
      <p:sp>
        <p:nvSpPr>
          <p:cNvPr id="17411" name="Rectangle 2">
            <a:extLst>
              <a:ext uri="{FF2B5EF4-FFF2-40B4-BE49-F238E27FC236}">
                <a16:creationId xmlns:a16="http://schemas.microsoft.com/office/drawing/2014/main" id="{ED4515FA-7FCA-E593-8459-7AB1A65003E6}"/>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72B54C7D-5D8A-1EBC-C5D9-20359DE98525}"/>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1963579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2bd89b235bd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2bd89b235bd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631872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3513202A-A1D0-5B45-A8D3-1E032B515785}" type="slidenum">
              <a:rPr lang="en-US" sz="1200"/>
              <a:pPr eaLnBrk="1" hangingPunct="1"/>
              <a:t>20</a:t>
            </a:fld>
            <a:endParaRPr lang="en-US" sz="1200"/>
          </a:p>
        </p:txBody>
      </p:sp>
      <p:sp>
        <p:nvSpPr>
          <p:cNvPr id="55299" name="Rectangle 1026"/>
          <p:cNvSpPr>
            <a:spLocks noGrp="1" noRot="1" noChangeAspect="1" noChangeArrowheads="1" noTextEdit="1"/>
          </p:cNvSpPr>
          <p:nvPr>
            <p:ph type="sldImg"/>
          </p:nvPr>
        </p:nvSpPr>
        <p:spPr>
          <a:ln/>
        </p:spPr>
      </p:sp>
      <p:sp>
        <p:nvSpPr>
          <p:cNvPr id="55300" name="Rectangle 1027"/>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6A5D0-EEF1-2EA0-6BEB-57B2E5B3325B}"/>
            </a:ext>
          </a:extLst>
        </p:cNvPr>
        <p:cNvGrpSpPr/>
        <p:nvPr/>
      </p:nvGrpSpPr>
      <p:grpSpPr>
        <a:xfrm>
          <a:off x="0" y="0"/>
          <a:ext cx="0" cy="0"/>
          <a:chOff x="0" y="0"/>
          <a:chExt cx="0" cy="0"/>
        </a:xfrm>
      </p:grpSpPr>
      <p:sp>
        <p:nvSpPr>
          <p:cNvPr id="55298" name="Rectangle 7">
            <a:extLst>
              <a:ext uri="{FF2B5EF4-FFF2-40B4-BE49-F238E27FC236}">
                <a16:creationId xmlns:a16="http://schemas.microsoft.com/office/drawing/2014/main" id="{F948783A-16FE-1E96-3BDA-DA74D89494F4}"/>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3513202A-A1D0-5B45-A8D3-1E032B515785}" type="slidenum">
              <a:rPr lang="en-US" sz="1200"/>
              <a:pPr eaLnBrk="1" hangingPunct="1"/>
              <a:t>21</a:t>
            </a:fld>
            <a:endParaRPr lang="en-US" sz="1200"/>
          </a:p>
        </p:txBody>
      </p:sp>
      <p:sp>
        <p:nvSpPr>
          <p:cNvPr id="55299" name="Rectangle 1026">
            <a:extLst>
              <a:ext uri="{FF2B5EF4-FFF2-40B4-BE49-F238E27FC236}">
                <a16:creationId xmlns:a16="http://schemas.microsoft.com/office/drawing/2014/main" id="{DD89CCAB-3334-C0FB-2899-B9A0602D218F}"/>
              </a:ext>
            </a:extLst>
          </p:cNvPr>
          <p:cNvSpPr>
            <a:spLocks noGrp="1" noRot="1" noChangeAspect="1" noChangeArrowheads="1" noTextEdit="1"/>
          </p:cNvSpPr>
          <p:nvPr>
            <p:ph type="sldImg"/>
          </p:nvPr>
        </p:nvSpPr>
        <p:spPr>
          <a:ln/>
        </p:spPr>
      </p:sp>
      <p:sp>
        <p:nvSpPr>
          <p:cNvPr id="55300" name="Rectangle 1027">
            <a:extLst>
              <a:ext uri="{FF2B5EF4-FFF2-40B4-BE49-F238E27FC236}">
                <a16:creationId xmlns:a16="http://schemas.microsoft.com/office/drawing/2014/main" id="{00F8D522-B253-9DDD-AB50-35109F2F8031}"/>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1342790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2bd89b235bd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2bd89b235bd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668331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3794B-8655-7835-1E38-F4E177A7F89D}"/>
            </a:ext>
          </a:extLst>
        </p:cNvPr>
        <p:cNvGrpSpPr/>
        <p:nvPr/>
      </p:nvGrpSpPr>
      <p:grpSpPr>
        <a:xfrm>
          <a:off x="0" y="0"/>
          <a:ext cx="0" cy="0"/>
          <a:chOff x="0" y="0"/>
          <a:chExt cx="0" cy="0"/>
        </a:xfrm>
      </p:grpSpPr>
      <p:sp>
        <p:nvSpPr>
          <p:cNvPr id="55298" name="Rectangle 7">
            <a:extLst>
              <a:ext uri="{FF2B5EF4-FFF2-40B4-BE49-F238E27FC236}">
                <a16:creationId xmlns:a16="http://schemas.microsoft.com/office/drawing/2014/main" id="{56049AE1-7040-FB75-137D-D4BEAB0776E1}"/>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3513202A-A1D0-5B45-A8D3-1E032B515785}" type="slidenum">
              <a:rPr lang="en-US" sz="1200"/>
              <a:pPr eaLnBrk="1" hangingPunct="1"/>
              <a:t>25</a:t>
            </a:fld>
            <a:endParaRPr lang="en-US" sz="1200"/>
          </a:p>
        </p:txBody>
      </p:sp>
      <p:sp>
        <p:nvSpPr>
          <p:cNvPr id="55299" name="Rectangle 1026">
            <a:extLst>
              <a:ext uri="{FF2B5EF4-FFF2-40B4-BE49-F238E27FC236}">
                <a16:creationId xmlns:a16="http://schemas.microsoft.com/office/drawing/2014/main" id="{266793A3-C596-E4DD-191A-608160824B2A}"/>
              </a:ext>
            </a:extLst>
          </p:cNvPr>
          <p:cNvSpPr>
            <a:spLocks noGrp="1" noRot="1" noChangeAspect="1" noChangeArrowheads="1" noTextEdit="1"/>
          </p:cNvSpPr>
          <p:nvPr>
            <p:ph type="sldImg"/>
          </p:nvPr>
        </p:nvSpPr>
        <p:spPr>
          <a:ln/>
        </p:spPr>
      </p:sp>
      <p:sp>
        <p:nvSpPr>
          <p:cNvPr id="55300" name="Rectangle 1027">
            <a:extLst>
              <a:ext uri="{FF2B5EF4-FFF2-40B4-BE49-F238E27FC236}">
                <a16:creationId xmlns:a16="http://schemas.microsoft.com/office/drawing/2014/main" id="{01A07EF0-AF12-B090-13FE-91CBF4A6B083}"/>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extLst>
      <p:ext uri="{BB962C8B-B14F-4D97-AF65-F5344CB8AC3E}">
        <p14:creationId xmlns:p14="http://schemas.microsoft.com/office/powerpoint/2010/main" val="18681425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A1059-A070-38AB-8083-4E4C88D344AB}"/>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17AC1360-4195-B1F9-934A-231B826599C4}"/>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26</a:t>
            </a:fld>
            <a:endParaRPr lang="en-US" sz="1200">
              <a:solidFill>
                <a:srgbClr val="000000"/>
              </a:solidFill>
            </a:endParaRPr>
          </a:p>
        </p:txBody>
      </p:sp>
      <p:sp>
        <p:nvSpPr>
          <p:cNvPr id="17411" name="Rectangle 2">
            <a:extLst>
              <a:ext uri="{FF2B5EF4-FFF2-40B4-BE49-F238E27FC236}">
                <a16:creationId xmlns:a16="http://schemas.microsoft.com/office/drawing/2014/main" id="{E136E11A-9AAD-F72E-7435-CD341EFDC122}"/>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5A45A355-EA27-2C18-4676-C89C695E4749}"/>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5338545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4F7D4-72FD-387E-A86A-7ED53207E772}"/>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8CF00280-8FA8-344D-05F9-4ED9DDDE7017}"/>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27</a:t>
            </a:fld>
            <a:endParaRPr lang="en-US" sz="1200">
              <a:solidFill>
                <a:srgbClr val="000000"/>
              </a:solidFill>
            </a:endParaRPr>
          </a:p>
        </p:txBody>
      </p:sp>
      <p:sp>
        <p:nvSpPr>
          <p:cNvPr id="17411" name="Rectangle 2">
            <a:extLst>
              <a:ext uri="{FF2B5EF4-FFF2-40B4-BE49-F238E27FC236}">
                <a16:creationId xmlns:a16="http://schemas.microsoft.com/office/drawing/2014/main" id="{9A30D2D6-403C-169B-47B2-2C1A5706627F}"/>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E14E47FF-E6E9-72D2-02CC-7861E2E380A0}"/>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4048823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a:extLst>
            <a:ext uri="{FF2B5EF4-FFF2-40B4-BE49-F238E27FC236}">
              <a16:creationId xmlns:a16="http://schemas.microsoft.com/office/drawing/2014/main" id="{0C4BD638-7CEC-0490-ADBB-BF6BDDEE1269}"/>
            </a:ext>
          </a:extLst>
        </p:cNvPr>
        <p:cNvGrpSpPr/>
        <p:nvPr/>
      </p:nvGrpSpPr>
      <p:grpSpPr>
        <a:xfrm>
          <a:off x="0" y="0"/>
          <a:ext cx="0" cy="0"/>
          <a:chOff x="0" y="0"/>
          <a:chExt cx="0" cy="0"/>
        </a:xfrm>
      </p:grpSpPr>
      <p:sp>
        <p:nvSpPr>
          <p:cNvPr id="257" name="Google Shape;257;g2bd89b235bd_0_235:notes">
            <a:extLst>
              <a:ext uri="{FF2B5EF4-FFF2-40B4-BE49-F238E27FC236}">
                <a16:creationId xmlns:a16="http://schemas.microsoft.com/office/drawing/2014/main" id="{57692FEB-6ABA-EBD4-50F8-DCEAA1BA1E2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2bd89b235bd_0_235:notes">
            <a:extLst>
              <a:ext uri="{FF2B5EF4-FFF2-40B4-BE49-F238E27FC236}">
                <a16:creationId xmlns:a16="http://schemas.microsoft.com/office/drawing/2014/main" id="{2A7C1EE5-857D-AD8E-1DC0-81ADB0DE455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289150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a:extLst>
            <a:ext uri="{FF2B5EF4-FFF2-40B4-BE49-F238E27FC236}">
              <a16:creationId xmlns:a16="http://schemas.microsoft.com/office/drawing/2014/main" id="{DB99C1B3-8259-2497-09CD-AC98B59E32E0}"/>
            </a:ext>
          </a:extLst>
        </p:cNvPr>
        <p:cNvGrpSpPr/>
        <p:nvPr/>
      </p:nvGrpSpPr>
      <p:grpSpPr>
        <a:xfrm>
          <a:off x="0" y="0"/>
          <a:ext cx="0" cy="0"/>
          <a:chOff x="0" y="0"/>
          <a:chExt cx="0" cy="0"/>
        </a:xfrm>
      </p:grpSpPr>
      <p:sp>
        <p:nvSpPr>
          <p:cNvPr id="285" name="Google Shape;285;g2bd89b235bd_0_275:notes">
            <a:extLst>
              <a:ext uri="{FF2B5EF4-FFF2-40B4-BE49-F238E27FC236}">
                <a16:creationId xmlns:a16="http://schemas.microsoft.com/office/drawing/2014/main" id="{21E9CED8-1ACE-CD7A-BFFA-69D8606261B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6" name="Google Shape;286;g2bd89b235bd_0_275:notes">
            <a:extLst>
              <a:ext uri="{FF2B5EF4-FFF2-40B4-BE49-F238E27FC236}">
                <a16:creationId xmlns:a16="http://schemas.microsoft.com/office/drawing/2014/main" id="{EFB9AB33-1FF5-A322-126C-6F0C78D596C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060840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2bd89b235bd_0_4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2bd89b235bd_0_4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57396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82A69F54-424B-CA43-9AB7-6504466B5FC9}" type="slidenum">
              <a:rPr lang="en-US" sz="1200"/>
              <a:pPr eaLnBrk="1" hangingPunct="1"/>
              <a:t>37</a:t>
            </a:fld>
            <a:endParaRPr lang="en-US" sz="120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p>
        </p:txBody>
      </p:sp>
    </p:spTree>
    <p:extLst>
      <p:ext uri="{BB962C8B-B14F-4D97-AF65-F5344CB8AC3E}">
        <p14:creationId xmlns:p14="http://schemas.microsoft.com/office/powerpoint/2010/main" val="40307303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A7AD695D-A6F7-5A4A-9833-359EFA602269}" type="slidenum">
              <a:rPr lang="en-US" sz="1200"/>
              <a:pPr eaLnBrk="1" hangingPunct="1"/>
              <a:t>38</a:t>
            </a:fld>
            <a:endParaRPr lang="en-US" sz="120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p>
        </p:txBody>
      </p:sp>
    </p:spTree>
    <p:extLst>
      <p:ext uri="{BB962C8B-B14F-4D97-AF65-F5344CB8AC3E}">
        <p14:creationId xmlns:p14="http://schemas.microsoft.com/office/powerpoint/2010/main" val="12085510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a:extLst>
            <a:ext uri="{FF2B5EF4-FFF2-40B4-BE49-F238E27FC236}">
              <a16:creationId xmlns:a16="http://schemas.microsoft.com/office/drawing/2014/main" id="{A36D3022-AF29-5E77-6435-B0413213F933}"/>
            </a:ext>
          </a:extLst>
        </p:cNvPr>
        <p:cNvGrpSpPr/>
        <p:nvPr/>
      </p:nvGrpSpPr>
      <p:grpSpPr>
        <a:xfrm>
          <a:off x="0" y="0"/>
          <a:ext cx="0" cy="0"/>
          <a:chOff x="0" y="0"/>
          <a:chExt cx="0" cy="0"/>
        </a:xfrm>
      </p:grpSpPr>
      <p:sp>
        <p:nvSpPr>
          <p:cNvPr id="227" name="Google Shape;227;g2bd89b235bd_0_178:notes">
            <a:extLst>
              <a:ext uri="{FF2B5EF4-FFF2-40B4-BE49-F238E27FC236}">
                <a16:creationId xmlns:a16="http://schemas.microsoft.com/office/drawing/2014/main" id="{46CE6D83-1930-1182-AFB3-0ADA2807D98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2bd89b235bd_0_178:notes">
            <a:extLst>
              <a:ext uri="{FF2B5EF4-FFF2-40B4-BE49-F238E27FC236}">
                <a16:creationId xmlns:a16="http://schemas.microsoft.com/office/drawing/2014/main" id="{553D2DC6-534B-D528-ED9E-97933407A90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35418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g2bd89b235bd_0_4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8" name="Google Shape;398;g2bd89b235bd_0_4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875124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2bd89b235bd_0_6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2bd89b235bd_0_6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09129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31107-90CC-FF36-9EF5-7F86034D8673}"/>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D474E62E-D243-913A-A128-7ADDAF0D83C4}"/>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44</a:t>
            </a:fld>
            <a:endParaRPr lang="en-US" sz="1200">
              <a:solidFill>
                <a:srgbClr val="000000"/>
              </a:solidFill>
            </a:endParaRPr>
          </a:p>
        </p:txBody>
      </p:sp>
      <p:sp>
        <p:nvSpPr>
          <p:cNvPr id="17411" name="Rectangle 2">
            <a:extLst>
              <a:ext uri="{FF2B5EF4-FFF2-40B4-BE49-F238E27FC236}">
                <a16:creationId xmlns:a16="http://schemas.microsoft.com/office/drawing/2014/main" id="{D34E774F-9B29-CCB3-4320-5BF542EDFA19}"/>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FD440327-BD8E-6A40-2C8D-6766EE2A6049}"/>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6463579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235B4-58E1-BFEC-8512-1B066D178EC9}"/>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2E97D9EE-218B-315C-0581-A86063FDC518}"/>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45</a:t>
            </a:fld>
            <a:endParaRPr lang="en-US" sz="1200">
              <a:solidFill>
                <a:srgbClr val="000000"/>
              </a:solidFill>
            </a:endParaRPr>
          </a:p>
        </p:txBody>
      </p:sp>
      <p:sp>
        <p:nvSpPr>
          <p:cNvPr id="17411" name="Rectangle 2">
            <a:extLst>
              <a:ext uri="{FF2B5EF4-FFF2-40B4-BE49-F238E27FC236}">
                <a16:creationId xmlns:a16="http://schemas.microsoft.com/office/drawing/2014/main" id="{634EAACE-6B5A-8FF7-269D-8739EF58AB1A}"/>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8CF8E3DC-E857-845A-5FF9-98FF6B812C44}"/>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9614903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01B070A9-27CA-FC47-B5C0-9AF32DA9680F}" type="slidenum">
              <a:rPr lang="en-US" sz="1200"/>
              <a:pPr eaLnBrk="1" hangingPunct="1"/>
              <a:t>46</a:t>
            </a:fld>
            <a:endParaRPr lang="en-US" sz="120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2bd89b235bd_0_6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g2bd89b235bd_0_6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963386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2bd89b235bd_0_7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2bd89b235bd_0_7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139166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186F7E7C-2CB5-5C40-B583-A6FA2FB8BB6C}" type="slidenum">
              <a:rPr lang="en-US" sz="1200"/>
              <a:pPr eaLnBrk="1" hangingPunct="1"/>
              <a:t>49</a:t>
            </a:fld>
            <a:endParaRPr lang="en-US" sz="12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2bd89b235bd_0_7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2bd89b235bd_0_7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a:extLst>
            <a:ext uri="{FF2B5EF4-FFF2-40B4-BE49-F238E27FC236}">
              <a16:creationId xmlns:a16="http://schemas.microsoft.com/office/drawing/2014/main" id="{2DDDEC7E-5E99-CAE7-F975-7B8C1737C2FC}"/>
            </a:ext>
          </a:extLst>
        </p:cNvPr>
        <p:cNvGrpSpPr/>
        <p:nvPr/>
      </p:nvGrpSpPr>
      <p:grpSpPr>
        <a:xfrm>
          <a:off x="0" y="0"/>
          <a:ext cx="0" cy="0"/>
          <a:chOff x="0" y="0"/>
          <a:chExt cx="0" cy="0"/>
        </a:xfrm>
      </p:grpSpPr>
      <p:sp>
        <p:nvSpPr>
          <p:cNvPr id="466" name="Google Shape;466;g2bd89b235bd_0_751:notes">
            <a:extLst>
              <a:ext uri="{FF2B5EF4-FFF2-40B4-BE49-F238E27FC236}">
                <a16:creationId xmlns:a16="http://schemas.microsoft.com/office/drawing/2014/main" id="{F069F2A1-2556-3CA1-A22D-1E8DB5F33A6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7" name="Google Shape;467;g2bd89b235bd_0_751:notes">
            <a:extLst>
              <a:ext uri="{FF2B5EF4-FFF2-40B4-BE49-F238E27FC236}">
                <a16:creationId xmlns:a16="http://schemas.microsoft.com/office/drawing/2014/main" id="{0AD83A20-7CCD-2D66-2A68-4C4EB758129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432809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a:extLst>
            <a:ext uri="{FF2B5EF4-FFF2-40B4-BE49-F238E27FC236}">
              <a16:creationId xmlns:a16="http://schemas.microsoft.com/office/drawing/2014/main" id="{CFC06A69-0002-E477-2A49-CD261FFEF143}"/>
            </a:ext>
          </a:extLst>
        </p:cNvPr>
        <p:cNvGrpSpPr/>
        <p:nvPr/>
      </p:nvGrpSpPr>
      <p:grpSpPr>
        <a:xfrm>
          <a:off x="0" y="0"/>
          <a:ext cx="0" cy="0"/>
          <a:chOff x="0" y="0"/>
          <a:chExt cx="0" cy="0"/>
        </a:xfrm>
      </p:grpSpPr>
      <p:sp>
        <p:nvSpPr>
          <p:cNvPr id="368" name="Google Shape;368;g26f1b99fce8_0_6:notes">
            <a:extLst>
              <a:ext uri="{FF2B5EF4-FFF2-40B4-BE49-F238E27FC236}">
                <a16:creationId xmlns:a16="http://schemas.microsoft.com/office/drawing/2014/main" id="{85B0CFE0-59FA-A800-8519-D903D6C6229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26f1b99fce8_0_6:notes">
            <a:extLst>
              <a:ext uri="{FF2B5EF4-FFF2-40B4-BE49-F238E27FC236}">
                <a16:creationId xmlns:a16="http://schemas.microsoft.com/office/drawing/2014/main" id="{37C00F28-B665-C888-2EAE-2059DCE8159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329805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a:extLst>
            <a:ext uri="{FF2B5EF4-FFF2-40B4-BE49-F238E27FC236}">
              <a16:creationId xmlns:a16="http://schemas.microsoft.com/office/drawing/2014/main" id="{7697EFC1-90D6-5C4D-EAAC-BC5503704873}"/>
            </a:ext>
          </a:extLst>
        </p:cNvPr>
        <p:cNvGrpSpPr/>
        <p:nvPr/>
      </p:nvGrpSpPr>
      <p:grpSpPr>
        <a:xfrm>
          <a:off x="0" y="0"/>
          <a:ext cx="0" cy="0"/>
          <a:chOff x="0" y="0"/>
          <a:chExt cx="0" cy="0"/>
        </a:xfrm>
      </p:grpSpPr>
      <p:sp>
        <p:nvSpPr>
          <p:cNvPr id="376" name="Google Shape;376;g26f1b99fce8_0_14:notes">
            <a:extLst>
              <a:ext uri="{FF2B5EF4-FFF2-40B4-BE49-F238E27FC236}">
                <a16:creationId xmlns:a16="http://schemas.microsoft.com/office/drawing/2014/main" id="{EF98879D-C496-9864-4EF6-BE03C2FF176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26f1b99fce8_0_14:notes">
            <a:extLst>
              <a:ext uri="{FF2B5EF4-FFF2-40B4-BE49-F238E27FC236}">
                <a16:creationId xmlns:a16="http://schemas.microsoft.com/office/drawing/2014/main" id="{1790EA6D-0AFB-114D-FF8C-FC35E8C10D7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629834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a:extLst>
            <a:ext uri="{FF2B5EF4-FFF2-40B4-BE49-F238E27FC236}">
              <a16:creationId xmlns:a16="http://schemas.microsoft.com/office/drawing/2014/main" id="{3DEAF34D-EF44-19E8-9F5F-D92AF134181B}"/>
            </a:ext>
          </a:extLst>
        </p:cNvPr>
        <p:cNvGrpSpPr/>
        <p:nvPr/>
      </p:nvGrpSpPr>
      <p:grpSpPr>
        <a:xfrm>
          <a:off x="0" y="0"/>
          <a:ext cx="0" cy="0"/>
          <a:chOff x="0" y="0"/>
          <a:chExt cx="0" cy="0"/>
        </a:xfrm>
      </p:grpSpPr>
      <p:sp>
        <p:nvSpPr>
          <p:cNvPr id="376" name="Google Shape;376;g26f1b99fce8_0_14:notes">
            <a:extLst>
              <a:ext uri="{FF2B5EF4-FFF2-40B4-BE49-F238E27FC236}">
                <a16:creationId xmlns:a16="http://schemas.microsoft.com/office/drawing/2014/main" id="{0BCC81FB-28A5-702B-C1C2-C2595B1ACCC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26f1b99fce8_0_14:notes">
            <a:extLst>
              <a:ext uri="{FF2B5EF4-FFF2-40B4-BE49-F238E27FC236}">
                <a16:creationId xmlns:a16="http://schemas.microsoft.com/office/drawing/2014/main" id="{808C31F6-61ED-3C73-F888-57C764FB5A5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052546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AEA9B-5C3F-0DA7-6D01-7320FD432F66}"/>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15859AEB-5E52-825C-8851-6D03D2ECF4E4}"/>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61</a:t>
            </a:fld>
            <a:endParaRPr lang="en-US" sz="1200">
              <a:solidFill>
                <a:srgbClr val="000000"/>
              </a:solidFill>
            </a:endParaRPr>
          </a:p>
        </p:txBody>
      </p:sp>
      <p:sp>
        <p:nvSpPr>
          <p:cNvPr id="17411" name="Rectangle 2">
            <a:extLst>
              <a:ext uri="{FF2B5EF4-FFF2-40B4-BE49-F238E27FC236}">
                <a16:creationId xmlns:a16="http://schemas.microsoft.com/office/drawing/2014/main" id="{CD2C39EC-2D40-0360-814B-4159B4E262DC}"/>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89FF95A6-671C-0239-721B-37BA9F95A46E}"/>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40659284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E4535-EE4D-A827-BDFA-2CDB1EB5AF35}"/>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69D40409-8EA6-3521-9E2A-682EA305F3B6}"/>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62</a:t>
            </a:fld>
            <a:endParaRPr lang="en-US" sz="1200">
              <a:solidFill>
                <a:srgbClr val="000000"/>
              </a:solidFill>
            </a:endParaRPr>
          </a:p>
        </p:txBody>
      </p:sp>
      <p:sp>
        <p:nvSpPr>
          <p:cNvPr id="17411" name="Rectangle 2">
            <a:extLst>
              <a:ext uri="{FF2B5EF4-FFF2-40B4-BE49-F238E27FC236}">
                <a16:creationId xmlns:a16="http://schemas.microsoft.com/office/drawing/2014/main" id="{FBF5A489-6C21-D2DD-73D6-286A069907EE}"/>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CD5A932E-51C1-1402-D3CD-9DD373BCFFDF}"/>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6505053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B1EA0-10A8-4421-9761-0E16129A11A3}"/>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DF502D47-3F94-3F7E-7E94-20654F8A2632}"/>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79</a:t>
            </a:fld>
            <a:endParaRPr lang="en-US" sz="1200">
              <a:solidFill>
                <a:srgbClr val="000000"/>
              </a:solidFill>
            </a:endParaRPr>
          </a:p>
        </p:txBody>
      </p:sp>
      <p:sp>
        <p:nvSpPr>
          <p:cNvPr id="17411" name="Rectangle 2">
            <a:extLst>
              <a:ext uri="{FF2B5EF4-FFF2-40B4-BE49-F238E27FC236}">
                <a16:creationId xmlns:a16="http://schemas.microsoft.com/office/drawing/2014/main" id="{A64907B9-BB48-D804-D8D1-4C8CF32BE9B1}"/>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96F4AD52-F5C0-0698-9D8F-E1330065BBDA}"/>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9128088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84182-BA82-6D36-D918-A3D81113BD75}"/>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39DB398E-2F9B-80B9-3E10-D76D456C3A0F}"/>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80</a:t>
            </a:fld>
            <a:endParaRPr lang="en-US" sz="1200">
              <a:solidFill>
                <a:srgbClr val="000000"/>
              </a:solidFill>
            </a:endParaRPr>
          </a:p>
        </p:txBody>
      </p:sp>
      <p:sp>
        <p:nvSpPr>
          <p:cNvPr id="17411" name="Rectangle 2">
            <a:extLst>
              <a:ext uri="{FF2B5EF4-FFF2-40B4-BE49-F238E27FC236}">
                <a16:creationId xmlns:a16="http://schemas.microsoft.com/office/drawing/2014/main" id="{052EA42E-C383-2B9B-83BE-09618DEEB9C1}"/>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577AE0E9-AA55-2F3B-5295-0B44525AAF1A}"/>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7106354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84</a:t>
            </a:fld>
            <a:endParaRPr lang="en-US"/>
          </a:p>
        </p:txBody>
      </p:sp>
    </p:spTree>
    <p:extLst>
      <p:ext uri="{BB962C8B-B14F-4D97-AF65-F5344CB8AC3E}">
        <p14:creationId xmlns:p14="http://schemas.microsoft.com/office/powerpoint/2010/main" val="380257064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3540e646d07_0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3540e646d07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Made one slide with general encoder decode architecture, To </a:t>
            </a:r>
            <a:endParaRPr/>
          </a:p>
        </p:txBody>
      </p:sp>
    </p:spTree>
    <p:extLst>
      <p:ext uri="{BB962C8B-B14F-4D97-AF65-F5344CB8AC3E}">
        <p14:creationId xmlns:p14="http://schemas.microsoft.com/office/powerpoint/2010/main" val="14023157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a:extLst>
            <a:ext uri="{FF2B5EF4-FFF2-40B4-BE49-F238E27FC236}">
              <a16:creationId xmlns:a16="http://schemas.microsoft.com/office/drawing/2014/main" id="{109BC0D9-BA21-431A-6761-AF0144F5E854}"/>
            </a:ext>
          </a:extLst>
        </p:cNvPr>
        <p:cNvGrpSpPr/>
        <p:nvPr/>
      </p:nvGrpSpPr>
      <p:grpSpPr>
        <a:xfrm>
          <a:off x="0" y="0"/>
          <a:ext cx="0" cy="0"/>
          <a:chOff x="0" y="0"/>
          <a:chExt cx="0" cy="0"/>
        </a:xfrm>
      </p:grpSpPr>
      <p:sp>
        <p:nvSpPr>
          <p:cNvPr id="301" name="Google Shape;301;g3540e646d07_0_508:notes">
            <a:extLst>
              <a:ext uri="{FF2B5EF4-FFF2-40B4-BE49-F238E27FC236}">
                <a16:creationId xmlns:a16="http://schemas.microsoft.com/office/drawing/2014/main" id="{08E3D4DE-4256-904A-A9AF-B1601496DA4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 name="Google Shape;302;g3540e646d07_0_508:notes">
            <a:extLst>
              <a:ext uri="{FF2B5EF4-FFF2-40B4-BE49-F238E27FC236}">
                <a16:creationId xmlns:a16="http://schemas.microsoft.com/office/drawing/2014/main" id="{9B3028D1-F240-DCDD-7E99-5AEB83EC80C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Made one slide with general encoder decode architecture, To </a:t>
            </a:r>
            <a:endParaRPr/>
          </a:p>
        </p:txBody>
      </p:sp>
    </p:spTree>
    <p:extLst>
      <p:ext uri="{BB962C8B-B14F-4D97-AF65-F5344CB8AC3E}">
        <p14:creationId xmlns:p14="http://schemas.microsoft.com/office/powerpoint/2010/main" val="22208708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28FE9-38D1-17E3-415B-F9BAE987CF29}"/>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E17BB978-571F-5D65-1BD6-4FC77780B9D6}"/>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89</a:t>
            </a:fld>
            <a:endParaRPr lang="en-US" sz="1200">
              <a:solidFill>
                <a:srgbClr val="000000"/>
              </a:solidFill>
            </a:endParaRPr>
          </a:p>
        </p:txBody>
      </p:sp>
      <p:sp>
        <p:nvSpPr>
          <p:cNvPr id="17411" name="Rectangle 2">
            <a:extLst>
              <a:ext uri="{FF2B5EF4-FFF2-40B4-BE49-F238E27FC236}">
                <a16:creationId xmlns:a16="http://schemas.microsoft.com/office/drawing/2014/main" id="{E1973782-A70B-3177-4C6F-69594EE002EB}"/>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97C4D5F5-FA5F-F043-2E74-E7E8C27C2029}"/>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4559193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CCD55-08BD-CF4D-9609-7818DB49118B}"/>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4389DBD8-EE63-D9BA-1323-380427A9873F}"/>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90</a:t>
            </a:fld>
            <a:endParaRPr lang="en-US" sz="1200">
              <a:solidFill>
                <a:srgbClr val="000000"/>
              </a:solidFill>
            </a:endParaRPr>
          </a:p>
        </p:txBody>
      </p:sp>
      <p:sp>
        <p:nvSpPr>
          <p:cNvPr id="17411" name="Rectangle 2">
            <a:extLst>
              <a:ext uri="{FF2B5EF4-FFF2-40B4-BE49-F238E27FC236}">
                <a16:creationId xmlns:a16="http://schemas.microsoft.com/office/drawing/2014/main" id="{650A86B7-FEB1-0E18-D58E-28259910AC18}"/>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E3979A89-F140-4530-F812-AA7F525199BE}"/>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6571147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92</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r>
              <a:rPr lang="en-US" dirty="0">
                <a:ea typeface="ＭＳ Ｐゴシック" charset="0"/>
                <a:cs typeface="ＭＳ Ｐゴシック" charset="0"/>
              </a:rPr>
              <a:t>D</a:t>
            </a:r>
          </a:p>
        </p:txBody>
      </p:sp>
    </p:spTree>
    <p:extLst>
      <p:ext uri="{BB962C8B-B14F-4D97-AF65-F5344CB8AC3E}">
        <p14:creationId xmlns:p14="http://schemas.microsoft.com/office/powerpoint/2010/main" val="27688879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NimbusRomNo9L"/>
              </a:rPr>
              <a:t>The word </a:t>
            </a:r>
            <a:r>
              <a:rPr lang="en-US" sz="1800" b="0" dirty="0">
                <a:effectLst/>
                <a:latin typeface="NimbusRomNo9L"/>
              </a:rPr>
              <a:t>head </a:t>
            </a:r>
            <a:r>
              <a:rPr lang="en-US" sz="1800" dirty="0">
                <a:effectLst/>
                <a:latin typeface="NimbusRomNo9L"/>
              </a:rPr>
              <a:t>is used in </a:t>
            </a:r>
            <a:r>
              <a:rPr lang="en-US" sz="1200" dirty="0">
                <a:effectLst/>
                <a:latin typeface="Times New Roman" charset="0"/>
              </a:rPr>
              <a:t> </a:t>
            </a:r>
            <a:r>
              <a:rPr lang="en-US" sz="1800" dirty="0">
                <a:effectLst/>
                <a:latin typeface="NimbusRomNo9L"/>
              </a:rPr>
              <a:t>transformers to refer to specific structured layers </a:t>
            </a:r>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93</a:t>
            </a:fld>
            <a:endParaRPr lang="en-US"/>
          </a:p>
        </p:txBody>
      </p:sp>
    </p:spTree>
    <p:extLst>
      <p:ext uri="{BB962C8B-B14F-4D97-AF65-F5344CB8AC3E}">
        <p14:creationId xmlns:p14="http://schemas.microsoft.com/office/powerpoint/2010/main" val="1905826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94</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r>
              <a:rPr lang="en-US" dirty="0">
                <a:ea typeface="ＭＳ Ｐゴシック" charset="0"/>
                <a:cs typeface="ＭＳ Ｐゴシック" charset="0"/>
              </a:rPr>
              <a:t>D</a:t>
            </a:r>
          </a:p>
        </p:txBody>
      </p:sp>
    </p:spTree>
    <p:extLst>
      <p:ext uri="{BB962C8B-B14F-4D97-AF65-F5344CB8AC3E}">
        <p14:creationId xmlns:p14="http://schemas.microsoft.com/office/powerpoint/2010/main" val="27288710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95</a:t>
            </a:fld>
            <a:endParaRPr lang="en-US" sz="1200"/>
          </a:p>
        </p:txBody>
      </p:sp>
      <p:sp>
        <p:nvSpPr>
          <p:cNvPr id="21507" name="Rectangle 2"/>
          <p:cNvSpPr>
            <a:spLocks noGrp="1" noRot="1" noChangeAspect="1" noChangeArrowheads="1"/>
          </p:cNvSpPr>
          <p:nvPr>
            <p:ph type="sldImg"/>
          </p:nvPr>
        </p:nvSpPr>
        <p:spPr>
          <a:xfrm>
            <a:off x="381000" y="685800"/>
            <a:ext cx="6096000" cy="3429000"/>
          </a:xfrm>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r>
              <a:rPr lang="en-US" dirty="0">
                <a:ea typeface="ＭＳ Ｐゴシック" charset="0"/>
                <a:cs typeface="ＭＳ Ｐゴシック" charset="0"/>
              </a:rPr>
              <a:t>D</a:t>
            </a:r>
          </a:p>
        </p:txBody>
      </p:sp>
    </p:spTree>
    <p:extLst>
      <p:ext uri="{BB962C8B-B14F-4D97-AF65-F5344CB8AC3E}">
        <p14:creationId xmlns:p14="http://schemas.microsoft.com/office/powerpoint/2010/main" val="13597660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NimbusRomNo9L"/>
              </a:rPr>
              <a:t>the result of a dot product can be an arbitrarily large (positive or negative) value, and exponentiating large values can lead to numerical issues and loss of gradients during training. To avoid this, we scale the dot product by a factor related to the size of the embeddings, via diving by the square root of the dimensionality of the query and key vectors (</a:t>
            </a:r>
            <a:r>
              <a:rPr lang="en-US" sz="1800" i="1" dirty="0">
                <a:effectLst/>
                <a:latin typeface="NimbusRomNo9L"/>
              </a:rPr>
              <a:t>dk</a:t>
            </a:r>
            <a:r>
              <a:rPr lang="en-US" sz="1800" dirty="0">
                <a:effectLst/>
                <a:latin typeface="NimbusRomNo9L"/>
              </a:rPr>
              <a:t>). </a:t>
            </a:r>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97</a:t>
            </a:fld>
            <a:endParaRPr lang="en-US"/>
          </a:p>
        </p:txBody>
      </p:sp>
    </p:spTree>
    <p:extLst>
      <p:ext uri="{BB962C8B-B14F-4D97-AF65-F5344CB8AC3E}">
        <p14:creationId xmlns:p14="http://schemas.microsoft.com/office/powerpoint/2010/main" val="37891751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C2B25-DC94-F058-6A4D-B5A6657FE6EC}"/>
            </a:ext>
          </a:extLst>
        </p:cNvPr>
        <p:cNvGrpSpPr/>
        <p:nvPr/>
      </p:nvGrpSpPr>
      <p:grpSpPr>
        <a:xfrm>
          <a:off x="0" y="0"/>
          <a:ext cx="0" cy="0"/>
          <a:chOff x="0" y="0"/>
          <a:chExt cx="0" cy="0"/>
        </a:xfrm>
      </p:grpSpPr>
      <p:sp>
        <p:nvSpPr>
          <p:cNvPr id="21506" name="Rectangle 7">
            <a:extLst>
              <a:ext uri="{FF2B5EF4-FFF2-40B4-BE49-F238E27FC236}">
                <a16:creationId xmlns:a16="http://schemas.microsoft.com/office/drawing/2014/main" id="{7C9783F1-4DB1-668E-A6D3-AD18113B358F}"/>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pPr eaLnBrk="1" hangingPunct="1"/>
            <a:fld id="{F794197A-909D-6248-B44E-761B541FFA90}" type="slidenum">
              <a:rPr lang="en-US" sz="1200"/>
              <a:pPr eaLnBrk="1" hangingPunct="1"/>
              <a:t>99</a:t>
            </a:fld>
            <a:endParaRPr lang="en-US" sz="1200"/>
          </a:p>
        </p:txBody>
      </p:sp>
      <p:sp>
        <p:nvSpPr>
          <p:cNvPr id="21507" name="Rectangle 2">
            <a:extLst>
              <a:ext uri="{FF2B5EF4-FFF2-40B4-BE49-F238E27FC236}">
                <a16:creationId xmlns:a16="http://schemas.microsoft.com/office/drawing/2014/main" id="{A7838559-700E-62A2-1FDC-2F0CBE916ED8}"/>
              </a:ext>
            </a:extLst>
          </p:cNvPr>
          <p:cNvSpPr>
            <a:spLocks noGrp="1" noRot="1" noChangeAspect="1" noChangeArrowheads="1"/>
          </p:cNvSpPr>
          <p:nvPr>
            <p:ph type="sldImg"/>
          </p:nvPr>
        </p:nvSpPr>
        <p:spPr>
          <a:xfrm>
            <a:off x="381000" y="685800"/>
            <a:ext cx="6096000" cy="3429000"/>
          </a:xfrm>
          <a:solidFill>
            <a:srgbClr val="FFFFFF"/>
          </a:solidFill>
          <a:ln/>
        </p:spPr>
      </p:sp>
      <p:sp>
        <p:nvSpPr>
          <p:cNvPr id="21508" name="Rectangle 3">
            <a:extLst>
              <a:ext uri="{FF2B5EF4-FFF2-40B4-BE49-F238E27FC236}">
                <a16:creationId xmlns:a16="http://schemas.microsoft.com/office/drawing/2014/main" id="{5E81D83A-5A5C-F623-1937-CDB196796090}"/>
              </a:ext>
            </a:extLst>
          </p:cNvPr>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r>
              <a:rPr lang="en-US" dirty="0">
                <a:ea typeface="ＭＳ Ｐゴシック" charset="0"/>
                <a:cs typeface="ＭＳ Ｐゴシック" charset="0"/>
              </a:rPr>
              <a:t>D</a:t>
            </a:r>
          </a:p>
        </p:txBody>
      </p:sp>
    </p:spTree>
    <p:extLst>
      <p:ext uri="{BB962C8B-B14F-4D97-AF65-F5344CB8AC3E}">
        <p14:creationId xmlns:p14="http://schemas.microsoft.com/office/powerpoint/2010/main" val="256639561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The weights are the same for each token position </a:t>
            </a:r>
            <a:r>
              <a:rPr lang="en-US" sz="1800" i="1" dirty="0" err="1">
                <a:effectLst/>
                <a:latin typeface="NimbusRomNo9L"/>
              </a:rPr>
              <a:t>i</a:t>
            </a:r>
            <a:r>
              <a:rPr lang="en-US" sz="1800" i="1" dirty="0">
                <a:effectLst/>
                <a:latin typeface="NimbusRomNo9L"/>
              </a:rPr>
              <a:t> </a:t>
            </a:r>
            <a:r>
              <a:rPr lang="en-US" sz="1800" dirty="0">
                <a:effectLst/>
                <a:latin typeface="NimbusRomNo9L"/>
              </a:rPr>
              <a:t>, but are different from layer to layer. It is common to make the dimensionality </a:t>
            </a:r>
            <a:r>
              <a:rPr lang="en-US" sz="1800" i="1" dirty="0" err="1">
                <a:effectLst/>
                <a:latin typeface="NimbusRomNo9L"/>
              </a:rPr>
              <a:t>d</a:t>
            </a:r>
            <a:r>
              <a:rPr lang="en-US" sz="1800" dirty="0" err="1">
                <a:effectLst/>
                <a:latin typeface="NimbusRomNo9L"/>
              </a:rPr>
              <a:t>ff</a:t>
            </a:r>
            <a:r>
              <a:rPr lang="en-US" sz="1800" dirty="0">
                <a:effectLst/>
                <a:latin typeface="NimbusRomNo9L"/>
              </a:rPr>
              <a:t> of the hidden layer of the feedforward network be larger than the model dimensionality </a:t>
            </a:r>
            <a:r>
              <a:rPr lang="en-US" sz="1800" i="1" dirty="0">
                <a:effectLst/>
                <a:latin typeface="NimbusRomNo9L"/>
              </a:rPr>
              <a:t>d</a:t>
            </a:r>
            <a:r>
              <a:rPr lang="en-US" sz="1800" dirty="0">
                <a:effectLst/>
                <a:latin typeface="NimbusRomNo9L"/>
              </a:rPr>
              <a:t>. (For example in the original transformer model, </a:t>
            </a:r>
            <a:r>
              <a:rPr lang="en-US" sz="1800" i="1" dirty="0">
                <a:effectLst/>
                <a:latin typeface="NimbusRomNo9L"/>
              </a:rPr>
              <a:t>d </a:t>
            </a:r>
            <a:r>
              <a:rPr lang="en-US" sz="1800" dirty="0">
                <a:effectLst/>
                <a:latin typeface="CMR10"/>
              </a:rPr>
              <a:t>= </a:t>
            </a:r>
            <a:r>
              <a:rPr lang="en-US" sz="1800" dirty="0">
                <a:effectLst/>
                <a:latin typeface="NimbusRomNo9L"/>
              </a:rPr>
              <a:t>512 and </a:t>
            </a:r>
            <a:r>
              <a:rPr lang="en-US" sz="1800" i="1" dirty="0" err="1">
                <a:effectLst/>
                <a:latin typeface="NimbusRomNo9L"/>
              </a:rPr>
              <a:t>d</a:t>
            </a:r>
            <a:r>
              <a:rPr lang="en-US" sz="1800" dirty="0" err="1">
                <a:effectLst/>
                <a:latin typeface="NimbusRomNo9L"/>
              </a:rPr>
              <a:t>ff</a:t>
            </a:r>
            <a:r>
              <a:rPr lang="en-US" sz="1800" dirty="0">
                <a:effectLst/>
                <a:latin typeface="NimbusRomNo9L"/>
              </a:rPr>
              <a:t> </a:t>
            </a:r>
            <a:r>
              <a:rPr lang="en-US" sz="1800" dirty="0">
                <a:effectLst/>
                <a:latin typeface="CMR10"/>
              </a:rPr>
              <a:t>= </a:t>
            </a:r>
            <a:r>
              <a:rPr lang="en-US" sz="1800" dirty="0">
                <a:effectLst/>
                <a:latin typeface="NimbusRomNo9L"/>
              </a:rPr>
              <a:t>2048.)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106</a:t>
            </a:fld>
            <a:endParaRPr lang="en-US"/>
          </a:p>
        </p:txBody>
      </p:sp>
    </p:spTree>
    <p:extLst>
      <p:ext uri="{BB962C8B-B14F-4D97-AF65-F5344CB8AC3E}">
        <p14:creationId xmlns:p14="http://schemas.microsoft.com/office/powerpoint/2010/main" val="56969795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20647-91F7-E79D-6A45-A2380BE5ABB9}"/>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8D57BD86-69BB-292E-E761-65492A241D46}"/>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113</a:t>
            </a:fld>
            <a:endParaRPr lang="en-US" sz="1200">
              <a:solidFill>
                <a:srgbClr val="000000"/>
              </a:solidFill>
            </a:endParaRPr>
          </a:p>
        </p:txBody>
      </p:sp>
      <p:sp>
        <p:nvSpPr>
          <p:cNvPr id="17411" name="Rectangle 2">
            <a:extLst>
              <a:ext uri="{FF2B5EF4-FFF2-40B4-BE49-F238E27FC236}">
                <a16:creationId xmlns:a16="http://schemas.microsoft.com/office/drawing/2014/main" id="{416C91BC-F4C3-25B7-3318-0C2EAAB0B677}"/>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22BDA526-F077-614F-0DA6-E3D1463F62ED}"/>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24705980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BF8D7-952A-FDDB-2EC8-D898A8536356}"/>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D3A5ED77-5EED-AE16-F964-3177DC455BA9}"/>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114</a:t>
            </a:fld>
            <a:endParaRPr lang="en-US" sz="1200">
              <a:solidFill>
                <a:srgbClr val="000000"/>
              </a:solidFill>
            </a:endParaRPr>
          </a:p>
        </p:txBody>
      </p:sp>
      <p:sp>
        <p:nvSpPr>
          <p:cNvPr id="17411" name="Rectangle 2">
            <a:extLst>
              <a:ext uri="{FF2B5EF4-FFF2-40B4-BE49-F238E27FC236}">
                <a16:creationId xmlns:a16="http://schemas.microsoft.com/office/drawing/2014/main" id="{BA7D686A-23F6-3914-92C2-9D5ACC7AA600}"/>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8A91FCE7-F908-E3B8-97AF-FFF536810300}"/>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9670553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3540e646d07_0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 name="Google Shape;318;g3540e646d07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8398419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354ac266410_1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 name="Google Shape;325;g354ac266410_1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994244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F69F3-C15A-3673-5CD6-828102CE24AD}"/>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A121B828-61E7-E6A5-7323-B79FDC15D4E9}"/>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121</a:t>
            </a:fld>
            <a:endParaRPr lang="en-US" sz="1200">
              <a:solidFill>
                <a:srgbClr val="000000"/>
              </a:solidFill>
            </a:endParaRPr>
          </a:p>
        </p:txBody>
      </p:sp>
      <p:sp>
        <p:nvSpPr>
          <p:cNvPr id="17411" name="Rectangle 2">
            <a:extLst>
              <a:ext uri="{FF2B5EF4-FFF2-40B4-BE49-F238E27FC236}">
                <a16:creationId xmlns:a16="http://schemas.microsoft.com/office/drawing/2014/main" id="{15EF1CCC-7B44-CEF9-3273-1C2D1B81B2C2}"/>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3F9B071F-084A-653E-E2F2-ADFA8D9CDD48}"/>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870682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97156-F01A-8440-98EE-D096FC118CEA}"/>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922EC98E-73A7-B39E-A367-CEBBF76ECDE9}"/>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122</a:t>
            </a:fld>
            <a:endParaRPr lang="en-US" sz="1200">
              <a:solidFill>
                <a:srgbClr val="000000"/>
              </a:solidFill>
            </a:endParaRPr>
          </a:p>
        </p:txBody>
      </p:sp>
      <p:sp>
        <p:nvSpPr>
          <p:cNvPr id="17411" name="Rectangle 2">
            <a:extLst>
              <a:ext uri="{FF2B5EF4-FFF2-40B4-BE49-F238E27FC236}">
                <a16:creationId xmlns:a16="http://schemas.microsoft.com/office/drawing/2014/main" id="{DA6C333C-87B2-7235-5253-DB2E507976A4}"/>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05A92951-C29D-9009-921C-936360E2A641}"/>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416697809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354ac266410_1_2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354ac266410_1_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g3540e646d07_0_5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1" name="Google Shape;391;g3540e646d07_0_5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DB50D-826D-C3FB-5A8A-65ACE63AD410}"/>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67A9D497-6263-4FD6-3868-4D48D2EC3E86}"/>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129</a:t>
            </a:fld>
            <a:endParaRPr lang="en-US" sz="1200">
              <a:solidFill>
                <a:srgbClr val="000000"/>
              </a:solidFill>
            </a:endParaRPr>
          </a:p>
        </p:txBody>
      </p:sp>
      <p:sp>
        <p:nvSpPr>
          <p:cNvPr id="17411" name="Rectangle 2">
            <a:extLst>
              <a:ext uri="{FF2B5EF4-FFF2-40B4-BE49-F238E27FC236}">
                <a16:creationId xmlns:a16="http://schemas.microsoft.com/office/drawing/2014/main" id="{323F82AD-2C86-9580-482F-0955EC613E3C}"/>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CE987FFC-8466-CEAB-32CA-AC82D2148DAA}"/>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158360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159603"/>
            <a:ext cx="10058400" cy="907196"/>
          </a:xfrm>
        </p:spPr>
        <p:txBody>
          <a:bodyPr/>
          <a:lstStyle>
            <a:lvl1pPr>
              <a:defRPr sz="4200" baseline="0"/>
            </a:lvl1pPr>
          </a:lstStyle>
          <a:p>
            <a:r>
              <a:rPr lang="en-US" dirty="0"/>
              <a:t>Click to edit Master title style</a:t>
            </a:r>
          </a:p>
        </p:txBody>
      </p:sp>
      <p:sp>
        <p:nvSpPr>
          <p:cNvPr id="3" name="Content Placeholder 2"/>
          <p:cNvSpPr>
            <a:spLocks noGrp="1"/>
          </p:cNvSpPr>
          <p:nvPr>
            <p:ph idx="1"/>
          </p:nvPr>
        </p:nvSpPr>
        <p:spPr>
          <a:xfrm>
            <a:off x="1097285" y="1600200"/>
            <a:ext cx="10058401" cy="4572000"/>
          </a:xfrm>
        </p:spPr>
        <p:txBody>
          <a:bodyPr/>
          <a:lstStyle>
            <a:lvl1pPr marL="7938" indent="-7938">
              <a:buNone/>
              <a:tabLst/>
              <a:defRPr sz="2800" baseline="0">
                <a:solidFill>
                  <a:schemeClr val="tx1">
                    <a:lumMod val="75000"/>
                    <a:lumOff val="25000"/>
                  </a:schemeClr>
                </a:solidFill>
              </a:defRPr>
            </a:lvl1pPr>
            <a:lvl2pPr marL="460375" indent="-225425">
              <a:buFont typeface="Arial" panose="020B0604020202020204" pitchFamily="34" charset="0"/>
              <a:buChar char="•"/>
              <a:tabLst/>
              <a:defRPr sz="2400" baseline="0">
                <a:solidFill>
                  <a:schemeClr val="tx1">
                    <a:lumMod val="75000"/>
                    <a:lumOff val="25000"/>
                  </a:schemeClr>
                </a:solidFill>
              </a:defRPr>
            </a:lvl2pPr>
            <a:lvl3pPr marL="685800" indent="-276225">
              <a:buFont typeface="Arial" panose="020B0604020202020204" pitchFamily="34" charset="0"/>
              <a:buChar char="•"/>
              <a:tabLst/>
              <a:defRPr sz="2000" baseline="0">
                <a:solidFill>
                  <a:schemeClr val="tx1">
                    <a:lumMod val="75000"/>
                    <a:lumOff val="25000"/>
                  </a:schemeClr>
                </a:solidFill>
              </a:defRPr>
            </a:lvl3pPr>
            <a:lvl4pPr marL="920750" indent="-234950">
              <a:buFont typeface="Arial" panose="020B0604020202020204" pitchFamily="34" charset="0"/>
              <a:buChar char="•"/>
              <a:tabLst/>
              <a:defRPr sz="1600" baseline="0">
                <a:solidFill>
                  <a:schemeClr val="tx1">
                    <a:lumMod val="75000"/>
                    <a:lumOff val="25000"/>
                  </a:schemeClr>
                </a:solidFill>
              </a:defRPr>
            </a:lvl4pPr>
            <a:lvl5pPr marL="1146175" indent="-225425">
              <a:buFont typeface="Arial" panose="020B0604020202020204" pitchFamily="34" charset="0"/>
              <a:buChar char="•"/>
              <a:tabLst/>
              <a:defRPr sz="1400" baseline="0">
                <a:solidFill>
                  <a:schemeClr val="tx1">
                    <a:lumMod val="75000"/>
                    <a:lumOff val="25000"/>
                  </a:schemeClr>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2/17/26</a:t>
            </a:fld>
            <a:endParaRPr lang="en-US"/>
          </a:p>
        </p:txBody>
      </p:sp>
      <p:sp>
        <p:nvSpPr>
          <p:cNvPr id="5" name="Footer Placeholder 4"/>
          <p:cNvSpPr>
            <a:spLocks noGrp="1"/>
          </p:cNvSpPr>
          <p:nvPr>
            <p:ph type="ftr" sz="quarter" idx="11"/>
          </p:nvPr>
        </p:nvSpPr>
        <p:spPr>
          <a:xfrm>
            <a:off x="3686187" y="6705607"/>
            <a:ext cx="4822804" cy="119311"/>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2674720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23"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457200" y="594359"/>
            <a:ext cx="3200400" cy="2286000"/>
          </a:xfrm>
        </p:spPr>
        <p:txBody>
          <a:bodyPr anchor="b">
            <a:normAutofit/>
          </a:bodyPr>
          <a:lstStyle>
            <a:lvl1pPr>
              <a:defRPr sz="2700" b="0">
                <a:solidFill>
                  <a:srgbClr val="FFFFFF"/>
                </a:solidFill>
              </a:defRPr>
            </a:lvl1pPr>
          </a:lstStyle>
          <a:p>
            <a:r>
              <a:rPr lang="en-US" dirty="0"/>
              <a:t>Click to edit Master title style</a:t>
            </a:r>
          </a:p>
        </p:txBody>
      </p:sp>
      <p:sp>
        <p:nvSpPr>
          <p:cNvPr id="3" name="Content Placeholder 2"/>
          <p:cNvSpPr>
            <a:spLocks noGrp="1"/>
          </p:cNvSpPr>
          <p:nvPr>
            <p:ph idx="1"/>
          </p:nvPr>
        </p:nvSpPr>
        <p:spPr>
          <a:xfrm>
            <a:off x="4613655" y="731520"/>
            <a:ext cx="6679191" cy="5257800"/>
          </a:xfrm>
        </p:spPr>
        <p:txBody>
          <a:bodyPr/>
          <a:lstStyle>
            <a:lvl1pPr>
              <a:defRPr sz="3200" baseline="0">
                <a:solidFill>
                  <a:schemeClr val="accent2"/>
                </a:solidFill>
              </a:defRPr>
            </a:lvl1pPr>
            <a:lvl2pPr>
              <a:defRPr sz="2800" baseline="0">
                <a:solidFill>
                  <a:schemeClr val="accent2"/>
                </a:solidFill>
              </a:defRPr>
            </a:lvl2pPr>
            <a:lvl3pPr>
              <a:defRPr sz="2400" baseline="0">
                <a:solidFill>
                  <a:schemeClr val="accent2"/>
                </a:solidFill>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2926083"/>
            <a:ext cx="3200400" cy="3379124"/>
          </a:xfrm>
        </p:spPr>
        <p:txBody>
          <a:bodyPr lIns="91440" rIns="91440">
            <a:normAutofit/>
          </a:bodyPr>
          <a:lstStyle>
            <a:lvl1pPr marL="0" indent="0">
              <a:buNone/>
              <a:defRPr sz="1125">
                <a:solidFill>
                  <a:srgbClr val="FFFFFF"/>
                </a:solidFill>
              </a:defRPr>
            </a:lvl1pPr>
            <a:lvl2pPr marL="342874" indent="0">
              <a:buNone/>
              <a:defRPr sz="900"/>
            </a:lvl2pPr>
            <a:lvl3pPr marL="685750" indent="0">
              <a:buNone/>
              <a:defRPr sz="751"/>
            </a:lvl3pPr>
            <a:lvl4pPr marL="1028624" indent="0">
              <a:buNone/>
              <a:defRPr sz="675"/>
            </a:lvl4pPr>
            <a:lvl5pPr marL="1371498" indent="0">
              <a:buNone/>
              <a:defRPr sz="675"/>
            </a:lvl5pPr>
            <a:lvl6pPr marL="1714372" indent="0">
              <a:buNone/>
              <a:defRPr sz="675"/>
            </a:lvl6pPr>
            <a:lvl7pPr marL="2057246" indent="0">
              <a:buNone/>
              <a:defRPr sz="675"/>
            </a:lvl7pPr>
            <a:lvl8pPr marL="2400120" indent="0">
              <a:buNone/>
              <a:defRPr sz="675"/>
            </a:lvl8pPr>
            <a:lvl9pPr marL="2742994" indent="0">
              <a:buNone/>
              <a:defRPr sz="675"/>
            </a:lvl9pPr>
          </a:lstStyle>
          <a:p>
            <a:pPr lvl="0"/>
            <a:r>
              <a:rPr lang="en-US"/>
              <a:t>Click to edit Master text styles</a:t>
            </a:r>
          </a:p>
        </p:txBody>
      </p:sp>
      <p:sp>
        <p:nvSpPr>
          <p:cNvPr id="5" name="Date Placeholder 4"/>
          <p:cNvSpPr>
            <a:spLocks noGrp="1"/>
          </p:cNvSpPr>
          <p:nvPr>
            <p:ph type="dt" sz="half" idx="10"/>
          </p:nvPr>
        </p:nvSpPr>
        <p:spPr>
          <a:xfrm>
            <a:off x="465518" y="6459791"/>
            <a:ext cx="2618511" cy="365125"/>
          </a:xfrm>
        </p:spPr>
        <p:txBody>
          <a:bodyPr/>
          <a:lstStyle>
            <a:lvl1pPr algn="l">
              <a:defRPr/>
            </a:lvl1pPr>
          </a:lstStyle>
          <a:p>
            <a:fld id="{240CDC23-E565-C848-9AF6-12BD09C53D91}" type="datetimeFigureOut">
              <a:rPr lang="en-US" smtClean="0"/>
              <a:t>2/17/26</a:t>
            </a:fld>
            <a:endParaRPr lang="en-US"/>
          </a:p>
        </p:txBody>
      </p:sp>
      <p:sp>
        <p:nvSpPr>
          <p:cNvPr id="6" name="Footer Placeholder 5"/>
          <p:cNvSpPr>
            <a:spLocks noGrp="1"/>
          </p:cNvSpPr>
          <p:nvPr>
            <p:ph type="ftr" sz="quarter" idx="11"/>
          </p:nvPr>
        </p:nvSpPr>
        <p:spPr>
          <a:xfrm>
            <a:off x="4800600" y="6459791"/>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4291200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3">
  <p:cSld name="Title and body 3">
    <p:bg>
      <p:bgPr>
        <a:solidFill>
          <a:srgbClr val="EAEAEA"/>
        </a:solidFill>
        <a:effectLst/>
      </p:bgPr>
    </p:bg>
    <p:spTree>
      <p:nvGrpSpPr>
        <p:cNvPr id="1" name="Shape 24"/>
        <p:cNvGrpSpPr/>
        <p:nvPr/>
      </p:nvGrpSpPr>
      <p:grpSpPr>
        <a:xfrm>
          <a:off x="0" y="0"/>
          <a:ext cx="0" cy="0"/>
          <a:chOff x="0" y="0"/>
          <a:chExt cx="0" cy="0"/>
        </a:xfrm>
      </p:grpSpPr>
      <p:sp>
        <p:nvSpPr>
          <p:cNvPr id="25" name="Google Shape;25;p4"/>
          <p:cNvSpPr txBox="1">
            <a:spLocks noGrp="1"/>
          </p:cNvSpPr>
          <p:nvPr>
            <p:ph type="title"/>
          </p:nvPr>
        </p:nvSpPr>
        <p:spPr>
          <a:xfrm>
            <a:off x="362967" y="201967"/>
            <a:ext cx="11360800" cy="763600"/>
          </a:xfrm>
          <a:prstGeom prst="rect">
            <a:avLst/>
          </a:prstGeom>
        </p:spPr>
        <p:txBody>
          <a:bodyPr spcFirstLastPara="1" wrap="square" lIns="91425" tIns="91425" rIns="91425" bIns="91425" anchor="t" anchorCtr="0">
            <a:normAutofit/>
          </a:bodyPr>
          <a:lstStyle>
            <a:lvl1pPr lvl="0" rtl="0">
              <a:spcBef>
                <a:spcPts val="0"/>
              </a:spcBef>
              <a:spcAft>
                <a:spcPts val="0"/>
              </a:spcAft>
              <a:buSzPts val="2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6" name="Google Shape;26;p4"/>
          <p:cNvSpPr txBox="1">
            <a:spLocks noGrp="1"/>
          </p:cNvSpPr>
          <p:nvPr>
            <p:ph type="body" idx="1"/>
          </p:nvPr>
        </p:nvSpPr>
        <p:spPr>
          <a:xfrm>
            <a:off x="415600" y="965551"/>
            <a:ext cx="11360800" cy="4555200"/>
          </a:xfrm>
          <a:prstGeom prst="rect">
            <a:avLst/>
          </a:prstGeom>
        </p:spPr>
        <p:txBody>
          <a:bodyPr spcFirstLastPara="1" wrap="square" lIns="91425" tIns="91425" rIns="91425" bIns="91425" anchor="t" anchorCtr="0">
            <a:normAutofit/>
          </a:bodyPr>
          <a:lstStyle>
            <a:lvl1pPr marL="609585" lvl="0" indent="-423323" rtl="0">
              <a:spcBef>
                <a:spcPts val="0"/>
              </a:spcBef>
              <a:spcAft>
                <a:spcPts val="0"/>
              </a:spcAft>
              <a:buSzPts val="1400"/>
              <a:buChar char="●"/>
              <a:defRPr/>
            </a:lvl1pPr>
            <a:lvl2pPr marL="1219170" lvl="1" indent="-406390" rtl="0">
              <a:spcBef>
                <a:spcPts val="0"/>
              </a:spcBef>
              <a:spcAft>
                <a:spcPts val="0"/>
              </a:spcAft>
              <a:buSzPts val="1200"/>
              <a:buChar char="○"/>
              <a:defRPr/>
            </a:lvl2pPr>
            <a:lvl3pPr marL="1828754" lvl="2" indent="-406390" rtl="0">
              <a:spcBef>
                <a:spcPts val="0"/>
              </a:spcBef>
              <a:spcAft>
                <a:spcPts val="0"/>
              </a:spcAft>
              <a:buSzPts val="1200"/>
              <a:buChar char="■"/>
              <a:defRPr/>
            </a:lvl3pPr>
            <a:lvl4pPr marL="2438339" lvl="3" indent="-406390" rtl="0">
              <a:spcBef>
                <a:spcPts val="0"/>
              </a:spcBef>
              <a:spcAft>
                <a:spcPts val="0"/>
              </a:spcAft>
              <a:buSzPts val="1200"/>
              <a:buChar char="●"/>
              <a:defRPr/>
            </a:lvl4pPr>
            <a:lvl5pPr marL="3047924" lvl="4" indent="-406390" rtl="0">
              <a:spcBef>
                <a:spcPts val="0"/>
              </a:spcBef>
              <a:spcAft>
                <a:spcPts val="0"/>
              </a:spcAft>
              <a:buSzPts val="1200"/>
              <a:buChar char="○"/>
              <a:defRPr/>
            </a:lvl5pPr>
            <a:lvl6pPr marL="3657509" lvl="5" indent="-406390" rtl="0">
              <a:spcBef>
                <a:spcPts val="0"/>
              </a:spcBef>
              <a:spcAft>
                <a:spcPts val="0"/>
              </a:spcAft>
              <a:buSzPts val="1200"/>
              <a:buChar char="■"/>
              <a:defRPr/>
            </a:lvl6pPr>
            <a:lvl7pPr marL="4267093" lvl="6" indent="-406390" rtl="0">
              <a:spcBef>
                <a:spcPts val="0"/>
              </a:spcBef>
              <a:spcAft>
                <a:spcPts val="0"/>
              </a:spcAft>
              <a:buSzPts val="1200"/>
              <a:buChar char="●"/>
              <a:defRPr/>
            </a:lvl7pPr>
            <a:lvl8pPr marL="4876678" lvl="7" indent="-406390" rtl="0">
              <a:spcBef>
                <a:spcPts val="0"/>
              </a:spcBef>
              <a:spcAft>
                <a:spcPts val="0"/>
              </a:spcAft>
              <a:buSzPts val="1200"/>
              <a:buChar char="○"/>
              <a:defRPr/>
            </a:lvl8pPr>
            <a:lvl9pPr marL="5486263" lvl="8" indent="-406390" rtl="0">
              <a:spcBef>
                <a:spcPts val="0"/>
              </a:spcBef>
              <a:spcAft>
                <a:spcPts val="0"/>
              </a:spcAft>
              <a:buSzPts val="1200"/>
              <a:buChar char="■"/>
              <a:defRPr/>
            </a:lvl9pPr>
          </a:lstStyle>
          <a:p>
            <a:endParaRPr/>
          </a:p>
        </p:txBody>
      </p:sp>
      <p:sp>
        <p:nvSpPr>
          <p:cNvPr id="27" name="Google Shape;27;p4"/>
          <p:cNvSpPr txBox="1">
            <a:spLocks noGrp="1"/>
          </p:cNvSpPr>
          <p:nvPr>
            <p:ph type="sldNum" idx="12"/>
          </p:nvPr>
        </p:nvSpPr>
        <p:spPr>
          <a:xfrm>
            <a:off x="11296611" y="6238704"/>
            <a:ext cx="731600" cy="5248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29775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0"/>
        <p:cNvGrpSpPr/>
        <p:nvPr/>
      </p:nvGrpSpPr>
      <p:grpSpPr>
        <a:xfrm>
          <a:off x="0" y="0"/>
          <a:ext cx="0" cy="0"/>
          <a:chOff x="0" y="0"/>
          <a:chExt cx="0" cy="0"/>
        </a:xfrm>
      </p:grpSpPr>
      <p:sp>
        <p:nvSpPr>
          <p:cNvPr id="21" name="Google Shape;21;p3"/>
          <p:cNvSpPr txBox="1">
            <a:spLocks noGrp="1"/>
          </p:cNvSpPr>
          <p:nvPr>
            <p:ph type="title"/>
          </p:nvPr>
        </p:nvSpPr>
        <p:spPr>
          <a:xfrm>
            <a:off x="362967" y="2019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5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3"/>
          <p:cNvSpPr txBox="1">
            <a:spLocks noGrp="1"/>
          </p:cNvSpPr>
          <p:nvPr>
            <p:ph type="body" idx="1"/>
          </p:nvPr>
        </p:nvSpPr>
        <p:spPr>
          <a:xfrm>
            <a:off x="415600" y="965551"/>
            <a:ext cx="113608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a:lvl1pPr>
            <a:lvl2pPr marL="1219170" lvl="1" indent="-406390">
              <a:spcBef>
                <a:spcPts val="0"/>
              </a:spcBef>
              <a:spcAft>
                <a:spcPts val="0"/>
              </a:spcAft>
              <a:buSzPts val="1200"/>
              <a:buChar char="○"/>
              <a:defRPr/>
            </a:lvl2pPr>
            <a:lvl3pPr marL="1828754" lvl="2" indent="-406390">
              <a:spcBef>
                <a:spcPts val="0"/>
              </a:spcBef>
              <a:spcAft>
                <a:spcPts val="0"/>
              </a:spcAft>
              <a:buSzPts val="1200"/>
              <a:buChar char="■"/>
              <a:defRPr/>
            </a:lvl3pPr>
            <a:lvl4pPr marL="2438339" lvl="3" indent="-406390">
              <a:spcBef>
                <a:spcPts val="0"/>
              </a:spcBef>
              <a:spcAft>
                <a:spcPts val="0"/>
              </a:spcAft>
              <a:buSzPts val="1200"/>
              <a:buChar char="●"/>
              <a:defRPr/>
            </a:lvl4pPr>
            <a:lvl5pPr marL="3047924" lvl="4" indent="-406390">
              <a:spcBef>
                <a:spcPts val="0"/>
              </a:spcBef>
              <a:spcAft>
                <a:spcPts val="0"/>
              </a:spcAft>
              <a:buSzPts val="1200"/>
              <a:buChar char="○"/>
              <a:defRPr/>
            </a:lvl5pPr>
            <a:lvl6pPr marL="3657509" lvl="5" indent="-406390">
              <a:spcBef>
                <a:spcPts val="0"/>
              </a:spcBef>
              <a:spcAft>
                <a:spcPts val="0"/>
              </a:spcAft>
              <a:buClr>
                <a:srgbClr val="8C1515"/>
              </a:buClr>
              <a:buSzPts val="1200"/>
              <a:buChar char="■"/>
              <a:defRPr/>
            </a:lvl6pPr>
            <a:lvl7pPr marL="4267093" lvl="6" indent="-406390">
              <a:spcBef>
                <a:spcPts val="0"/>
              </a:spcBef>
              <a:spcAft>
                <a:spcPts val="0"/>
              </a:spcAft>
              <a:buClr>
                <a:srgbClr val="8C1515"/>
              </a:buClr>
              <a:buSzPts val="1200"/>
              <a:buChar char="●"/>
              <a:defRPr/>
            </a:lvl7pPr>
            <a:lvl8pPr marL="4876678" lvl="7" indent="-406390">
              <a:spcBef>
                <a:spcPts val="0"/>
              </a:spcBef>
              <a:spcAft>
                <a:spcPts val="0"/>
              </a:spcAft>
              <a:buClr>
                <a:srgbClr val="8C1515"/>
              </a:buClr>
              <a:buSzPts val="1200"/>
              <a:buChar char="○"/>
              <a:defRPr/>
            </a:lvl8pPr>
            <a:lvl9pPr marL="5486263" lvl="8" indent="-406390">
              <a:spcBef>
                <a:spcPts val="0"/>
              </a:spcBef>
              <a:spcAft>
                <a:spcPts val="0"/>
              </a:spcAft>
              <a:buClr>
                <a:srgbClr val="8C1515"/>
              </a:buClr>
              <a:buSzPts val="1200"/>
              <a:buChar char="■"/>
              <a:defRPr/>
            </a:lvl9pPr>
          </a:lstStyle>
          <a:p>
            <a:endParaRPr/>
          </a:p>
        </p:txBody>
      </p:sp>
      <p:sp>
        <p:nvSpPr>
          <p:cNvPr id="23" name="Google Shape;23;p3"/>
          <p:cNvSpPr txBox="1">
            <a:spLocks noGrp="1"/>
          </p:cNvSpPr>
          <p:nvPr>
            <p:ph type="sldNum" idx="12"/>
          </p:nvPr>
        </p:nvSpPr>
        <p:spPr>
          <a:xfrm>
            <a:off x="11296611" y="6238704"/>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01832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body 2">
  <p:cSld name="Title and body 2">
    <p:bg>
      <p:bgPr>
        <a:solidFill>
          <a:srgbClr val="8C1515"/>
        </a:solidFill>
        <a:effectLst/>
      </p:bgPr>
    </p:bg>
    <p:spTree>
      <p:nvGrpSpPr>
        <p:cNvPr id="1" name="Shape 28"/>
        <p:cNvGrpSpPr/>
        <p:nvPr/>
      </p:nvGrpSpPr>
      <p:grpSpPr>
        <a:xfrm>
          <a:off x="0" y="0"/>
          <a:ext cx="0" cy="0"/>
          <a:chOff x="0" y="0"/>
          <a:chExt cx="0" cy="0"/>
        </a:xfrm>
      </p:grpSpPr>
      <p:sp>
        <p:nvSpPr>
          <p:cNvPr id="29" name="Google Shape;29;p5"/>
          <p:cNvSpPr txBox="1">
            <a:spLocks noGrp="1"/>
          </p:cNvSpPr>
          <p:nvPr>
            <p:ph type="title"/>
          </p:nvPr>
        </p:nvSpPr>
        <p:spPr>
          <a:xfrm>
            <a:off x="362967" y="398533"/>
            <a:ext cx="11360800" cy="7636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lt1"/>
              </a:buClr>
              <a:buSzPts val="3600"/>
              <a:buNone/>
              <a:defRPr sz="4800">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0" name="Google Shape;30;p5"/>
          <p:cNvSpPr txBox="1">
            <a:spLocks noGrp="1"/>
          </p:cNvSpPr>
          <p:nvPr>
            <p:ph type="body" idx="1"/>
          </p:nvPr>
        </p:nvSpPr>
        <p:spPr>
          <a:xfrm>
            <a:off x="415600" y="1324517"/>
            <a:ext cx="11360800" cy="4555200"/>
          </a:xfrm>
          <a:prstGeom prst="rect">
            <a:avLst/>
          </a:prstGeom>
        </p:spPr>
        <p:txBody>
          <a:bodyPr spcFirstLastPara="1" wrap="square" lIns="91425" tIns="91425" rIns="91425" bIns="91425" anchor="t" anchorCtr="0">
            <a:normAutofit/>
          </a:bodyPr>
          <a:lstStyle>
            <a:lvl1pPr marL="609585" lvl="0" indent="-423323" rtl="0">
              <a:spcBef>
                <a:spcPts val="0"/>
              </a:spcBef>
              <a:spcAft>
                <a:spcPts val="0"/>
              </a:spcAft>
              <a:buClr>
                <a:schemeClr val="lt1"/>
              </a:buClr>
              <a:buSzPts val="1400"/>
              <a:buChar char="●"/>
              <a:defRPr>
                <a:solidFill>
                  <a:schemeClr val="lt1"/>
                </a:solidFill>
              </a:defRPr>
            </a:lvl1pPr>
            <a:lvl2pPr marL="1219170" lvl="1" indent="-406390" rtl="0">
              <a:spcBef>
                <a:spcPts val="0"/>
              </a:spcBef>
              <a:spcAft>
                <a:spcPts val="0"/>
              </a:spcAft>
              <a:buClr>
                <a:schemeClr val="lt1"/>
              </a:buClr>
              <a:buSzPts val="1200"/>
              <a:buChar char="○"/>
              <a:defRPr>
                <a:solidFill>
                  <a:schemeClr val="lt1"/>
                </a:solidFill>
              </a:defRPr>
            </a:lvl2pPr>
            <a:lvl3pPr marL="1828754" lvl="2" indent="-406390" rtl="0">
              <a:spcBef>
                <a:spcPts val="0"/>
              </a:spcBef>
              <a:spcAft>
                <a:spcPts val="0"/>
              </a:spcAft>
              <a:buClr>
                <a:schemeClr val="lt1"/>
              </a:buClr>
              <a:buSzPts val="1200"/>
              <a:buChar char="■"/>
              <a:defRPr>
                <a:solidFill>
                  <a:schemeClr val="lt1"/>
                </a:solidFill>
              </a:defRPr>
            </a:lvl3pPr>
            <a:lvl4pPr marL="2438339" lvl="3" indent="-406390" rtl="0">
              <a:spcBef>
                <a:spcPts val="0"/>
              </a:spcBef>
              <a:spcAft>
                <a:spcPts val="0"/>
              </a:spcAft>
              <a:buClr>
                <a:schemeClr val="lt1"/>
              </a:buClr>
              <a:buSzPts val="1200"/>
              <a:buChar char="●"/>
              <a:defRPr>
                <a:solidFill>
                  <a:schemeClr val="lt1"/>
                </a:solidFill>
              </a:defRPr>
            </a:lvl4pPr>
            <a:lvl5pPr marL="3047924" lvl="4" indent="-406390" rtl="0">
              <a:spcBef>
                <a:spcPts val="0"/>
              </a:spcBef>
              <a:spcAft>
                <a:spcPts val="0"/>
              </a:spcAft>
              <a:buClr>
                <a:schemeClr val="lt1"/>
              </a:buClr>
              <a:buSzPts val="1200"/>
              <a:buChar char="○"/>
              <a:defRPr>
                <a:solidFill>
                  <a:schemeClr val="lt1"/>
                </a:solidFill>
              </a:defRPr>
            </a:lvl5pPr>
            <a:lvl6pPr marL="3657509" lvl="5" indent="-406390" rtl="0">
              <a:spcBef>
                <a:spcPts val="0"/>
              </a:spcBef>
              <a:spcAft>
                <a:spcPts val="0"/>
              </a:spcAft>
              <a:buClr>
                <a:schemeClr val="lt1"/>
              </a:buClr>
              <a:buSzPts val="1200"/>
              <a:buChar char="■"/>
              <a:defRPr>
                <a:solidFill>
                  <a:schemeClr val="lt1"/>
                </a:solidFill>
              </a:defRPr>
            </a:lvl6pPr>
            <a:lvl7pPr marL="4267093" lvl="6" indent="-406390" rtl="0">
              <a:spcBef>
                <a:spcPts val="0"/>
              </a:spcBef>
              <a:spcAft>
                <a:spcPts val="0"/>
              </a:spcAft>
              <a:buClr>
                <a:schemeClr val="lt1"/>
              </a:buClr>
              <a:buSzPts val="1200"/>
              <a:buChar char="●"/>
              <a:defRPr>
                <a:solidFill>
                  <a:schemeClr val="lt1"/>
                </a:solidFill>
              </a:defRPr>
            </a:lvl7pPr>
            <a:lvl8pPr marL="4876678" lvl="7" indent="-406390" rtl="0">
              <a:spcBef>
                <a:spcPts val="0"/>
              </a:spcBef>
              <a:spcAft>
                <a:spcPts val="0"/>
              </a:spcAft>
              <a:buClr>
                <a:schemeClr val="lt1"/>
              </a:buClr>
              <a:buSzPts val="1200"/>
              <a:buChar char="○"/>
              <a:defRPr>
                <a:solidFill>
                  <a:schemeClr val="lt1"/>
                </a:solidFill>
              </a:defRPr>
            </a:lvl8pPr>
            <a:lvl9pPr marL="5486263" lvl="8" indent="-406390" rtl="0">
              <a:spcBef>
                <a:spcPts val="0"/>
              </a:spcBef>
              <a:spcAft>
                <a:spcPts val="0"/>
              </a:spcAft>
              <a:buClr>
                <a:schemeClr val="lt1"/>
              </a:buClr>
              <a:buSzPts val="1200"/>
              <a:buChar char="■"/>
              <a:defRPr>
                <a:solidFill>
                  <a:schemeClr val="lt1"/>
                </a:solidFill>
              </a:defRPr>
            </a:lvl9pPr>
          </a:lstStyle>
          <a:p>
            <a:endParaRPr/>
          </a:p>
        </p:txBody>
      </p:sp>
      <p:sp>
        <p:nvSpPr>
          <p:cNvPr id="31" name="Google Shape;31;p5"/>
          <p:cNvSpPr txBox="1">
            <a:spLocks noGrp="1"/>
          </p:cNvSpPr>
          <p:nvPr>
            <p:ph type="sldNum" idx="12"/>
          </p:nvPr>
        </p:nvSpPr>
        <p:spPr>
          <a:xfrm>
            <a:off x="11296611" y="6238704"/>
            <a:ext cx="731600" cy="5248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pic>
        <p:nvPicPr>
          <p:cNvPr id="32" name="Google Shape;32;p5"/>
          <p:cNvPicPr preferRelativeResize="0"/>
          <p:nvPr/>
        </p:nvPicPr>
        <p:blipFill>
          <a:blip r:embed="rId2">
            <a:alphaModFix/>
          </a:blip>
          <a:stretch>
            <a:fillRect/>
          </a:stretch>
        </p:blipFill>
        <p:spPr>
          <a:xfrm>
            <a:off x="415601" y="6185333"/>
            <a:ext cx="884135" cy="589400"/>
          </a:xfrm>
          <a:prstGeom prst="rect">
            <a:avLst/>
          </a:prstGeom>
          <a:noFill/>
          <a:ln>
            <a:noFill/>
          </a:ln>
        </p:spPr>
      </p:pic>
      <p:sp>
        <p:nvSpPr>
          <p:cNvPr id="33" name="Google Shape;33;p5"/>
          <p:cNvSpPr txBox="1"/>
          <p:nvPr/>
        </p:nvSpPr>
        <p:spPr>
          <a:xfrm>
            <a:off x="1737236" y="6172234"/>
            <a:ext cx="2083200" cy="595059"/>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 sz="1200" b="1">
                <a:solidFill>
                  <a:schemeClr val="lt1"/>
                </a:solidFill>
                <a:latin typeface="Roboto"/>
                <a:ea typeface="Roboto"/>
                <a:cs typeface="Roboto"/>
                <a:sym typeface="Roboto"/>
              </a:rPr>
              <a:t>CS 224S / LINGUIST 285</a:t>
            </a:r>
            <a:br>
              <a:rPr lang="en" sz="1200" b="1">
                <a:solidFill>
                  <a:schemeClr val="lt1"/>
                </a:solidFill>
                <a:latin typeface="Roboto"/>
                <a:ea typeface="Roboto"/>
                <a:cs typeface="Roboto"/>
                <a:sym typeface="Roboto"/>
              </a:rPr>
            </a:br>
            <a:r>
              <a:rPr lang="en" sz="1067">
                <a:solidFill>
                  <a:schemeClr val="lt1"/>
                </a:solidFill>
                <a:latin typeface="Roboto"/>
                <a:ea typeface="Roboto"/>
                <a:cs typeface="Roboto"/>
                <a:sym typeface="Roboto"/>
              </a:rPr>
              <a:t>Spoken Language Processing</a:t>
            </a:r>
            <a:endParaRPr sz="1067">
              <a:solidFill>
                <a:schemeClr val="lt1"/>
              </a:solidFill>
              <a:latin typeface="Roboto"/>
              <a:ea typeface="Roboto"/>
              <a:cs typeface="Roboto"/>
              <a:sym typeface="Roboto"/>
            </a:endParaRPr>
          </a:p>
        </p:txBody>
      </p:sp>
      <p:sp>
        <p:nvSpPr>
          <p:cNvPr id="34" name="Google Shape;34;p5"/>
          <p:cNvSpPr txBox="1"/>
          <p:nvPr/>
        </p:nvSpPr>
        <p:spPr>
          <a:xfrm>
            <a:off x="4219331" y="6149533"/>
            <a:ext cx="2366000" cy="615513"/>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 sz="1200" b="1">
                <a:solidFill>
                  <a:schemeClr val="lt1"/>
                </a:solidFill>
                <a:latin typeface="Roboto"/>
                <a:ea typeface="Roboto"/>
                <a:cs typeface="Roboto"/>
                <a:sym typeface="Roboto"/>
              </a:rPr>
              <a:t>Lecture 2: </a:t>
            </a:r>
            <a:endParaRPr sz="1200" b="1">
              <a:solidFill>
                <a:schemeClr val="lt1"/>
              </a:solidFill>
              <a:latin typeface="Roboto"/>
              <a:ea typeface="Roboto"/>
              <a:cs typeface="Roboto"/>
              <a:sym typeface="Roboto"/>
            </a:endParaRPr>
          </a:p>
          <a:p>
            <a:pPr marL="0" lvl="0" indent="0" algn="l" rtl="0">
              <a:spcBef>
                <a:spcPts val="0"/>
              </a:spcBef>
              <a:spcAft>
                <a:spcPts val="0"/>
              </a:spcAft>
              <a:buNone/>
            </a:pPr>
            <a:r>
              <a:rPr lang="en" sz="1200">
                <a:solidFill>
                  <a:schemeClr val="lt1"/>
                </a:solidFill>
                <a:latin typeface="Roboto"/>
                <a:ea typeface="Roboto"/>
                <a:cs typeface="Roboto"/>
                <a:sym typeface="Roboto"/>
              </a:rPr>
              <a:t>Phonetics</a:t>
            </a:r>
            <a:endParaRPr sz="1200" b="1">
              <a:solidFill>
                <a:schemeClr val="lt1"/>
              </a:solidFill>
              <a:latin typeface="Roboto"/>
              <a:ea typeface="Roboto"/>
              <a:cs typeface="Roboto"/>
              <a:sym typeface="Roboto"/>
            </a:endParaRPr>
          </a:p>
        </p:txBody>
      </p:sp>
    </p:spTree>
    <p:extLst>
      <p:ext uri="{BB962C8B-B14F-4D97-AF65-F5344CB8AC3E}">
        <p14:creationId xmlns:p14="http://schemas.microsoft.com/office/powerpoint/2010/main" val="3889198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aption 1 1 3">
  <p:cSld name="Caption 1 1 3">
    <p:bg>
      <p:bgPr>
        <a:solidFill>
          <a:schemeClr val="lt1"/>
        </a:solidFill>
        <a:effectLst/>
      </p:bgPr>
    </p:bg>
    <p:spTree>
      <p:nvGrpSpPr>
        <p:cNvPr id="1" name="Shape 48"/>
        <p:cNvGrpSpPr/>
        <p:nvPr/>
      </p:nvGrpSpPr>
      <p:grpSpPr>
        <a:xfrm>
          <a:off x="0" y="0"/>
          <a:ext cx="0" cy="0"/>
          <a:chOff x="0" y="0"/>
          <a:chExt cx="0" cy="0"/>
        </a:xfrm>
      </p:grpSpPr>
      <p:sp>
        <p:nvSpPr>
          <p:cNvPr id="51" name="Google Shape;51;p8"/>
          <p:cNvSpPr txBox="1">
            <a:spLocks noGrp="1"/>
          </p:cNvSpPr>
          <p:nvPr>
            <p:ph type="title"/>
          </p:nvPr>
        </p:nvSpPr>
        <p:spPr>
          <a:xfrm>
            <a:off x="362967" y="202297"/>
            <a:ext cx="3642400" cy="7636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8C1515"/>
              </a:buClr>
              <a:buSzPts val="2500"/>
              <a:buNone/>
              <a:defRPr>
                <a:solidFill>
                  <a:srgbClr val="8C1515"/>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2" name="Google Shape;52;p8"/>
          <p:cNvSpPr txBox="1">
            <a:spLocks noGrp="1"/>
          </p:cNvSpPr>
          <p:nvPr>
            <p:ph type="body" idx="1"/>
          </p:nvPr>
        </p:nvSpPr>
        <p:spPr>
          <a:xfrm>
            <a:off x="415600" y="1470100"/>
            <a:ext cx="3385600" cy="4050400"/>
          </a:xfrm>
          <a:prstGeom prst="rect">
            <a:avLst/>
          </a:prstGeom>
        </p:spPr>
        <p:txBody>
          <a:bodyPr spcFirstLastPara="1" wrap="square" lIns="91425" tIns="91425" rIns="91425" bIns="91425" anchor="t" anchorCtr="0">
            <a:normAutofit/>
          </a:bodyPr>
          <a:lstStyle>
            <a:lvl1pPr marL="609585" lvl="0" indent="-423323" rtl="0">
              <a:spcBef>
                <a:spcPts val="0"/>
              </a:spcBef>
              <a:spcAft>
                <a:spcPts val="0"/>
              </a:spcAft>
              <a:buClr>
                <a:srgbClr val="8C1515"/>
              </a:buClr>
              <a:buSzPts val="1400"/>
              <a:buChar char="●"/>
              <a:defRPr>
                <a:solidFill>
                  <a:srgbClr val="2E2D29"/>
                </a:solidFill>
              </a:defRPr>
            </a:lvl1pPr>
            <a:lvl2pPr marL="1219170" lvl="1" indent="-406390" rtl="0">
              <a:spcBef>
                <a:spcPts val="0"/>
              </a:spcBef>
              <a:spcAft>
                <a:spcPts val="0"/>
              </a:spcAft>
              <a:buClr>
                <a:srgbClr val="2E2D29"/>
              </a:buClr>
              <a:buSzPts val="1200"/>
              <a:buChar char="○"/>
              <a:defRPr>
                <a:solidFill>
                  <a:srgbClr val="2E2D29"/>
                </a:solidFill>
              </a:defRPr>
            </a:lvl2pPr>
            <a:lvl3pPr marL="1828754" lvl="2" indent="-406390" rtl="0">
              <a:spcBef>
                <a:spcPts val="0"/>
              </a:spcBef>
              <a:spcAft>
                <a:spcPts val="0"/>
              </a:spcAft>
              <a:buClr>
                <a:srgbClr val="2E2D29"/>
              </a:buClr>
              <a:buSzPts val="1200"/>
              <a:buChar char="■"/>
              <a:defRPr>
                <a:solidFill>
                  <a:srgbClr val="2E2D29"/>
                </a:solidFill>
              </a:defRPr>
            </a:lvl3pPr>
            <a:lvl4pPr marL="2438339" lvl="3" indent="-406390" rtl="0">
              <a:spcBef>
                <a:spcPts val="0"/>
              </a:spcBef>
              <a:spcAft>
                <a:spcPts val="0"/>
              </a:spcAft>
              <a:buClr>
                <a:srgbClr val="2E2D29"/>
              </a:buClr>
              <a:buSzPts val="1200"/>
              <a:buChar char="●"/>
              <a:defRPr>
                <a:solidFill>
                  <a:srgbClr val="2E2D29"/>
                </a:solidFill>
              </a:defRPr>
            </a:lvl4pPr>
            <a:lvl5pPr marL="3047924" lvl="4" indent="-406390" rtl="0">
              <a:spcBef>
                <a:spcPts val="0"/>
              </a:spcBef>
              <a:spcAft>
                <a:spcPts val="0"/>
              </a:spcAft>
              <a:buClr>
                <a:srgbClr val="2E2D29"/>
              </a:buClr>
              <a:buSzPts val="1200"/>
              <a:buChar char="○"/>
              <a:defRPr>
                <a:solidFill>
                  <a:srgbClr val="2E2D29"/>
                </a:solidFill>
              </a:defRPr>
            </a:lvl5pPr>
            <a:lvl6pPr marL="3657509" lvl="5" indent="-406390" rtl="0">
              <a:spcBef>
                <a:spcPts val="0"/>
              </a:spcBef>
              <a:spcAft>
                <a:spcPts val="0"/>
              </a:spcAft>
              <a:buClr>
                <a:srgbClr val="2E2D29"/>
              </a:buClr>
              <a:buSzPts val="1200"/>
              <a:buChar char="■"/>
              <a:defRPr>
                <a:solidFill>
                  <a:srgbClr val="2E2D29"/>
                </a:solidFill>
              </a:defRPr>
            </a:lvl6pPr>
            <a:lvl7pPr marL="4267093" lvl="6" indent="-406390" rtl="0">
              <a:spcBef>
                <a:spcPts val="0"/>
              </a:spcBef>
              <a:spcAft>
                <a:spcPts val="0"/>
              </a:spcAft>
              <a:buClr>
                <a:srgbClr val="2E2D29"/>
              </a:buClr>
              <a:buSzPts val="1200"/>
              <a:buChar char="●"/>
              <a:defRPr>
                <a:solidFill>
                  <a:srgbClr val="2E2D29"/>
                </a:solidFill>
              </a:defRPr>
            </a:lvl7pPr>
            <a:lvl8pPr marL="4876678" lvl="7" indent="-406390" rtl="0">
              <a:spcBef>
                <a:spcPts val="0"/>
              </a:spcBef>
              <a:spcAft>
                <a:spcPts val="0"/>
              </a:spcAft>
              <a:buClr>
                <a:srgbClr val="2E2D29"/>
              </a:buClr>
              <a:buSzPts val="1200"/>
              <a:buChar char="○"/>
              <a:defRPr>
                <a:solidFill>
                  <a:srgbClr val="2E2D29"/>
                </a:solidFill>
              </a:defRPr>
            </a:lvl8pPr>
            <a:lvl9pPr marL="5486263" lvl="8" indent="-406390" rtl="0">
              <a:spcBef>
                <a:spcPts val="0"/>
              </a:spcBef>
              <a:spcAft>
                <a:spcPts val="0"/>
              </a:spcAft>
              <a:buClr>
                <a:srgbClr val="2E2D29"/>
              </a:buClr>
              <a:buSzPts val="1200"/>
              <a:buChar char="■"/>
              <a:defRPr>
                <a:solidFill>
                  <a:srgbClr val="2E2D29"/>
                </a:solidFill>
              </a:defRPr>
            </a:lvl9pPr>
          </a:lstStyle>
          <a:p>
            <a:endParaRPr/>
          </a:p>
        </p:txBody>
      </p:sp>
      <p:cxnSp>
        <p:nvCxnSpPr>
          <p:cNvPr id="55" name="Google Shape;55;p8"/>
          <p:cNvCxnSpPr/>
          <p:nvPr/>
        </p:nvCxnSpPr>
        <p:spPr>
          <a:xfrm>
            <a:off x="1552400" y="6162933"/>
            <a:ext cx="0" cy="568400"/>
          </a:xfrm>
          <a:prstGeom prst="straightConnector1">
            <a:avLst/>
          </a:prstGeom>
          <a:noFill/>
          <a:ln w="9525" cap="flat" cmpd="sng">
            <a:solidFill>
              <a:srgbClr val="D5D5D4"/>
            </a:solidFill>
            <a:prstDash val="solid"/>
            <a:round/>
            <a:headEnd type="none" w="med" len="med"/>
            <a:tailEnd type="none" w="med" len="med"/>
          </a:ln>
        </p:spPr>
      </p:cxnSp>
    </p:spTree>
    <p:extLst>
      <p:ext uri="{BB962C8B-B14F-4D97-AF65-F5344CB8AC3E}">
        <p14:creationId xmlns:p14="http://schemas.microsoft.com/office/powerpoint/2010/main" val="2488897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6"/>
          <p:cNvSpPr txBox="1">
            <a:spLocks noGrp="1"/>
          </p:cNvSpPr>
          <p:nvPr>
            <p:ph type="body" idx="1"/>
          </p:nvPr>
        </p:nvSpPr>
        <p:spPr>
          <a:xfrm>
            <a:off x="418200" y="962233"/>
            <a:ext cx="5116000" cy="49300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a:lvl1pPr>
            <a:lvl2pPr marL="1219170" lvl="1" indent="-406390">
              <a:spcBef>
                <a:spcPts val="0"/>
              </a:spcBef>
              <a:spcAft>
                <a:spcPts val="0"/>
              </a:spcAft>
              <a:buSzPts val="1200"/>
              <a:buChar char="○"/>
              <a:defRPr/>
            </a:lvl2pPr>
            <a:lvl3pPr marL="1828754" lvl="2" indent="-406390">
              <a:spcBef>
                <a:spcPts val="0"/>
              </a:spcBef>
              <a:spcAft>
                <a:spcPts val="0"/>
              </a:spcAft>
              <a:buSzPts val="1200"/>
              <a:buChar char="■"/>
              <a:defRPr/>
            </a:lvl3pPr>
            <a:lvl4pPr marL="2438339" lvl="3" indent="-406390">
              <a:spcBef>
                <a:spcPts val="0"/>
              </a:spcBef>
              <a:spcAft>
                <a:spcPts val="0"/>
              </a:spcAft>
              <a:buSzPts val="1200"/>
              <a:buChar char="●"/>
              <a:defRPr/>
            </a:lvl4pPr>
            <a:lvl5pPr marL="3047924" lvl="4" indent="-406390">
              <a:spcBef>
                <a:spcPts val="0"/>
              </a:spcBef>
              <a:spcAft>
                <a:spcPts val="0"/>
              </a:spcAft>
              <a:buSzPts val="1200"/>
              <a:buChar char="○"/>
              <a:defRPr/>
            </a:lvl5pPr>
            <a:lvl6pPr marL="3657509" lvl="5" indent="-406390">
              <a:spcBef>
                <a:spcPts val="0"/>
              </a:spcBef>
              <a:spcAft>
                <a:spcPts val="0"/>
              </a:spcAft>
              <a:buSzPts val="1200"/>
              <a:buChar char="■"/>
              <a:defRPr/>
            </a:lvl6pPr>
            <a:lvl7pPr marL="4267093" lvl="6" indent="-406390">
              <a:spcBef>
                <a:spcPts val="0"/>
              </a:spcBef>
              <a:spcAft>
                <a:spcPts val="0"/>
              </a:spcAft>
              <a:buSzPts val="1200"/>
              <a:buChar char="●"/>
              <a:defRPr/>
            </a:lvl7pPr>
            <a:lvl8pPr marL="4876678" lvl="7" indent="-406390">
              <a:spcBef>
                <a:spcPts val="0"/>
              </a:spcBef>
              <a:spcAft>
                <a:spcPts val="0"/>
              </a:spcAft>
              <a:buSzPts val="1200"/>
              <a:buChar char="○"/>
              <a:defRPr/>
            </a:lvl8pPr>
            <a:lvl9pPr marL="5486263" lvl="8" indent="-406390">
              <a:spcBef>
                <a:spcPts val="0"/>
              </a:spcBef>
              <a:spcAft>
                <a:spcPts val="0"/>
              </a:spcAft>
              <a:buSzPts val="1200"/>
              <a:buChar char="■"/>
              <a:defRPr/>
            </a:lvl9pPr>
          </a:lstStyle>
          <a:p>
            <a:endParaRPr/>
          </a:p>
        </p:txBody>
      </p:sp>
      <p:sp>
        <p:nvSpPr>
          <p:cNvPr id="38" name="Google Shape;38;p6"/>
          <p:cNvSpPr txBox="1">
            <a:spLocks noGrp="1"/>
          </p:cNvSpPr>
          <p:nvPr>
            <p:ph type="title"/>
          </p:nvPr>
        </p:nvSpPr>
        <p:spPr>
          <a:xfrm>
            <a:off x="366095" y="204805"/>
            <a:ext cx="5393600" cy="1161200"/>
          </a:xfrm>
          <a:prstGeom prst="rect">
            <a:avLst/>
          </a:prstGeom>
        </p:spPr>
        <p:txBody>
          <a:bodyPr spcFirstLastPara="1" wrap="square" lIns="91425" tIns="91425" rIns="91425" bIns="91425" anchor="t" anchorCtr="0">
            <a:normAutofit/>
          </a:bodyPr>
          <a:lstStyle>
            <a:lvl1pPr lvl="0" rtl="0">
              <a:spcBef>
                <a:spcPts val="0"/>
              </a:spcBef>
              <a:spcAft>
                <a:spcPts val="0"/>
              </a:spcAft>
              <a:buSzPts val="2500"/>
              <a:buNone/>
              <a:defRPr sz="3333"/>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Tree>
    <p:extLst>
      <p:ext uri="{BB962C8B-B14F-4D97-AF65-F5344CB8AC3E}">
        <p14:creationId xmlns:p14="http://schemas.microsoft.com/office/powerpoint/2010/main" val="2355629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3358142" y="3298184"/>
            <a:ext cx="6858003" cy="2616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latin typeface="Raleway" pitchFamily="2" charset="77"/>
            </a:endParaRPr>
          </a:p>
        </p:txBody>
      </p:sp>
      <p:sp>
        <p:nvSpPr>
          <p:cNvPr id="9" name="Rectangle 8"/>
          <p:cNvSpPr/>
          <p:nvPr/>
        </p:nvSpPr>
        <p:spPr>
          <a:xfrm rot="16200000" flipV="1">
            <a:off x="-3256806" y="3413513"/>
            <a:ext cx="6858003" cy="609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latin typeface="Raleway" pitchFamily="2" charset="77"/>
            </a:endParaRPr>
          </a:p>
        </p:txBody>
      </p:sp>
      <p:sp>
        <p:nvSpPr>
          <p:cNvPr id="2" name="Title Placeholder 1"/>
          <p:cNvSpPr>
            <a:spLocks noGrp="1"/>
          </p:cNvSpPr>
          <p:nvPr>
            <p:ph type="title"/>
          </p:nvPr>
        </p:nvSpPr>
        <p:spPr>
          <a:xfrm>
            <a:off x="1097280" y="286607"/>
            <a:ext cx="10058400" cy="1450757"/>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097279" y="1845735"/>
            <a:ext cx="10058401" cy="4023360"/>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97287" y="6459791"/>
            <a:ext cx="2472271" cy="365125"/>
          </a:xfrm>
          <a:prstGeom prst="rect">
            <a:avLst/>
          </a:prstGeom>
        </p:spPr>
        <p:txBody>
          <a:bodyPr vert="horz" lIns="91440" tIns="45720" rIns="91440" bIns="45720" rtlCol="0" anchor="ctr"/>
          <a:lstStyle>
            <a:lvl1pPr algn="l">
              <a:defRPr sz="675">
                <a:solidFill>
                  <a:srgbClr val="FFFFFF"/>
                </a:solidFill>
                <a:latin typeface="Raleway" pitchFamily="2" charset="77"/>
              </a:defRPr>
            </a:lvl1pPr>
          </a:lstStyle>
          <a:p>
            <a:fld id="{240CDC23-E565-C848-9AF6-12BD09C53D91}" type="datetimeFigureOut">
              <a:rPr lang="en-US" smtClean="0"/>
              <a:pPr/>
              <a:t>2/17/26</a:t>
            </a:fld>
            <a:endParaRPr lang="en-US"/>
          </a:p>
        </p:txBody>
      </p:sp>
      <p:sp>
        <p:nvSpPr>
          <p:cNvPr id="5" name="Footer Placeholder 4"/>
          <p:cNvSpPr>
            <a:spLocks noGrp="1"/>
          </p:cNvSpPr>
          <p:nvPr>
            <p:ph type="ftr" sz="quarter" idx="3"/>
          </p:nvPr>
        </p:nvSpPr>
        <p:spPr>
          <a:xfrm>
            <a:off x="3686187" y="6459791"/>
            <a:ext cx="4822804" cy="365125"/>
          </a:xfrm>
          <a:prstGeom prst="rect">
            <a:avLst/>
          </a:prstGeom>
        </p:spPr>
        <p:txBody>
          <a:bodyPr vert="horz" lIns="91440" tIns="45720" rIns="91440" bIns="45720" rtlCol="0" anchor="ctr"/>
          <a:lstStyle>
            <a:lvl1pPr algn="ctr">
              <a:defRPr sz="675" cap="all" baseline="0">
                <a:solidFill>
                  <a:srgbClr val="FFFFFF"/>
                </a:solidFill>
                <a:latin typeface="Raleway" pitchFamily="2" charset="77"/>
              </a:defRPr>
            </a:lvl1pPr>
          </a:lstStyle>
          <a:p>
            <a:endParaRPr lang="en-US"/>
          </a:p>
        </p:txBody>
      </p:sp>
      <p:sp>
        <p:nvSpPr>
          <p:cNvPr id="6" name="Slide Number Placeholder 5"/>
          <p:cNvSpPr>
            <a:spLocks noGrp="1"/>
          </p:cNvSpPr>
          <p:nvPr>
            <p:ph type="sldNum" sz="quarter" idx="4"/>
          </p:nvPr>
        </p:nvSpPr>
        <p:spPr>
          <a:xfrm>
            <a:off x="9900465" y="6459791"/>
            <a:ext cx="1312025" cy="365125"/>
          </a:xfrm>
          <a:prstGeom prst="rect">
            <a:avLst/>
          </a:prstGeom>
        </p:spPr>
        <p:txBody>
          <a:bodyPr vert="horz" lIns="91440" tIns="45720" rIns="91440" bIns="45720" rtlCol="0" anchor="ctr"/>
          <a:lstStyle>
            <a:lvl1pPr algn="r">
              <a:defRPr sz="788">
                <a:solidFill>
                  <a:srgbClr val="FFFFFF"/>
                </a:solidFill>
                <a:latin typeface="Raleway" pitchFamily="2" charset="77"/>
              </a:defRPr>
            </a:lvl1pPr>
          </a:lstStyle>
          <a:p>
            <a:fld id="{D07771B2-D7F7-364E-B6F3-F7FE93606BCE}" type="slidenum">
              <a:rPr lang="en-US" smtClean="0"/>
              <a:pPr/>
              <a:t>‹#›</a:t>
            </a:fld>
            <a:endParaRPr lang="en-US"/>
          </a:p>
        </p:txBody>
      </p:sp>
    </p:spTree>
    <p:extLst>
      <p:ext uri="{BB962C8B-B14F-4D97-AF65-F5344CB8AC3E}">
        <p14:creationId xmlns:p14="http://schemas.microsoft.com/office/powerpoint/2010/main" val="142812491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Lst>
  <p:txStyles>
    <p:titleStyle>
      <a:lvl1pPr algn="l" defTabSz="685750" rtl="0" eaLnBrk="1" latinLnBrk="0" hangingPunct="1">
        <a:lnSpc>
          <a:spcPct val="85000"/>
        </a:lnSpc>
        <a:spcBef>
          <a:spcPct val="0"/>
        </a:spcBef>
        <a:buNone/>
        <a:defRPr sz="3600" kern="1200" spc="-37" baseline="0">
          <a:solidFill>
            <a:schemeClr val="tx1">
              <a:lumMod val="75000"/>
              <a:lumOff val="25000"/>
            </a:schemeClr>
          </a:solidFill>
          <a:latin typeface="Raleway" pitchFamily="2" charset="77"/>
          <a:ea typeface="+mj-ea"/>
          <a:cs typeface="+mj-cs"/>
        </a:defRPr>
      </a:lvl1pPr>
    </p:titleStyle>
    <p:bodyStyle>
      <a:lvl1pPr marL="68576" indent="-68576" algn="l" defTabSz="685750" rtl="0" eaLnBrk="1" latinLnBrk="0" hangingPunct="1">
        <a:lnSpc>
          <a:spcPct val="90000"/>
        </a:lnSpc>
        <a:spcBef>
          <a:spcPts val="900"/>
        </a:spcBef>
        <a:spcAft>
          <a:spcPts val="151"/>
        </a:spcAft>
        <a:buClr>
          <a:schemeClr val="accent1"/>
        </a:buClr>
        <a:buSzPct val="100000"/>
        <a:buFont typeface="Calibri" panose="020F0502020204030204" pitchFamily="34" charset="0"/>
        <a:buChar char=" "/>
        <a:defRPr sz="2400" kern="1200">
          <a:solidFill>
            <a:schemeClr val="tx1">
              <a:lumMod val="75000"/>
              <a:lumOff val="25000"/>
            </a:schemeClr>
          </a:solidFill>
          <a:latin typeface="Raleway" pitchFamily="2" charset="77"/>
          <a:ea typeface="+mn-ea"/>
          <a:cs typeface="+mn-cs"/>
        </a:defRPr>
      </a:lvl1pPr>
      <a:lvl2pPr marL="288015" indent="-137150" algn="l" defTabSz="685750" rtl="0" eaLnBrk="1" latinLnBrk="0" hangingPunct="1">
        <a:lnSpc>
          <a:spcPct val="90000"/>
        </a:lnSpc>
        <a:spcBef>
          <a:spcPts val="151"/>
        </a:spcBef>
        <a:spcAft>
          <a:spcPts val="300"/>
        </a:spcAft>
        <a:buClr>
          <a:schemeClr val="accent1"/>
        </a:buClr>
        <a:buFont typeface="Arial" panose="020B0604020202020204" pitchFamily="34" charset="0"/>
        <a:buChar char="•"/>
        <a:defRPr sz="2000" kern="1200">
          <a:solidFill>
            <a:schemeClr val="tx1">
              <a:lumMod val="75000"/>
              <a:lumOff val="25000"/>
            </a:schemeClr>
          </a:solidFill>
          <a:latin typeface="Raleway" pitchFamily="2" charset="77"/>
          <a:ea typeface="+mn-ea"/>
          <a:cs typeface="+mn-cs"/>
        </a:defRPr>
      </a:lvl2pPr>
      <a:lvl3pPr marL="425165" indent="-137150" algn="l" defTabSz="685750" rtl="0" eaLnBrk="1" latinLnBrk="0" hangingPunct="1">
        <a:lnSpc>
          <a:spcPct val="90000"/>
        </a:lnSpc>
        <a:spcBef>
          <a:spcPts val="151"/>
        </a:spcBef>
        <a:spcAft>
          <a:spcPts val="300"/>
        </a:spcAft>
        <a:buClr>
          <a:schemeClr val="accent1"/>
        </a:buClr>
        <a:buFont typeface="Arial" panose="020B0604020202020204" pitchFamily="34" charset="0"/>
        <a:buChar char="•"/>
        <a:defRPr sz="1600" kern="1200">
          <a:solidFill>
            <a:schemeClr val="tx1">
              <a:lumMod val="75000"/>
              <a:lumOff val="25000"/>
            </a:schemeClr>
          </a:solidFill>
          <a:latin typeface="Raleway" pitchFamily="2" charset="77"/>
          <a:ea typeface="+mn-ea"/>
          <a:cs typeface="+mn-cs"/>
        </a:defRPr>
      </a:lvl3pPr>
      <a:lvl4pPr marL="562315" indent="-137150" algn="l" defTabSz="685750" rtl="0" eaLnBrk="1" latinLnBrk="0" hangingPunct="1">
        <a:lnSpc>
          <a:spcPct val="90000"/>
        </a:lnSpc>
        <a:spcBef>
          <a:spcPts val="151"/>
        </a:spcBef>
        <a:spcAft>
          <a:spcPts val="300"/>
        </a:spcAft>
        <a:buClr>
          <a:schemeClr val="accent1"/>
        </a:buClr>
        <a:buFont typeface="Arial" panose="020B0604020202020204" pitchFamily="34" charset="0"/>
        <a:buChar char="•"/>
        <a:defRPr sz="1600" kern="1200">
          <a:solidFill>
            <a:schemeClr val="tx1">
              <a:lumMod val="75000"/>
              <a:lumOff val="25000"/>
            </a:schemeClr>
          </a:solidFill>
          <a:latin typeface="Raleway" pitchFamily="2" charset="77"/>
          <a:ea typeface="+mn-ea"/>
          <a:cs typeface="+mn-cs"/>
        </a:defRPr>
      </a:lvl4pPr>
      <a:lvl5pPr marL="699464" indent="-137150" algn="l" defTabSz="685750" rtl="0" eaLnBrk="1" latinLnBrk="0" hangingPunct="1">
        <a:lnSpc>
          <a:spcPct val="90000"/>
        </a:lnSpc>
        <a:spcBef>
          <a:spcPts val="151"/>
        </a:spcBef>
        <a:spcAft>
          <a:spcPts val="300"/>
        </a:spcAft>
        <a:buClr>
          <a:schemeClr val="accent1"/>
        </a:buClr>
        <a:buFont typeface="Arial" panose="020B0604020202020204" pitchFamily="34" charset="0"/>
        <a:buChar char="•"/>
        <a:defRPr sz="1600" kern="1200">
          <a:solidFill>
            <a:schemeClr val="tx1">
              <a:lumMod val="75000"/>
              <a:lumOff val="25000"/>
            </a:schemeClr>
          </a:solidFill>
          <a:latin typeface="Raleway" pitchFamily="2" charset="77"/>
          <a:ea typeface="+mn-ea"/>
          <a:cs typeface="+mn-cs"/>
        </a:defRPr>
      </a:lvl5pPr>
      <a:lvl6pPr marL="82493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6pPr>
      <a:lvl7pPr marL="97492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7pPr>
      <a:lvl8pPr marL="1124916"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8pPr>
      <a:lvl9pPr marL="1274905"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9pPr>
    </p:bodyStyle>
    <p:otherStyle>
      <a:defPPr>
        <a:defRPr lang="en-US"/>
      </a:defPPr>
      <a:lvl1pPr marL="0" algn="l" defTabSz="685750" rtl="0" eaLnBrk="1" latinLnBrk="0" hangingPunct="1">
        <a:defRPr sz="1351" kern="1200">
          <a:solidFill>
            <a:schemeClr val="tx1"/>
          </a:solidFill>
          <a:latin typeface="+mn-lt"/>
          <a:ea typeface="+mn-ea"/>
          <a:cs typeface="+mn-cs"/>
        </a:defRPr>
      </a:lvl1pPr>
      <a:lvl2pPr marL="342874" algn="l" defTabSz="685750" rtl="0" eaLnBrk="1" latinLnBrk="0" hangingPunct="1">
        <a:defRPr sz="1351" kern="1200">
          <a:solidFill>
            <a:schemeClr val="tx1"/>
          </a:solidFill>
          <a:latin typeface="+mn-lt"/>
          <a:ea typeface="+mn-ea"/>
          <a:cs typeface="+mn-cs"/>
        </a:defRPr>
      </a:lvl2pPr>
      <a:lvl3pPr marL="685750" algn="l" defTabSz="685750" rtl="0" eaLnBrk="1" latinLnBrk="0" hangingPunct="1">
        <a:defRPr sz="1351" kern="1200">
          <a:solidFill>
            <a:schemeClr val="tx1"/>
          </a:solidFill>
          <a:latin typeface="+mn-lt"/>
          <a:ea typeface="+mn-ea"/>
          <a:cs typeface="+mn-cs"/>
        </a:defRPr>
      </a:lvl3pPr>
      <a:lvl4pPr marL="1028624" algn="l" defTabSz="685750" rtl="0" eaLnBrk="1" latinLnBrk="0" hangingPunct="1">
        <a:defRPr sz="1351" kern="1200">
          <a:solidFill>
            <a:schemeClr val="tx1"/>
          </a:solidFill>
          <a:latin typeface="+mn-lt"/>
          <a:ea typeface="+mn-ea"/>
          <a:cs typeface="+mn-cs"/>
        </a:defRPr>
      </a:lvl4pPr>
      <a:lvl5pPr marL="1371498" algn="l" defTabSz="685750" rtl="0" eaLnBrk="1" latinLnBrk="0" hangingPunct="1">
        <a:defRPr sz="1351" kern="1200">
          <a:solidFill>
            <a:schemeClr val="tx1"/>
          </a:solidFill>
          <a:latin typeface="+mn-lt"/>
          <a:ea typeface="+mn-ea"/>
          <a:cs typeface="+mn-cs"/>
        </a:defRPr>
      </a:lvl5pPr>
      <a:lvl6pPr marL="1714372" algn="l" defTabSz="685750" rtl="0" eaLnBrk="1" latinLnBrk="0" hangingPunct="1">
        <a:defRPr sz="1351" kern="1200">
          <a:solidFill>
            <a:schemeClr val="tx1"/>
          </a:solidFill>
          <a:latin typeface="+mn-lt"/>
          <a:ea typeface="+mn-ea"/>
          <a:cs typeface="+mn-cs"/>
        </a:defRPr>
      </a:lvl6pPr>
      <a:lvl7pPr marL="2057246" algn="l" defTabSz="685750" rtl="0" eaLnBrk="1" latinLnBrk="0" hangingPunct="1">
        <a:defRPr sz="1351" kern="1200">
          <a:solidFill>
            <a:schemeClr val="tx1"/>
          </a:solidFill>
          <a:latin typeface="+mn-lt"/>
          <a:ea typeface="+mn-ea"/>
          <a:cs typeface="+mn-cs"/>
        </a:defRPr>
      </a:lvl7pPr>
      <a:lvl8pPr marL="2400120" algn="l" defTabSz="685750" rtl="0" eaLnBrk="1" latinLnBrk="0" hangingPunct="1">
        <a:defRPr sz="1351" kern="1200">
          <a:solidFill>
            <a:schemeClr val="tx1"/>
          </a:solidFill>
          <a:latin typeface="+mn-lt"/>
          <a:ea typeface="+mn-ea"/>
          <a:cs typeface="+mn-cs"/>
        </a:defRPr>
      </a:lvl8pPr>
      <a:lvl9pPr marL="2742994" algn="l" defTabSz="685750" rtl="0" eaLnBrk="1" latinLnBrk="0" hangingPunct="1">
        <a:defRPr sz="135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microsoft.com/office/2007/relationships/media" Target="../media/media2.WAV"/><Relationship Id="rId7" Type="http://schemas.openxmlformats.org/officeDocument/2006/relationships/image" Target="../media/image7.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notesSlide" Target="../notesSlides/notesSlide2.xml"/><Relationship Id="rId5" Type="http://schemas.openxmlformats.org/officeDocument/2006/relationships/slideLayout" Target="../slideLayouts/slideLayout1.xml"/><Relationship Id="rId4" Type="http://schemas.openxmlformats.org/officeDocument/2006/relationships/audio" Target="../media/media2.WAV"/></Relationships>
</file>

<file path=ppt/slides/_rels/slide6.xml.rels><?xml version="1.0" encoding="UTF-8" standalone="yes"?>
<Relationships xmlns="http://schemas.openxmlformats.org/package/2006/relationships"><Relationship Id="rId3" Type="http://schemas.microsoft.com/office/2007/relationships/media" Target="../media/media4.WAV"/><Relationship Id="rId7" Type="http://schemas.openxmlformats.org/officeDocument/2006/relationships/image" Target="../media/image7.png"/><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notesSlide" Target="../notesSlides/notesSlide3.xml"/><Relationship Id="rId5" Type="http://schemas.openxmlformats.org/officeDocument/2006/relationships/slideLayout" Target="../slideLayouts/slideLayout1.xml"/><Relationship Id="rId4" Type="http://schemas.openxmlformats.org/officeDocument/2006/relationships/audio" Target="../media/media4.WAV"/></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9.png"/><Relationship Id="rId5" Type="http://schemas.openxmlformats.org/officeDocument/2006/relationships/image" Target="../media/image10.png"/><Relationship Id="rId4"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3" Type="http://schemas.openxmlformats.org/officeDocument/2006/relationships/hyperlink" Target="https://arxiv.org/pdf/2205.12446"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wav"/><Relationship Id="rId1" Type="http://schemas.microsoft.com/office/2007/relationships/media" Target="../media/media7.wav"/><Relationship Id="rId5" Type="http://schemas.openxmlformats.org/officeDocument/2006/relationships/image" Target="../media/image11.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web.stanford.edu/class/cs124/arpabetsmall.html"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hyperlink" Target="http://www.speech.cs.cmu.edu/cgi-bin/cmudict"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en.wikipedia.org/wiki/International_Phonetic_Alphabet"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8.mp4"/><Relationship Id="rId1" Type="http://schemas.microsoft.com/office/2007/relationships/media" Target="../media/media8.mp4"/><Relationship Id="rId4" Type="http://schemas.openxmlformats.org/officeDocument/2006/relationships/image" Target="../media/image1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3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hyperlink" Target="http://drive.google.com/file/d/1B74PChByBoUeUzfxqyCEgIvkOTZK5-GL/view" TargetMode="External"/><Relationship Id="rId1" Type="http://schemas.openxmlformats.org/officeDocument/2006/relationships/slideLayout" Target="../slideLayouts/slideLayout1.xml"/><Relationship Id="rId4" Type="http://schemas.openxmlformats.org/officeDocument/2006/relationships/image" Target="../media/image23.emf"/></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9.mp4"/><Relationship Id="rId1" Type="http://schemas.microsoft.com/office/2007/relationships/media" Target="../media/media9.mp4"/><Relationship Id="rId5" Type="http://schemas.openxmlformats.org/officeDocument/2006/relationships/image" Target="../media/image26.png"/><Relationship Id="rId4" Type="http://schemas.openxmlformats.org/officeDocument/2006/relationships/notesSlide" Target="../notesSlides/notesSlide21.xml"/></Relationships>
</file>

<file path=ppt/slides/_rels/slide39.xml.rels><?xml version="1.0" encoding="UTF-8" standalone="yes"?>
<Relationships xmlns="http://schemas.openxmlformats.org/package/2006/relationships"><Relationship Id="rId3" Type="http://schemas.openxmlformats.org/officeDocument/2006/relationships/hyperlink" Target="http://drive.google.com/file/d/1YaMcshmjio-sek7V8G9I1xKIiAJbnbZG/view"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7.jp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0.mp4"/><Relationship Id="rId1" Type="http://schemas.microsoft.com/office/2007/relationships/media" Target="../media/media10.mp4"/><Relationship Id="rId4" Type="http://schemas.openxmlformats.org/officeDocument/2006/relationships/image" Target="../media/image28.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1.mov"/><Relationship Id="rId1" Type="http://schemas.microsoft.com/office/2007/relationships/media" Target="../media/media11.mov"/><Relationship Id="rId4" Type="http://schemas.openxmlformats.org/officeDocument/2006/relationships/image" Target="../media/image29.png"/></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2.WAV"/><Relationship Id="rId1" Type="http://schemas.microsoft.com/office/2007/relationships/media" Target="../media/media12.WAV"/><Relationship Id="rId6" Type="http://schemas.openxmlformats.org/officeDocument/2006/relationships/image" Target="../media/image7.png"/><Relationship Id="rId5" Type="http://schemas.openxmlformats.org/officeDocument/2006/relationships/image" Target="../media/image37.png"/><Relationship Id="rId4" Type="http://schemas.openxmlformats.org/officeDocument/2006/relationships/notesSlide" Target="../notesSlides/notesSlide31.xml"/></Relationships>
</file>

<file path=ppt/slides/_rels/slide51.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38.emf"/><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emf"/><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41.em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image" Target="../media/image48.emf"/></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52.emf"/><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55.emf"/><Relationship Id="rId1" Type="http://schemas.openxmlformats.org/officeDocument/2006/relationships/slideLayout" Target="../slideLayouts/slideLayout1.xml"/><Relationship Id="rId4" Type="http://schemas.openxmlformats.org/officeDocument/2006/relationships/image" Target="../media/image55.png"/></Relationships>
</file>

<file path=ppt/slides/_rels/slide74.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56.emf"/><Relationship Id="rId1" Type="http://schemas.openxmlformats.org/officeDocument/2006/relationships/slideLayout" Target="../slideLayouts/slideLayout1.xml"/><Relationship Id="rId4" Type="http://schemas.openxmlformats.org/officeDocument/2006/relationships/image" Target="../media/image57.png"/></Relationships>
</file>

<file path=ppt/slides/_rels/slide75.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57.emf"/><Relationship Id="rId1" Type="http://schemas.openxmlformats.org/officeDocument/2006/relationships/slideLayout" Target="../slideLayouts/slideLayout1.xml"/><Relationship Id="rId4" Type="http://schemas.openxmlformats.org/officeDocument/2006/relationships/image" Target="../media/image59.png"/></Relationships>
</file>

<file path=ppt/slides/_rels/slide76.x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60.emf"/><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image" Target="../media/image62.emf"/><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1.xml"/><Relationship Id="rId1" Type="http://schemas.openxmlformats.org/officeDocument/2006/relationships/slideLayout" Target="../slideLayouts/slideLayout4.xml"/><Relationship Id="rId4" Type="http://schemas.openxmlformats.org/officeDocument/2006/relationships/image" Target="../media/image65.png"/></Relationships>
</file>

<file path=ppt/slides/_rels/slide8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image" Target="../media/image62.emf"/><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openxmlformats.org/officeDocument/2006/relationships/image" Target="../media/image69.emf"/><Relationship Id="rId5" Type="http://schemas.openxmlformats.org/officeDocument/2006/relationships/image" Target="../media/image68.emf"/><Relationship Id="rId4" Type="http://schemas.openxmlformats.org/officeDocument/2006/relationships/image" Target="../media/image67.emf"/></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69.emf"/><Relationship Id="rId5" Type="http://schemas.openxmlformats.org/officeDocument/2006/relationships/image" Target="../media/image68.emf"/><Relationship Id="rId4" Type="http://schemas.openxmlformats.org/officeDocument/2006/relationships/image" Target="../media/image67.emf"/></Relationships>
</file>

<file path=ppt/slides/_rels/slide96.xml.rels><?xml version="1.0" encoding="UTF-8" standalone="yes"?>
<Relationships xmlns="http://schemas.openxmlformats.org/package/2006/relationships"><Relationship Id="rId2" Type="http://schemas.openxmlformats.org/officeDocument/2006/relationships/image" Target="../media/image70.emf"/><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50.xml"/><Relationship Id="rId1" Type="http://schemas.openxmlformats.org/officeDocument/2006/relationships/slideLayout" Target="../slideLayouts/slideLayout1.xml"/><Relationship Id="rId6" Type="http://schemas.openxmlformats.org/officeDocument/2006/relationships/image" Target="../media/image73.emf"/><Relationship Id="rId5" Type="http://schemas.openxmlformats.org/officeDocument/2006/relationships/image" Target="../media/image72.emf"/><Relationship Id="rId4" Type="http://schemas.openxmlformats.org/officeDocument/2006/relationships/image" Target="../media/image68.emf"/></Relationships>
</file>

<file path=ppt/slides/_rels/slide100.xml.rels><?xml version="1.0" encoding="UTF-8" standalone="yes"?>
<Relationships xmlns="http://schemas.openxmlformats.org/package/2006/relationships"><Relationship Id="rId2" Type="http://schemas.openxmlformats.org/officeDocument/2006/relationships/image" Target="../media/image74.emf"/><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image" Target="../media/image75.emf"/><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image" Target="../media/image76.emf"/><Relationship Id="rId1" Type="http://schemas.openxmlformats.org/officeDocument/2006/relationships/slideLayout" Target="../slideLayouts/slideLayout1.xml"/><Relationship Id="rId5" Type="http://schemas.openxmlformats.org/officeDocument/2006/relationships/image" Target="../media/image67.emf"/><Relationship Id="rId4" Type="http://schemas.openxmlformats.org/officeDocument/2006/relationships/image" Target="../media/image75.emf"/></Relationships>
</file>

<file path=ppt/slides/_rels/slide103.xml.rels><?xml version="1.0" encoding="UTF-8" standalone="yes"?>
<Relationships xmlns="http://schemas.openxmlformats.org/package/2006/relationships"><Relationship Id="rId2" Type="http://schemas.openxmlformats.org/officeDocument/2006/relationships/image" Target="../media/image78.emf"/><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image" Target="../media/image78.emf"/><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image" Target="../media/image78.emf"/><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image" Target="../media/image62.emf"/><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image" Target="../media/image81.emf"/><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image" Target="../media/image82.emf"/><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2" Type="http://schemas.openxmlformats.org/officeDocument/2006/relationships/image" Target="../media/image82.emf"/><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3" Type="http://schemas.openxmlformats.org/officeDocument/2006/relationships/image" Target="../media/image84.emf"/><Relationship Id="rId2" Type="http://schemas.openxmlformats.org/officeDocument/2006/relationships/image" Target="../media/image83.emf"/><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2" Type="http://schemas.openxmlformats.org/officeDocument/2006/relationships/image" Target="../media/image85.emf"/><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2" Type="http://schemas.openxmlformats.org/officeDocument/2006/relationships/image" Target="../media/image86.emf"/><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12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2" Type="http://schemas.openxmlformats.org/officeDocument/2006/relationships/image" Target="../media/image88.emf"/><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3.mp4"/><Relationship Id="rId1" Type="http://schemas.microsoft.com/office/2007/relationships/media" Target="../media/media13.mp4"/><Relationship Id="rId5" Type="http://schemas.openxmlformats.org/officeDocument/2006/relationships/image" Target="../media/image89.png"/><Relationship Id="rId4" Type="http://schemas.openxmlformats.org/officeDocument/2006/relationships/notesSlide" Target="../notesSlides/notesSlide58.xml"/></Relationships>
</file>

<file path=ppt/slides/_rels/slide12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39B2C-759D-B96A-DB7B-81A548700DA9}"/>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A5D996B2-657D-2F4D-C49F-D365D4BC5F48}"/>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Speech Recognition</a:t>
            </a:r>
          </a:p>
        </p:txBody>
      </p:sp>
      <p:sp>
        <p:nvSpPr>
          <p:cNvPr id="16387" name="Rectangle 6">
            <a:extLst>
              <a:ext uri="{FF2B5EF4-FFF2-40B4-BE49-F238E27FC236}">
                <a16:creationId xmlns:a16="http://schemas.microsoft.com/office/drawing/2014/main" id="{7F9FFD12-C9D2-9075-125E-B7B0E75D4BD0}"/>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ea typeface="ＭＳ Ｐゴシック" charset="0"/>
                <a:cs typeface="Calibri"/>
              </a:rPr>
              <a:t>Speech Recognition </a:t>
            </a:r>
          </a:p>
          <a:p>
            <a:pPr eaLnBrk="1" hangingPunct="1">
              <a:buFont typeface="Times" charset="0"/>
              <a:buNone/>
            </a:pPr>
            <a:r>
              <a:rPr lang="en-US" sz="4000" dirty="0">
                <a:solidFill>
                  <a:srgbClr val="A4001D"/>
                </a:solidFill>
                <a:ea typeface="ＭＳ Ｐゴシック" charset="0"/>
                <a:cs typeface="Calibri"/>
              </a:rPr>
              <a:t>Introduction</a:t>
            </a:r>
          </a:p>
        </p:txBody>
      </p:sp>
      <p:sp>
        <p:nvSpPr>
          <p:cNvPr id="5" name="Text Placeholder 4">
            <a:extLst>
              <a:ext uri="{FF2B5EF4-FFF2-40B4-BE49-F238E27FC236}">
                <a16:creationId xmlns:a16="http://schemas.microsoft.com/office/drawing/2014/main" id="{2FB05DC6-5DEE-52EF-8A8F-2BE9D47320E7}"/>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20544128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9F4EA-0C45-ECF0-BE4B-D0F01114E553}"/>
              </a:ext>
            </a:extLst>
          </p:cNvPr>
          <p:cNvSpPr>
            <a:spLocks noGrp="1"/>
          </p:cNvSpPr>
          <p:nvPr>
            <p:ph type="title"/>
          </p:nvPr>
        </p:nvSpPr>
        <p:spPr/>
        <p:txBody>
          <a:bodyPr/>
          <a:lstStyle/>
          <a:p>
            <a:r>
              <a:rPr lang="en-US" dirty="0"/>
              <a:t>Multimodal LLMs: speech</a:t>
            </a:r>
          </a:p>
        </p:txBody>
      </p:sp>
      <p:sp>
        <p:nvSpPr>
          <p:cNvPr id="4" name="Content Placeholder 3">
            <a:extLst>
              <a:ext uri="{FF2B5EF4-FFF2-40B4-BE49-F238E27FC236}">
                <a16:creationId xmlns:a16="http://schemas.microsoft.com/office/drawing/2014/main" id="{6A5F638A-01D4-0056-B816-54354D2C953E}"/>
              </a:ext>
            </a:extLst>
          </p:cNvPr>
          <p:cNvSpPr>
            <a:spLocks noGrp="1"/>
          </p:cNvSpPr>
          <p:nvPr>
            <p:ph idx="1"/>
          </p:nvPr>
        </p:nvSpPr>
        <p:spPr/>
        <p:txBody>
          <a:bodyPr/>
          <a:lstStyle/>
          <a:p>
            <a:r>
              <a:rPr lang="en-US" dirty="0"/>
              <a:t>LLMs can now deal with text, images, video and </a:t>
            </a:r>
            <a:r>
              <a:rPr lang="en-US" b="1" dirty="0"/>
              <a:t>speech</a:t>
            </a:r>
            <a:r>
              <a:rPr lang="en-US" dirty="0"/>
              <a:t>!</a:t>
            </a:r>
          </a:p>
        </p:txBody>
      </p:sp>
      <p:pic>
        <p:nvPicPr>
          <p:cNvPr id="3" name="Picture 10">
            <a:extLst>
              <a:ext uri="{FF2B5EF4-FFF2-40B4-BE49-F238E27FC236}">
                <a16:creationId xmlns:a16="http://schemas.microsoft.com/office/drawing/2014/main" id="{0E3CA8E9-3E51-3999-42DE-4840CD729A2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64295" y="4409808"/>
            <a:ext cx="2909421" cy="964820"/>
          </a:xfrm>
          <a:prstGeom prst="rect">
            <a:avLst/>
          </a:prstGeom>
          <a:noFill/>
          <a:ln w="9525">
            <a:noFill/>
            <a:miter lim="800000"/>
            <a:headEnd/>
            <a:tailEnd/>
          </a:ln>
        </p:spPr>
      </p:pic>
      <p:pic>
        <p:nvPicPr>
          <p:cNvPr id="5" name="Picture 13" descr="mslogo-1">
            <a:extLst>
              <a:ext uri="{FF2B5EF4-FFF2-40B4-BE49-F238E27FC236}">
                <a16:creationId xmlns:a16="http://schemas.microsoft.com/office/drawing/2014/main" id="{71E58794-8C49-F5A1-8789-331E464A7ECE}"/>
              </a:ext>
            </a:extLst>
          </p:cNvPr>
          <p:cNvPicPr>
            <a:picLocks noChangeAspect="1" noChangeArrowheads="1"/>
          </p:cNvPicPr>
          <p:nvPr/>
        </p:nvPicPr>
        <p:blipFill>
          <a:blip r:embed="rId3"/>
          <a:srcRect/>
          <a:stretch>
            <a:fillRect/>
          </a:stretch>
        </p:blipFill>
        <p:spPr bwMode="auto">
          <a:xfrm>
            <a:off x="398445" y="5947547"/>
            <a:ext cx="3834049" cy="636453"/>
          </a:xfrm>
          <a:prstGeom prst="rect">
            <a:avLst/>
          </a:prstGeom>
          <a:noFill/>
          <a:ln w="9525">
            <a:noFill/>
            <a:miter lim="800000"/>
            <a:headEnd/>
            <a:tailEnd/>
          </a:ln>
        </p:spPr>
      </p:pic>
      <p:pic>
        <p:nvPicPr>
          <p:cNvPr id="6" name="Picture 5">
            <a:extLst>
              <a:ext uri="{FF2B5EF4-FFF2-40B4-BE49-F238E27FC236}">
                <a16:creationId xmlns:a16="http://schemas.microsoft.com/office/drawing/2014/main" id="{BC1FDA85-3E45-5183-9A63-5E072EF4ED77}"/>
              </a:ext>
            </a:extLst>
          </p:cNvPr>
          <p:cNvPicPr>
            <a:picLocks noChangeAspect="1"/>
          </p:cNvPicPr>
          <p:nvPr/>
        </p:nvPicPr>
        <p:blipFill>
          <a:blip r:embed="rId4"/>
          <a:srcRect/>
          <a:stretch/>
        </p:blipFill>
        <p:spPr>
          <a:xfrm>
            <a:off x="6265756" y="5552065"/>
            <a:ext cx="3479493" cy="693180"/>
          </a:xfrm>
          <a:prstGeom prst="rect">
            <a:avLst/>
          </a:prstGeom>
        </p:spPr>
      </p:pic>
      <p:pic>
        <p:nvPicPr>
          <p:cNvPr id="7" name="Picture 6" descr="Logo&#10;&#10;Description automatically generated">
            <a:extLst>
              <a:ext uri="{FF2B5EF4-FFF2-40B4-BE49-F238E27FC236}">
                <a16:creationId xmlns:a16="http://schemas.microsoft.com/office/drawing/2014/main" id="{B52BDF91-2DC2-BC88-4D28-0A04C79CAF64}"/>
              </a:ext>
            </a:extLst>
          </p:cNvPr>
          <p:cNvPicPr>
            <a:picLocks noChangeAspect="1"/>
          </p:cNvPicPr>
          <p:nvPr/>
        </p:nvPicPr>
        <p:blipFill>
          <a:blip r:embed="rId5"/>
          <a:stretch>
            <a:fillRect/>
          </a:stretch>
        </p:blipFill>
        <p:spPr>
          <a:xfrm>
            <a:off x="340856" y="2750770"/>
            <a:ext cx="3996669" cy="983556"/>
          </a:xfrm>
          <a:prstGeom prst="rect">
            <a:avLst/>
          </a:prstGeom>
        </p:spPr>
      </p:pic>
      <p:sp>
        <p:nvSpPr>
          <p:cNvPr id="9" name="TextBox 8">
            <a:extLst>
              <a:ext uri="{FF2B5EF4-FFF2-40B4-BE49-F238E27FC236}">
                <a16:creationId xmlns:a16="http://schemas.microsoft.com/office/drawing/2014/main" id="{2F831FB8-0C8E-D9A2-8D30-8DAB5B7D3A79}"/>
              </a:ext>
            </a:extLst>
          </p:cNvPr>
          <p:cNvSpPr txBox="1"/>
          <p:nvPr/>
        </p:nvSpPr>
        <p:spPr>
          <a:xfrm>
            <a:off x="4334143" y="2849902"/>
            <a:ext cx="3225563" cy="923330"/>
          </a:xfrm>
          <a:prstGeom prst="rect">
            <a:avLst/>
          </a:prstGeom>
          <a:noFill/>
        </p:spPr>
        <p:txBody>
          <a:bodyPr wrap="square" rtlCol="0">
            <a:spAutoFit/>
          </a:bodyPr>
          <a:lstStyle/>
          <a:p>
            <a:r>
              <a:rPr lang="en-US" sz="5400" b="1" dirty="0">
                <a:latin typeface="Source Sans Pro" panose="020B0503030403020204" pitchFamily="34" charset="0"/>
                <a:ea typeface="Source Sans Pro" panose="020B0503030403020204" pitchFamily="34" charset="0"/>
              </a:rPr>
              <a:t>Whisper</a:t>
            </a:r>
            <a:endParaRPr lang="en-US" sz="6600" b="1" dirty="0">
              <a:latin typeface="Source Sans Pro" panose="020B0503030403020204" pitchFamily="34" charset="0"/>
              <a:ea typeface="Source Sans Pro" panose="020B0503030403020204" pitchFamily="34" charset="0"/>
            </a:endParaRPr>
          </a:p>
        </p:txBody>
      </p:sp>
      <p:sp>
        <p:nvSpPr>
          <p:cNvPr id="10" name="TextBox 9">
            <a:extLst>
              <a:ext uri="{FF2B5EF4-FFF2-40B4-BE49-F238E27FC236}">
                <a16:creationId xmlns:a16="http://schemas.microsoft.com/office/drawing/2014/main" id="{E8ADDC23-1553-A823-FB0C-B8D12F025334}"/>
              </a:ext>
            </a:extLst>
          </p:cNvPr>
          <p:cNvSpPr txBox="1"/>
          <p:nvPr/>
        </p:nvSpPr>
        <p:spPr>
          <a:xfrm>
            <a:off x="8619226" y="6027003"/>
            <a:ext cx="3292889" cy="830997"/>
          </a:xfrm>
          <a:prstGeom prst="rect">
            <a:avLst/>
          </a:prstGeom>
          <a:noFill/>
        </p:spPr>
        <p:txBody>
          <a:bodyPr wrap="none" rtlCol="0">
            <a:spAutoFit/>
          </a:bodyPr>
          <a:lstStyle/>
          <a:p>
            <a:r>
              <a:rPr lang="en-US" sz="4800" dirty="0">
                <a:latin typeface="Source Sans Pro" panose="020B0503030403020204" pitchFamily="34" charset="0"/>
                <a:ea typeface="Source Sans Pro" panose="020B0503030403020204" pitchFamily="34" charset="0"/>
              </a:rPr>
              <a:t>wav2vec 2.0</a:t>
            </a:r>
          </a:p>
        </p:txBody>
      </p:sp>
      <p:sp>
        <p:nvSpPr>
          <p:cNvPr id="11" name="TextBox 10">
            <a:extLst>
              <a:ext uri="{FF2B5EF4-FFF2-40B4-BE49-F238E27FC236}">
                <a16:creationId xmlns:a16="http://schemas.microsoft.com/office/drawing/2014/main" id="{6305E716-2F5C-E2A3-39EC-766E82A00F28}"/>
              </a:ext>
            </a:extLst>
          </p:cNvPr>
          <p:cNvSpPr txBox="1"/>
          <p:nvPr/>
        </p:nvSpPr>
        <p:spPr>
          <a:xfrm>
            <a:off x="4334143" y="6070408"/>
            <a:ext cx="1592103" cy="830997"/>
          </a:xfrm>
          <a:prstGeom prst="rect">
            <a:avLst/>
          </a:prstGeom>
          <a:noFill/>
        </p:spPr>
        <p:txBody>
          <a:bodyPr wrap="none" rtlCol="0">
            <a:spAutoFit/>
          </a:bodyPr>
          <a:lstStyle/>
          <a:p>
            <a:r>
              <a:rPr lang="en-US" sz="4800" dirty="0">
                <a:latin typeface="Source Sans Pro" panose="020B0503030403020204" pitchFamily="34" charset="0"/>
                <a:ea typeface="Source Sans Pro" panose="020B0503030403020204" pitchFamily="34" charset="0"/>
              </a:rPr>
              <a:t>PHI-4</a:t>
            </a:r>
          </a:p>
        </p:txBody>
      </p:sp>
      <p:pic>
        <p:nvPicPr>
          <p:cNvPr id="13" name="Picture 12">
            <a:extLst>
              <a:ext uri="{FF2B5EF4-FFF2-40B4-BE49-F238E27FC236}">
                <a16:creationId xmlns:a16="http://schemas.microsoft.com/office/drawing/2014/main" id="{5C2952A8-0FC7-D6C4-A0A1-BF1257EFF44B}"/>
              </a:ext>
            </a:extLst>
          </p:cNvPr>
          <p:cNvPicPr>
            <a:picLocks noChangeAspect="1"/>
          </p:cNvPicPr>
          <p:nvPr/>
        </p:nvPicPr>
        <p:blipFill>
          <a:blip r:embed="rId6"/>
          <a:stretch>
            <a:fillRect/>
          </a:stretch>
        </p:blipFill>
        <p:spPr>
          <a:xfrm>
            <a:off x="4508651" y="3734326"/>
            <a:ext cx="7403464" cy="892811"/>
          </a:xfrm>
          <a:prstGeom prst="rect">
            <a:avLst/>
          </a:prstGeom>
        </p:spPr>
      </p:pic>
      <p:sp>
        <p:nvSpPr>
          <p:cNvPr id="14" name="TextBox 13">
            <a:extLst>
              <a:ext uri="{FF2B5EF4-FFF2-40B4-BE49-F238E27FC236}">
                <a16:creationId xmlns:a16="http://schemas.microsoft.com/office/drawing/2014/main" id="{76F3A7E6-AB93-ADCE-12EC-56080F2FEB76}"/>
              </a:ext>
            </a:extLst>
          </p:cNvPr>
          <p:cNvSpPr txBox="1"/>
          <p:nvPr/>
        </p:nvSpPr>
        <p:spPr>
          <a:xfrm>
            <a:off x="3773716" y="4192609"/>
            <a:ext cx="5863812" cy="1107996"/>
          </a:xfrm>
          <a:prstGeom prst="rect">
            <a:avLst/>
          </a:prstGeom>
          <a:noFill/>
        </p:spPr>
        <p:txBody>
          <a:bodyPr wrap="square" rtlCol="0">
            <a:spAutoFit/>
          </a:bodyPr>
          <a:lstStyle/>
          <a:p>
            <a:r>
              <a:rPr lang="en-US" sz="6600" dirty="0">
                <a:latin typeface="Source Sans Pro" panose="020B0503030403020204" pitchFamily="34" charset="0"/>
                <a:ea typeface="Source Sans Pro" panose="020B0503030403020204" pitchFamily="34" charset="0"/>
              </a:rPr>
              <a:t>Gemini 2.5 Pro</a:t>
            </a:r>
          </a:p>
        </p:txBody>
      </p:sp>
    </p:spTree>
    <p:extLst>
      <p:ext uri="{BB962C8B-B14F-4D97-AF65-F5344CB8AC3E}">
        <p14:creationId xmlns:p14="http://schemas.microsoft.com/office/powerpoint/2010/main" val="5761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E4DDD-33FF-5746-BE6D-DA6B9AA64F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740378-D160-3311-2398-D9E983CEBCBC}"/>
              </a:ext>
            </a:extLst>
          </p:cNvPr>
          <p:cNvSpPr>
            <a:spLocks noGrp="1"/>
          </p:cNvSpPr>
          <p:nvPr>
            <p:ph type="title"/>
          </p:nvPr>
        </p:nvSpPr>
        <p:spPr/>
        <p:txBody>
          <a:bodyPr>
            <a:normAutofit/>
          </a:bodyPr>
          <a:lstStyle/>
          <a:p>
            <a:r>
              <a:rPr lang="en-US" dirty="0"/>
              <a:t>Common Speech tasks</a:t>
            </a:r>
          </a:p>
        </p:txBody>
      </p:sp>
      <p:sp>
        <p:nvSpPr>
          <p:cNvPr id="3" name="Content Placeholder 2">
            <a:extLst>
              <a:ext uri="{FF2B5EF4-FFF2-40B4-BE49-F238E27FC236}">
                <a16:creationId xmlns:a16="http://schemas.microsoft.com/office/drawing/2014/main" id="{68A3DEEA-81A1-F57E-665B-8800440D6231}"/>
              </a:ext>
            </a:extLst>
          </p:cNvPr>
          <p:cNvSpPr>
            <a:spLocks noGrp="1"/>
          </p:cNvSpPr>
          <p:nvPr>
            <p:ph idx="1"/>
          </p:nvPr>
        </p:nvSpPr>
        <p:spPr>
          <a:xfrm>
            <a:off x="1097284" y="1600200"/>
            <a:ext cx="10990331" cy="4572000"/>
          </a:xfrm>
        </p:spPr>
        <p:txBody>
          <a:bodyPr>
            <a:normAutofit fontScale="92500"/>
          </a:bodyPr>
          <a:lstStyle/>
          <a:p>
            <a:r>
              <a:rPr lang="en-US" sz="3200" b="1" dirty="0"/>
              <a:t>Automatic Speech Recognition (ASR): </a:t>
            </a:r>
            <a:r>
              <a:rPr lang="en-US" sz="3200" dirty="0"/>
              <a:t>Speech in, text out</a:t>
            </a:r>
          </a:p>
          <a:p>
            <a:r>
              <a:rPr lang="en-US" sz="3200" b="1" dirty="0"/>
              <a:t>Text-to-Speech (TTS/Speech Synthesis): </a:t>
            </a:r>
            <a:r>
              <a:rPr lang="en-US" sz="3200" dirty="0"/>
              <a:t>Text in, speech out</a:t>
            </a:r>
          </a:p>
          <a:p>
            <a:r>
              <a:rPr lang="en-US" sz="3200" b="1" dirty="0"/>
              <a:t>Voice Morphing</a:t>
            </a:r>
            <a:r>
              <a:rPr lang="en-US" sz="3200" dirty="0"/>
              <a:t>: Speech in, speech out</a:t>
            </a:r>
          </a:p>
          <a:p>
            <a:r>
              <a:rPr lang="en-US" sz="3200" b="1" dirty="0"/>
              <a:t>Automatic Speech Translation</a:t>
            </a:r>
            <a:r>
              <a:rPr lang="en-US" sz="3200" dirty="0"/>
              <a:t>: Speech in, speech out</a:t>
            </a:r>
          </a:p>
          <a:p>
            <a:r>
              <a:rPr lang="en-US" sz="3200" b="1" dirty="0"/>
              <a:t>Language ID</a:t>
            </a:r>
            <a:r>
              <a:rPr lang="en-US" sz="3200" dirty="0"/>
              <a:t>: Speech in, language name out</a:t>
            </a:r>
          </a:p>
          <a:p>
            <a:r>
              <a:rPr lang="en-US" sz="3200" b="1" dirty="0"/>
              <a:t>Speaker ID</a:t>
            </a:r>
            <a:r>
              <a:rPr lang="en-US" sz="3200" dirty="0"/>
              <a:t>: Speech in, speaker name out</a:t>
            </a:r>
          </a:p>
          <a:p>
            <a:r>
              <a:rPr lang="en-US" sz="3200" b="1" dirty="0" err="1"/>
              <a:t>Diarization</a:t>
            </a:r>
            <a:r>
              <a:rPr lang="en-US" sz="3200" dirty="0"/>
              <a:t>: Speech in, a script (who talked when) out</a:t>
            </a:r>
          </a:p>
          <a:p>
            <a:r>
              <a:rPr lang="en-US" sz="3200" b="1" dirty="0"/>
              <a:t>Voice Activity Detection</a:t>
            </a:r>
            <a:r>
              <a:rPr lang="en-US" sz="3200" dirty="0"/>
              <a:t>: audio in, output: speech regions</a:t>
            </a:r>
          </a:p>
          <a:p>
            <a:endParaRPr lang="en-US" sz="3200" dirty="0"/>
          </a:p>
        </p:txBody>
      </p:sp>
    </p:spTree>
    <p:extLst>
      <p:ext uri="{BB962C8B-B14F-4D97-AF65-F5344CB8AC3E}">
        <p14:creationId xmlns:p14="http://schemas.microsoft.com/office/powerpoint/2010/main" val="2881838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71D7F-4D7C-395C-E568-7DF5E9FFF422}"/>
              </a:ext>
            </a:extLst>
          </p:cNvPr>
          <p:cNvSpPr>
            <a:spLocks noGrp="1"/>
          </p:cNvSpPr>
          <p:nvPr>
            <p:ph type="title"/>
          </p:nvPr>
        </p:nvSpPr>
        <p:spPr/>
        <p:txBody>
          <a:bodyPr>
            <a:normAutofit/>
          </a:bodyPr>
          <a:lstStyle/>
          <a:p>
            <a:r>
              <a:rPr lang="en-US" dirty="0"/>
              <a:t>Automatic Speech Recognition</a:t>
            </a:r>
          </a:p>
        </p:txBody>
      </p:sp>
      <p:sp>
        <p:nvSpPr>
          <p:cNvPr id="3" name="Content Placeholder 2">
            <a:extLst>
              <a:ext uri="{FF2B5EF4-FFF2-40B4-BE49-F238E27FC236}">
                <a16:creationId xmlns:a16="http://schemas.microsoft.com/office/drawing/2014/main" id="{574DDAFF-6E10-DAC7-C987-9C3D21795AD3}"/>
              </a:ext>
            </a:extLst>
          </p:cNvPr>
          <p:cNvSpPr>
            <a:spLocks noGrp="1"/>
          </p:cNvSpPr>
          <p:nvPr>
            <p:ph idx="1"/>
          </p:nvPr>
        </p:nvSpPr>
        <p:spPr/>
        <p:txBody>
          <a:bodyPr/>
          <a:lstStyle/>
          <a:p>
            <a:r>
              <a:rPr lang="en-US" b="1" dirty="0"/>
              <a:t>The task</a:t>
            </a:r>
            <a:r>
              <a:rPr lang="en-US" dirty="0"/>
              <a:t>: Map from a </a:t>
            </a:r>
            <a:r>
              <a:rPr lang="en-US" dirty="0" err="1"/>
              <a:t>wavefile</a:t>
            </a:r>
            <a:r>
              <a:rPr lang="en-US" dirty="0"/>
              <a:t> to a text string.</a:t>
            </a:r>
          </a:p>
          <a:p>
            <a:endParaRPr lang="en-US" dirty="0"/>
          </a:p>
          <a:p>
            <a:r>
              <a:rPr lang="en-US" b="1" dirty="0"/>
              <a:t>How do we do it</a:t>
            </a:r>
            <a:r>
              <a:rPr lang="en-US" dirty="0"/>
              <a:t>: Transformers!  Plus encoder-decoder!</a:t>
            </a:r>
          </a:p>
          <a:p>
            <a:endParaRPr lang="en-US" dirty="0"/>
          </a:p>
          <a:p>
            <a:endParaRPr lang="en-US" dirty="0"/>
          </a:p>
        </p:txBody>
      </p:sp>
    </p:spTree>
    <p:extLst>
      <p:ext uri="{BB962C8B-B14F-4D97-AF65-F5344CB8AC3E}">
        <p14:creationId xmlns:p14="http://schemas.microsoft.com/office/powerpoint/2010/main" val="1575698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026"/>
          <p:cNvSpPr>
            <a:spLocks noGrp="1" noChangeArrowheads="1"/>
          </p:cNvSpPr>
          <p:nvPr>
            <p:ph type="title"/>
          </p:nvPr>
        </p:nvSpPr>
        <p:spPr>
          <a:xfrm>
            <a:off x="1097279" y="159603"/>
            <a:ext cx="10539399" cy="907196"/>
          </a:xfrm>
        </p:spPr>
        <p:txBody>
          <a:bodyPr>
            <a:noAutofit/>
          </a:bodyPr>
          <a:lstStyle/>
          <a:p>
            <a:pPr eaLnBrk="1" hangingPunct="1"/>
            <a:r>
              <a:rPr lang="en-US" sz="3600" dirty="0"/>
              <a:t>Conversational speech is harder than you realize</a:t>
            </a:r>
          </a:p>
        </p:txBody>
      </p:sp>
      <p:pic>
        <p:nvPicPr>
          <p:cNvPr id="1376260" name="Picture 1028">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7"/>
          <a:srcRect/>
          <a:stretch>
            <a:fillRect/>
          </a:stretch>
        </p:blipFill>
        <p:spPr bwMode="auto">
          <a:xfrm>
            <a:off x="3478269" y="2148855"/>
            <a:ext cx="737698" cy="737698"/>
          </a:xfrm>
          <a:prstGeom prst="rect">
            <a:avLst/>
          </a:prstGeom>
          <a:noFill/>
          <a:ln w="9525">
            <a:noFill/>
            <a:miter lim="800000"/>
            <a:headEnd/>
            <a:tailEnd/>
          </a:ln>
        </p:spPr>
      </p:pic>
      <p:pic>
        <p:nvPicPr>
          <p:cNvPr id="1376261" name="Picture 1029">
            <a:hlinkClick r:id="" action="ppaction://media"/>
          </p:cNvPr>
          <p:cNvPicPr>
            <a:picLocks noRot="1" noChangeAspect="1" noChangeArrowheads="1"/>
          </p:cNvPicPr>
          <p:nvPr>
            <a:audioFile r:link="rId4"/>
            <p:extLst>
              <p:ext uri="{DAA4B4D4-6D71-4841-9C94-3DE7FCFB9230}">
                <p14:media xmlns:p14="http://schemas.microsoft.com/office/powerpoint/2010/main" r:embed="rId3"/>
              </p:ext>
            </p:extLst>
          </p:nvPr>
        </p:nvPicPr>
        <p:blipFill>
          <a:blip r:embed="rId7"/>
          <a:srcRect/>
          <a:stretch>
            <a:fillRect/>
          </a:stretch>
        </p:blipFill>
        <p:spPr bwMode="auto">
          <a:xfrm>
            <a:off x="8163003" y="2148855"/>
            <a:ext cx="737698" cy="737698"/>
          </a:xfrm>
          <a:prstGeom prst="rect">
            <a:avLst/>
          </a:prstGeom>
          <a:noFill/>
          <a:ln w="9525">
            <a:noFill/>
            <a:miter lim="800000"/>
            <a:headEnd/>
            <a:tailEnd/>
          </a:ln>
        </p:spPr>
      </p:pic>
      <p:sp>
        <p:nvSpPr>
          <p:cNvPr id="3" name="Rectangle 1027">
            <a:extLst>
              <a:ext uri="{FF2B5EF4-FFF2-40B4-BE49-F238E27FC236}">
                <a16:creationId xmlns:a16="http://schemas.microsoft.com/office/drawing/2014/main" id="{346D979E-B71B-BB8C-13C9-D6C4F3BC562E}"/>
              </a:ext>
            </a:extLst>
          </p:cNvPr>
          <p:cNvSpPr txBox="1">
            <a:spLocks noChangeArrowheads="1"/>
          </p:cNvSpPr>
          <p:nvPr/>
        </p:nvSpPr>
        <p:spPr>
          <a:xfrm>
            <a:off x="1972835" y="3301191"/>
            <a:ext cx="3885015" cy="1458699"/>
          </a:xfrm>
          <a:prstGeom prst="rect">
            <a:avLst/>
          </a:prstGeom>
        </p:spPr>
        <p:txBody>
          <a:bodyPr vert="horz" lIns="0" tIns="45720" rIns="0" bIns="45720" rtlCol="0">
            <a:normAutofit/>
          </a:bodyPr>
          <a:lstStyle>
            <a:lvl1pPr marL="7938" indent="-7938" algn="l" defTabSz="685750" rtl="0" eaLnBrk="1" latinLnBrk="0" hangingPunct="1">
              <a:lnSpc>
                <a:spcPct val="90000"/>
              </a:lnSpc>
              <a:spcBef>
                <a:spcPts val="900"/>
              </a:spcBef>
              <a:spcAft>
                <a:spcPts val="151"/>
              </a:spcAft>
              <a:buClr>
                <a:schemeClr val="accent1"/>
              </a:buClr>
              <a:buSzPct val="100000"/>
              <a:buFont typeface="Calibri" panose="020F0502020204030204" pitchFamily="34" charset="0"/>
              <a:buNone/>
              <a:tabLst/>
              <a:defRPr sz="2800" kern="1200" baseline="0">
                <a:solidFill>
                  <a:schemeClr val="tx1">
                    <a:lumMod val="75000"/>
                    <a:lumOff val="25000"/>
                  </a:schemeClr>
                </a:solidFill>
                <a:latin typeface="Raleway" pitchFamily="2" charset="77"/>
                <a:ea typeface="+mn-ea"/>
                <a:cs typeface="+mn-cs"/>
              </a:defRPr>
            </a:lvl1pPr>
            <a:lvl2pPr marL="460375" indent="-225425" algn="l" defTabSz="685750" rtl="0" eaLnBrk="1" latinLnBrk="0" hangingPunct="1">
              <a:lnSpc>
                <a:spcPct val="90000"/>
              </a:lnSpc>
              <a:spcBef>
                <a:spcPts val="151"/>
              </a:spcBef>
              <a:spcAft>
                <a:spcPts val="300"/>
              </a:spcAft>
              <a:buClr>
                <a:schemeClr val="accent1"/>
              </a:buClr>
              <a:buFont typeface="Arial" panose="020B0604020202020204" pitchFamily="34" charset="0"/>
              <a:buChar char="•"/>
              <a:tabLst/>
              <a:defRPr sz="2400" kern="1200" baseline="0">
                <a:solidFill>
                  <a:schemeClr val="tx1">
                    <a:lumMod val="75000"/>
                    <a:lumOff val="25000"/>
                  </a:schemeClr>
                </a:solidFill>
                <a:latin typeface="Raleway" pitchFamily="2" charset="77"/>
                <a:ea typeface="+mn-ea"/>
                <a:cs typeface="+mn-cs"/>
              </a:defRPr>
            </a:lvl2pPr>
            <a:lvl3pPr marL="685800" indent="-276225" algn="l" defTabSz="685750" rtl="0" eaLnBrk="1" latinLnBrk="0" hangingPunct="1">
              <a:lnSpc>
                <a:spcPct val="90000"/>
              </a:lnSpc>
              <a:spcBef>
                <a:spcPts val="151"/>
              </a:spcBef>
              <a:spcAft>
                <a:spcPts val="300"/>
              </a:spcAft>
              <a:buClr>
                <a:schemeClr val="accent1"/>
              </a:buClr>
              <a:buFont typeface="Arial" panose="020B0604020202020204" pitchFamily="34" charset="0"/>
              <a:buChar char="•"/>
              <a:tabLst/>
              <a:defRPr sz="2000" kern="1200" baseline="0">
                <a:solidFill>
                  <a:schemeClr val="tx1">
                    <a:lumMod val="75000"/>
                    <a:lumOff val="25000"/>
                  </a:schemeClr>
                </a:solidFill>
                <a:latin typeface="Raleway" pitchFamily="2" charset="77"/>
                <a:ea typeface="+mn-ea"/>
                <a:cs typeface="+mn-cs"/>
              </a:defRPr>
            </a:lvl3pPr>
            <a:lvl4pPr marL="920750" indent="-234950" algn="l" defTabSz="685750" rtl="0" eaLnBrk="1" latinLnBrk="0" hangingPunct="1">
              <a:lnSpc>
                <a:spcPct val="90000"/>
              </a:lnSpc>
              <a:spcBef>
                <a:spcPts val="151"/>
              </a:spcBef>
              <a:spcAft>
                <a:spcPts val="300"/>
              </a:spcAft>
              <a:buClr>
                <a:schemeClr val="accent1"/>
              </a:buClr>
              <a:buFont typeface="Arial" panose="020B0604020202020204" pitchFamily="34" charset="0"/>
              <a:buChar char="•"/>
              <a:tabLst/>
              <a:defRPr sz="1600" kern="1200" baseline="0">
                <a:solidFill>
                  <a:schemeClr val="tx1">
                    <a:lumMod val="75000"/>
                    <a:lumOff val="25000"/>
                  </a:schemeClr>
                </a:solidFill>
                <a:latin typeface="Raleway" pitchFamily="2" charset="77"/>
                <a:ea typeface="+mn-ea"/>
                <a:cs typeface="+mn-cs"/>
              </a:defRPr>
            </a:lvl4pPr>
            <a:lvl5pPr marL="1146175" indent="-225425" algn="l" defTabSz="685750" rtl="0" eaLnBrk="1" latinLnBrk="0" hangingPunct="1">
              <a:lnSpc>
                <a:spcPct val="90000"/>
              </a:lnSpc>
              <a:spcBef>
                <a:spcPts val="151"/>
              </a:spcBef>
              <a:spcAft>
                <a:spcPts val="300"/>
              </a:spcAft>
              <a:buClr>
                <a:schemeClr val="accent1"/>
              </a:buClr>
              <a:buFont typeface="Arial" panose="020B0604020202020204" pitchFamily="34" charset="0"/>
              <a:buChar char="•"/>
              <a:tabLst/>
              <a:defRPr sz="1400" kern="1200" baseline="0">
                <a:solidFill>
                  <a:schemeClr val="tx1">
                    <a:lumMod val="75000"/>
                    <a:lumOff val="25000"/>
                  </a:schemeClr>
                </a:solidFill>
                <a:latin typeface="+mj-lt"/>
                <a:ea typeface="+mn-ea"/>
                <a:cs typeface="+mn-cs"/>
              </a:defRPr>
            </a:lvl5pPr>
            <a:lvl6pPr marL="82493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6pPr>
            <a:lvl7pPr marL="97492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7pPr>
            <a:lvl8pPr marL="1124916"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8pPr>
            <a:lvl9pPr marL="1274905"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9pPr>
          </a:lstStyle>
          <a:p>
            <a:r>
              <a:rPr lang="en-US" dirty="0"/>
              <a:t>A piece of an utterance without context</a:t>
            </a:r>
          </a:p>
        </p:txBody>
      </p:sp>
      <p:sp>
        <p:nvSpPr>
          <p:cNvPr id="4" name="Rectangle 1027">
            <a:extLst>
              <a:ext uri="{FF2B5EF4-FFF2-40B4-BE49-F238E27FC236}">
                <a16:creationId xmlns:a16="http://schemas.microsoft.com/office/drawing/2014/main" id="{E9766496-D030-B00A-AF5C-7069EB596762}"/>
              </a:ext>
            </a:extLst>
          </p:cNvPr>
          <p:cNvSpPr txBox="1">
            <a:spLocks noChangeArrowheads="1"/>
          </p:cNvSpPr>
          <p:nvPr/>
        </p:nvSpPr>
        <p:spPr>
          <a:xfrm>
            <a:off x="6846796" y="3301190"/>
            <a:ext cx="3885015" cy="1458699"/>
          </a:xfrm>
          <a:prstGeom prst="rect">
            <a:avLst/>
          </a:prstGeom>
        </p:spPr>
        <p:txBody>
          <a:bodyPr vert="horz" lIns="0" tIns="45720" rIns="0" bIns="45720" rtlCol="0">
            <a:normAutofit/>
          </a:bodyPr>
          <a:lstStyle>
            <a:lvl1pPr marL="7938" indent="-7938" algn="l" defTabSz="685750" rtl="0" eaLnBrk="1" latinLnBrk="0" hangingPunct="1">
              <a:lnSpc>
                <a:spcPct val="90000"/>
              </a:lnSpc>
              <a:spcBef>
                <a:spcPts val="900"/>
              </a:spcBef>
              <a:spcAft>
                <a:spcPts val="151"/>
              </a:spcAft>
              <a:buClr>
                <a:schemeClr val="accent1"/>
              </a:buClr>
              <a:buSzPct val="100000"/>
              <a:buFont typeface="Calibri" panose="020F0502020204030204" pitchFamily="34" charset="0"/>
              <a:buNone/>
              <a:tabLst/>
              <a:defRPr sz="2800" kern="1200" baseline="0">
                <a:solidFill>
                  <a:schemeClr val="tx1">
                    <a:lumMod val="75000"/>
                    <a:lumOff val="25000"/>
                  </a:schemeClr>
                </a:solidFill>
                <a:latin typeface="Raleway" pitchFamily="2" charset="77"/>
                <a:ea typeface="+mn-ea"/>
                <a:cs typeface="+mn-cs"/>
              </a:defRPr>
            </a:lvl1pPr>
            <a:lvl2pPr marL="460375" indent="-225425" algn="l" defTabSz="685750" rtl="0" eaLnBrk="1" latinLnBrk="0" hangingPunct="1">
              <a:lnSpc>
                <a:spcPct val="90000"/>
              </a:lnSpc>
              <a:spcBef>
                <a:spcPts val="151"/>
              </a:spcBef>
              <a:spcAft>
                <a:spcPts val="300"/>
              </a:spcAft>
              <a:buClr>
                <a:schemeClr val="accent1"/>
              </a:buClr>
              <a:buFont typeface="Arial" panose="020B0604020202020204" pitchFamily="34" charset="0"/>
              <a:buChar char="•"/>
              <a:tabLst/>
              <a:defRPr sz="2400" kern="1200" baseline="0">
                <a:solidFill>
                  <a:schemeClr val="tx1">
                    <a:lumMod val="75000"/>
                    <a:lumOff val="25000"/>
                  </a:schemeClr>
                </a:solidFill>
                <a:latin typeface="Raleway" pitchFamily="2" charset="77"/>
                <a:ea typeface="+mn-ea"/>
                <a:cs typeface="+mn-cs"/>
              </a:defRPr>
            </a:lvl2pPr>
            <a:lvl3pPr marL="685800" indent="-276225" algn="l" defTabSz="685750" rtl="0" eaLnBrk="1" latinLnBrk="0" hangingPunct="1">
              <a:lnSpc>
                <a:spcPct val="90000"/>
              </a:lnSpc>
              <a:spcBef>
                <a:spcPts val="151"/>
              </a:spcBef>
              <a:spcAft>
                <a:spcPts val="300"/>
              </a:spcAft>
              <a:buClr>
                <a:schemeClr val="accent1"/>
              </a:buClr>
              <a:buFont typeface="Arial" panose="020B0604020202020204" pitchFamily="34" charset="0"/>
              <a:buChar char="•"/>
              <a:tabLst/>
              <a:defRPr sz="2000" kern="1200" baseline="0">
                <a:solidFill>
                  <a:schemeClr val="tx1">
                    <a:lumMod val="75000"/>
                    <a:lumOff val="25000"/>
                  </a:schemeClr>
                </a:solidFill>
                <a:latin typeface="Raleway" pitchFamily="2" charset="77"/>
                <a:ea typeface="+mn-ea"/>
                <a:cs typeface="+mn-cs"/>
              </a:defRPr>
            </a:lvl3pPr>
            <a:lvl4pPr marL="920750" indent="-234950" algn="l" defTabSz="685750" rtl="0" eaLnBrk="1" latinLnBrk="0" hangingPunct="1">
              <a:lnSpc>
                <a:spcPct val="90000"/>
              </a:lnSpc>
              <a:spcBef>
                <a:spcPts val="151"/>
              </a:spcBef>
              <a:spcAft>
                <a:spcPts val="300"/>
              </a:spcAft>
              <a:buClr>
                <a:schemeClr val="accent1"/>
              </a:buClr>
              <a:buFont typeface="Arial" panose="020B0604020202020204" pitchFamily="34" charset="0"/>
              <a:buChar char="•"/>
              <a:tabLst/>
              <a:defRPr sz="1600" kern="1200" baseline="0">
                <a:solidFill>
                  <a:schemeClr val="tx1">
                    <a:lumMod val="75000"/>
                    <a:lumOff val="25000"/>
                  </a:schemeClr>
                </a:solidFill>
                <a:latin typeface="Raleway" pitchFamily="2" charset="77"/>
                <a:ea typeface="+mn-ea"/>
                <a:cs typeface="+mn-cs"/>
              </a:defRPr>
            </a:lvl4pPr>
            <a:lvl5pPr marL="1146175" indent="-225425" algn="l" defTabSz="685750" rtl="0" eaLnBrk="1" latinLnBrk="0" hangingPunct="1">
              <a:lnSpc>
                <a:spcPct val="90000"/>
              </a:lnSpc>
              <a:spcBef>
                <a:spcPts val="151"/>
              </a:spcBef>
              <a:spcAft>
                <a:spcPts val="300"/>
              </a:spcAft>
              <a:buClr>
                <a:schemeClr val="accent1"/>
              </a:buClr>
              <a:buFont typeface="Arial" panose="020B0604020202020204" pitchFamily="34" charset="0"/>
              <a:buChar char="•"/>
              <a:tabLst/>
              <a:defRPr sz="1400" kern="1200" baseline="0">
                <a:solidFill>
                  <a:schemeClr val="tx1">
                    <a:lumMod val="75000"/>
                    <a:lumOff val="25000"/>
                  </a:schemeClr>
                </a:solidFill>
                <a:latin typeface="+mj-lt"/>
                <a:ea typeface="+mn-ea"/>
                <a:cs typeface="+mn-cs"/>
              </a:defRPr>
            </a:lvl5pPr>
            <a:lvl6pPr marL="82493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6pPr>
            <a:lvl7pPr marL="97492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7pPr>
            <a:lvl8pPr marL="1124916"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8pPr>
            <a:lvl9pPr marL="1274905"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9pPr>
          </a:lstStyle>
          <a:p>
            <a:r>
              <a:rPr lang="en-US" dirty="0"/>
              <a:t>A piece of an utterance with context</a:t>
            </a:r>
          </a:p>
        </p:txBody>
      </p:sp>
      <p:sp>
        <p:nvSpPr>
          <p:cNvPr id="2" name="Content Placeholder 6">
            <a:extLst>
              <a:ext uri="{FF2B5EF4-FFF2-40B4-BE49-F238E27FC236}">
                <a16:creationId xmlns:a16="http://schemas.microsoft.com/office/drawing/2014/main" id="{36A032A7-6F5E-E0FF-2077-D1286DF15FD6}"/>
              </a:ext>
            </a:extLst>
          </p:cNvPr>
          <p:cNvSpPr txBox="1">
            <a:spLocks noGrp="1"/>
          </p:cNvSpPr>
          <p:nvPr>
            <p:ph idx="1"/>
          </p:nvPr>
        </p:nvSpPr>
        <p:spPr>
          <a:xfrm>
            <a:off x="1304951" y="4759889"/>
            <a:ext cx="10058401" cy="4572000"/>
          </a:xfrm>
          <a:prstGeom prst="rect">
            <a:avLst/>
          </a:prstGeom>
          <a:noFill/>
        </p:spPr>
        <p:txBody>
          <a:bodyPr wrap="none" rtlCol="0">
            <a:spAutoFit/>
          </a:bodyPr>
          <a:lstStyle/>
          <a:p>
            <a:r>
              <a:rPr lang="en-US" sz="3600" dirty="0">
                <a:solidFill>
                  <a:srgbClr val="061CFF"/>
                </a:solidFill>
                <a:latin typeface="Aptos" panose="020B0004020202020204" pitchFamily="34" charset="0"/>
              </a:rPr>
              <a:t>I was like, </a:t>
            </a:r>
            <a:r>
              <a:rPr lang="en-US" sz="3600" dirty="0">
                <a:latin typeface="Aptos" panose="020B0004020202020204" pitchFamily="34" charset="0"/>
              </a:rPr>
              <a:t>"It's just a stupid bug"</a:t>
            </a:r>
          </a:p>
        </p:txBody>
      </p:sp>
      <p:sp>
        <p:nvSpPr>
          <p:cNvPr id="5" name="Rectangle 4">
            <a:extLst>
              <a:ext uri="{FF2B5EF4-FFF2-40B4-BE49-F238E27FC236}">
                <a16:creationId xmlns:a16="http://schemas.microsoft.com/office/drawing/2014/main" id="{2596245E-D88F-01C1-D06A-B21C15FE5197}"/>
              </a:ext>
            </a:extLst>
          </p:cNvPr>
          <p:cNvSpPr/>
          <p:nvPr/>
        </p:nvSpPr>
        <p:spPr>
          <a:xfrm>
            <a:off x="864296" y="4321479"/>
            <a:ext cx="7202466" cy="15532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1066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3" fill="hold"/>
                                        <p:tgtEl>
                                          <p:spTgt spid="1376260"/>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622" fill="hold"/>
                                        <p:tgtEl>
                                          <p:spTgt spid="1376261"/>
                                        </p:tgtEl>
                                      </p:cBhvr>
                                    </p:cmd>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100000">
                <p:cTn id="15" fill="hold" display="0">
                  <p:stCondLst>
                    <p:cond delay="indefinite"/>
                  </p:stCondLst>
                  <p:endCondLst>
                    <p:cond evt="onNext" delay="0">
                      <p:tgtEl>
                        <p:sldTgt/>
                      </p:tgtEl>
                    </p:cond>
                    <p:cond evt="onPrev" delay="0">
                      <p:tgtEl>
                        <p:sldTgt/>
                      </p:tgtEl>
                    </p:cond>
                    <p:cond evt="onStopAudio" delay="0">
                      <p:tgtEl>
                        <p:sldTgt/>
                      </p:tgtEl>
                    </p:cond>
                  </p:endCondLst>
                </p:cTn>
                <p:tgtEl>
                  <p:spTgt spid="1376260"/>
                </p:tgtEl>
              </p:cMediaNode>
            </p:audio>
            <p:audio>
              <p:cMediaNode vol="100000">
                <p:cTn id="16" fill="hold" display="0">
                  <p:stCondLst>
                    <p:cond delay="indefinite"/>
                  </p:stCondLst>
                  <p:endCondLst>
                    <p:cond evt="onNext" delay="0">
                      <p:tgtEl>
                        <p:sldTgt/>
                      </p:tgtEl>
                    </p:cond>
                    <p:cond evt="onPrev" delay="0">
                      <p:tgtEl>
                        <p:sldTgt/>
                      </p:tgtEl>
                    </p:cond>
                    <p:cond evt="onStopAudio" delay="0">
                      <p:tgtEl>
                        <p:sldTgt/>
                      </p:tgtEl>
                    </p:cond>
                  </p:endCondLst>
                </p:cTn>
                <p:tgtEl>
                  <p:spTgt spid="1376261"/>
                </p:tgtEl>
              </p:cMediaNode>
            </p:audio>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p:txBody>
          <a:bodyPr>
            <a:normAutofit/>
          </a:bodyPr>
          <a:lstStyle/>
          <a:p>
            <a:pPr eaLnBrk="1" hangingPunct="1"/>
            <a:r>
              <a:rPr lang="en-US" dirty="0"/>
              <a:t>Why are accents hard?</a:t>
            </a:r>
          </a:p>
        </p:txBody>
      </p:sp>
      <p:sp>
        <p:nvSpPr>
          <p:cNvPr id="165891" name="Rectangle 3"/>
          <p:cNvSpPr>
            <a:spLocks noGrp="1" noChangeArrowheads="1"/>
          </p:cNvSpPr>
          <p:nvPr>
            <p:ph idx="1"/>
          </p:nvPr>
        </p:nvSpPr>
        <p:spPr>
          <a:xfrm>
            <a:off x="1754969" y="3429000"/>
            <a:ext cx="4101016" cy="794001"/>
          </a:xfrm>
        </p:spPr>
        <p:txBody>
          <a:bodyPr/>
          <a:lstStyle/>
          <a:p>
            <a:pPr eaLnBrk="1" hangingPunct="1"/>
            <a:r>
              <a:rPr lang="en-US" dirty="0"/>
              <a:t>A word by itself</a:t>
            </a:r>
          </a:p>
        </p:txBody>
      </p:sp>
      <p:pic>
        <p:nvPicPr>
          <p:cNvPr id="1415172" name="Picture 4">
            <a:hlinkClick r:id="" action="ppaction://ole?verb=0"/>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7"/>
          <a:srcRect/>
          <a:stretch>
            <a:fillRect/>
          </a:stretch>
        </p:blipFill>
        <p:spPr bwMode="auto">
          <a:xfrm>
            <a:off x="7369133" y="1823571"/>
            <a:ext cx="1016000" cy="1016000"/>
          </a:xfrm>
          <a:prstGeom prst="rect">
            <a:avLst/>
          </a:prstGeom>
          <a:noFill/>
          <a:ln w="9525">
            <a:noFill/>
            <a:miter lim="800000"/>
            <a:headEnd/>
            <a:tailEnd/>
          </a:ln>
        </p:spPr>
      </p:pic>
      <p:pic>
        <p:nvPicPr>
          <p:cNvPr id="1415173" name="Picture 5">
            <a:hlinkClick r:id="" action="ppaction://ole?verb=0"/>
          </p:cNvPr>
          <p:cNvPicPr>
            <a:picLocks noRot="1" noChangeAspect="1" noChangeArrowheads="1"/>
          </p:cNvPicPr>
          <p:nvPr>
            <a:audioFile r:link="rId4"/>
            <p:extLst>
              <p:ext uri="{DAA4B4D4-6D71-4841-9C94-3DE7FCFB9230}">
                <p14:media xmlns:p14="http://schemas.microsoft.com/office/powerpoint/2010/main" r:embed="rId3"/>
              </p:ext>
            </p:extLst>
          </p:nvPr>
        </p:nvPicPr>
        <p:blipFill>
          <a:blip r:embed="rId7"/>
          <a:srcRect/>
          <a:stretch>
            <a:fillRect/>
          </a:stretch>
        </p:blipFill>
        <p:spPr bwMode="auto">
          <a:xfrm>
            <a:off x="2875767" y="1772771"/>
            <a:ext cx="1117600" cy="1117600"/>
          </a:xfrm>
          <a:prstGeom prst="rect">
            <a:avLst/>
          </a:prstGeom>
          <a:noFill/>
          <a:ln w="9525">
            <a:noFill/>
            <a:miter lim="800000"/>
            <a:headEnd/>
            <a:tailEnd/>
          </a:ln>
        </p:spPr>
      </p:pic>
      <p:sp>
        <p:nvSpPr>
          <p:cNvPr id="2" name="TextBox 1">
            <a:extLst>
              <a:ext uri="{FF2B5EF4-FFF2-40B4-BE49-F238E27FC236}">
                <a16:creationId xmlns:a16="http://schemas.microsoft.com/office/drawing/2014/main" id="{1AB4770C-D796-ABF9-EFDC-BB8A97E43472}"/>
              </a:ext>
            </a:extLst>
          </p:cNvPr>
          <p:cNvSpPr txBox="1"/>
          <p:nvPr/>
        </p:nvSpPr>
        <p:spPr>
          <a:xfrm>
            <a:off x="1075312" y="4928973"/>
            <a:ext cx="10735688" cy="1200329"/>
          </a:xfrm>
          <a:prstGeom prst="rect">
            <a:avLst/>
          </a:prstGeom>
          <a:noFill/>
        </p:spPr>
        <p:txBody>
          <a:bodyPr wrap="square" rtlCol="0">
            <a:spAutoFit/>
          </a:bodyPr>
          <a:lstStyle/>
          <a:p>
            <a:r>
              <a:rPr lang="en-US" sz="3600" dirty="0">
                <a:latin typeface="Aptos" panose="020B0004020202020204" pitchFamily="34" charset="0"/>
              </a:rPr>
              <a:t>I think that great strides are being made nowadays in, in </a:t>
            </a:r>
            <a:r>
              <a:rPr lang="en-US" sz="3600" dirty="0">
                <a:solidFill>
                  <a:srgbClr val="061CFF"/>
                </a:solidFill>
                <a:latin typeface="Aptos" panose="020B0004020202020204" pitchFamily="34" charset="0"/>
              </a:rPr>
              <a:t>caring </a:t>
            </a:r>
            <a:r>
              <a:rPr lang="en-US" sz="3600" dirty="0">
                <a:latin typeface="Aptos" panose="020B0004020202020204" pitchFamily="34" charset="0"/>
              </a:rPr>
              <a:t>for</a:t>
            </a:r>
            <a:r>
              <a:rPr lang="en-US" sz="3600" dirty="0">
                <a:solidFill>
                  <a:srgbClr val="061CFF"/>
                </a:solidFill>
                <a:latin typeface="Aptos" panose="020B0004020202020204" pitchFamily="34" charset="0"/>
              </a:rPr>
              <a:t> </a:t>
            </a:r>
            <a:r>
              <a:rPr lang="en-US" sz="3600" dirty="0">
                <a:latin typeface="Aptos" panose="020B0004020202020204" pitchFamily="34" charset="0"/>
              </a:rPr>
              <a:t>the elderly, you know, in several, in</a:t>
            </a:r>
          </a:p>
        </p:txBody>
      </p:sp>
      <p:sp>
        <p:nvSpPr>
          <p:cNvPr id="3" name="Rectangle 3">
            <a:extLst>
              <a:ext uri="{FF2B5EF4-FFF2-40B4-BE49-F238E27FC236}">
                <a16:creationId xmlns:a16="http://schemas.microsoft.com/office/drawing/2014/main" id="{B55DDC76-C1B3-BAE8-52F1-57C62AE75BAB}"/>
              </a:ext>
            </a:extLst>
          </p:cNvPr>
          <p:cNvSpPr txBox="1">
            <a:spLocks noChangeArrowheads="1"/>
          </p:cNvSpPr>
          <p:nvPr/>
        </p:nvSpPr>
        <p:spPr>
          <a:xfrm>
            <a:off x="6126480" y="3391084"/>
            <a:ext cx="4101016" cy="1016001"/>
          </a:xfrm>
          <a:prstGeom prst="rect">
            <a:avLst/>
          </a:prstGeom>
        </p:spPr>
        <p:txBody>
          <a:bodyPr vert="horz" lIns="0" tIns="45720" rIns="0" bIns="45720" rtlCol="0">
            <a:normAutofit/>
          </a:bodyPr>
          <a:lstStyle>
            <a:lvl1pPr marL="7938" indent="-7938" algn="l" defTabSz="685750" rtl="0" eaLnBrk="1" latinLnBrk="0" hangingPunct="1">
              <a:lnSpc>
                <a:spcPct val="90000"/>
              </a:lnSpc>
              <a:spcBef>
                <a:spcPts val="900"/>
              </a:spcBef>
              <a:spcAft>
                <a:spcPts val="151"/>
              </a:spcAft>
              <a:buClr>
                <a:schemeClr val="accent1"/>
              </a:buClr>
              <a:buSzPct val="100000"/>
              <a:buFont typeface="Calibri" panose="020F0502020204030204" pitchFamily="34" charset="0"/>
              <a:buNone/>
              <a:tabLst/>
              <a:defRPr sz="2800" kern="1200" baseline="0">
                <a:solidFill>
                  <a:schemeClr val="tx1">
                    <a:lumMod val="75000"/>
                    <a:lumOff val="25000"/>
                  </a:schemeClr>
                </a:solidFill>
                <a:latin typeface="Raleway" pitchFamily="2" charset="77"/>
                <a:ea typeface="+mn-ea"/>
                <a:cs typeface="+mn-cs"/>
              </a:defRPr>
            </a:lvl1pPr>
            <a:lvl2pPr marL="460375" indent="-225425" algn="l" defTabSz="685750" rtl="0" eaLnBrk="1" latinLnBrk="0" hangingPunct="1">
              <a:lnSpc>
                <a:spcPct val="90000"/>
              </a:lnSpc>
              <a:spcBef>
                <a:spcPts val="151"/>
              </a:spcBef>
              <a:spcAft>
                <a:spcPts val="300"/>
              </a:spcAft>
              <a:buClr>
                <a:schemeClr val="accent1"/>
              </a:buClr>
              <a:buFont typeface="Arial" panose="020B0604020202020204" pitchFamily="34" charset="0"/>
              <a:buChar char="•"/>
              <a:tabLst/>
              <a:defRPr sz="2400" kern="1200" baseline="0">
                <a:solidFill>
                  <a:schemeClr val="tx1">
                    <a:lumMod val="75000"/>
                    <a:lumOff val="25000"/>
                  </a:schemeClr>
                </a:solidFill>
                <a:latin typeface="Raleway" pitchFamily="2" charset="77"/>
                <a:ea typeface="+mn-ea"/>
                <a:cs typeface="+mn-cs"/>
              </a:defRPr>
            </a:lvl2pPr>
            <a:lvl3pPr marL="685800" indent="-276225" algn="l" defTabSz="685750" rtl="0" eaLnBrk="1" latinLnBrk="0" hangingPunct="1">
              <a:lnSpc>
                <a:spcPct val="90000"/>
              </a:lnSpc>
              <a:spcBef>
                <a:spcPts val="151"/>
              </a:spcBef>
              <a:spcAft>
                <a:spcPts val="300"/>
              </a:spcAft>
              <a:buClr>
                <a:schemeClr val="accent1"/>
              </a:buClr>
              <a:buFont typeface="Arial" panose="020B0604020202020204" pitchFamily="34" charset="0"/>
              <a:buChar char="•"/>
              <a:tabLst/>
              <a:defRPr sz="2000" kern="1200" baseline="0">
                <a:solidFill>
                  <a:schemeClr val="tx1">
                    <a:lumMod val="75000"/>
                    <a:lumOff val="25000"/>
                  </a:schemeClr>
                </a:solidFill>
                <a:latin typeface="Raleway" pitchFamily="2" charset="77"/>
                <a:ea typeface="+mn-ea"/>
                <a:cs typeface="+mn-cs"/>
              </a:defRPr>
            </a:lvl3pPr>
            <a:lvl4pPr marL="920750" indent="-234950" algn="l" defTabSz="685750" rtl="0" eaLnBrk="1" latinLnBrk="0" hangingPunct="1">
              <a:lnSpc>
                <a:spcPct val="90000"/>
              </a:lnSpc>
              <a:spcBef>
                <a:spcPts val="151"/>
              </a:spcBef>
              <a:spcAft>
                <a:spcPts val="300"/>
              </a:spcAft>
              <a:buClr>
                <a:schemeClr val="accent1"/>
              </a:buClr>
              <a:buFont typeface="Arial" panose="020B0604020202020204" pitchFamily="34" charset="0"/>
              <a:buChar char="•"/>
              <a:tabLst/>
              <a:defRPr sz="1600" kern="1200" baseline="0">
                <a:solidFill>
                  <a:schemeClr val="tx1">
                    <a:lumMod val="75000"/>
                    <a:lumOff val="25000"/>
                  </a:schemeClr>
                </a:solidFill>
                <a:latin typeface="Raleway" pitchFamily="2" charset="77"/>
                <a:ea typeface="+mn-ea"/>
                <a:cs typeface="+mn-cs"/>
              </a:defRPr>
            </a:lvl4pPr>
            <a:lvl5pPr marL="1146175" indent="-225425" algn="l" defTabSz="685750" rtl="0" eaLnBrk="1" latinLnBrk="0" hangingPunct="1">
              <a:lnSpc>
                <a:spcPct val="90000"/>
              </a:lnSpc>
              <a:spcBef>
                <a:spcPts val="151"/>
              </a:spcBef>
              <a:spcAft>
                <a:spcPts val="300"/>
              </a:spcAft>
              <a:buClr>
                <a:schemeClr val="accent1"/>
              </a:buClr>
              <a:buFont typeface="Arial" panose="020B0604020202020204" pitchFamily="34" charset="0"/>
              <a:buChar char="•"/>
              <a:tabLst/>
              <a:defRPr sz="1400" kern="1200" baseline="0">
                <a:solidFill>
                  <a:schemeClr val="tx1">
                    <a:lumMod val="75000"/>
                    <a:lumOff val="25000"/>
                  </a:schemeClr>
                </a:solidFill>
                <a:latin typeface="+mj-lt"/>
                <a:ea typeface="+mn-ea"/>
                <a:cs typeface="+mn-cs"/>
              </a:defRPr>
            </a:lvl5pPr>
            <a:lvl6pPr marL="82493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6pPr>
            <a:lvl7pPr marL="97492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7pPr>
            <a:lvl8pPr marL="1124916"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8pPr>
            <a:lvl9pPr marL="1274905"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9pPr>
          </a:lstStyle>
          <a:p>
            <a:r>
              <a:rPr lang="en-US" dirty="0"/>
              <a:t>The word in context</a:t>
            </a:r>
          </a:p>
        </p:txBody>
      </p:sp>
      <p:sp>
        <p:nvSpPr>
          <p:cNvPr id="4" name="Rectangle 3">
            <a:extLst>
              <a:ext uri="{FF2B5EF4-FFF2-40B4-BE49-F238E27FC236}">
                <a16:creationId xmlns:a16="http://schemas.microsoft.com/office/drawing/2014/main" id="{DF234FE6-07A5-58A0-C227-4C3B338A75C4}"/>
              </a:ext>
            </a:extLst>
          </p:cNvPr>
          <p:cNvSpPr/>
          <p:nvPr/>
        </p:nvSpPr>
        <p:spPr>
          <a:xfrm>
            <a:off x="1075312" y="4761630"/>
            <a:ext cx="10636524" cy="15532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2410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5" fill="hold"/>
                                        <p:tgtEl>
                                          <p:spTgt spid="141517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690" fill="hold"/>
                                        <p:tgtEl>
                                          <p:spTgt spid="1415172"/>
                                        </p:tgtEl>
                                      </p:cBhvr>
                                    </p:cmd>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100000">
                <p:cTn id="15" fill="hold" display="0">
                  <p:stCondLst>
                    <p:cond delay="indefinite"/>
                  </p:stCondLst>
                  <p:endCondLst>
                    <p:cond evt="onNext" delay="0">
                      <p:tgtEl>
                        <p:sldTgt/>
                      </p:tgtEl>
                    </p:cond>
                    <p:cond evt="onPrev" delay="0">
                      <p:tgtEl>
                        <p:sldTgt/>
                      </p:tgtEl>
                    </p:cond>
                    <p:cond evt="onStopAudio" delay="0">
                      <p:tgtEl>
                        <p:sldTgt/>
                      </p:tgtEl>
                    </p:cond>
                  </p:endCondLst>
                </p:cTn>
                <p:tgtEl>
                  <p:spTgt spid="1415172"/>
                </p:tgtEl>
              </p:cMediaNode>
            </p:audio>
            <p:audio>
              <p:cMediaNode vol="100000">
                <p:cTn id="16" fill="hold" display="0">
                  <p:stCondLst>
                    <p:cond delay="indefinite"/>
                  </p:stCondLst>
                  <p:endCondLst>
                    <p:cond evt="onNext" delay="0">
                      <p:tgtEl>
                        <p:sldTgt/>
                      </p:tgtEl>
                    </p:cond>
                    <p:cond evt="onPrev" delay="0">
                      <p:tgtEl>
                        <p:sldTgt/>
                      </p:tgtEl>
                    </p:cond>
                    <p:cond evt="onStopAudio" delay="0">
                      <p:tgtEl>
                        <p:sldTgt/>
                      </p:tgtEl>
                    </p:cond>
                  </p:endCondLst>
                </p:cTn>
                <p:tgtEl>
                  <p:spTgt spid="1415173"/>
                </p:tgtEl>
              </p:cMediaNode>
            </p:audio>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43ADB83-7698-8EB3-AC63-334331F39998}"/>
              </a:ext>
            </a:extLst>
          </p:cNvPr>
          <p:cNvSpPr>
            <a:spLocks noGrp="1"/>
          </p:cNvSpPr>
          <p:nvPr>
            <p:ph type="title"/>
          </p:nvPr>
        </p:nvSpPr>
        <p:spPr/>
        <p:txBody>
          <a:bodyPr/>
          <a:lstStyle/>
          <a:p>
            <a:r>
              <a:rPr lang="en-US" sz="4000" dirty="0"/>
              <a:t>A metric for errors: Word Error Rate (WER)</a:t>
            </a:r>
          </a:p>
        </p:txBody>
      </p:sp>
      <p:sp>
        <p:nvSpPr>
          <p:cNvPr id="6" name="Content Placeholder 5">
            <a:extLst>
              <a:ext uri="{FF2B5EF4-FFF2-40B4-BE49-F238E27FC236}">
                <a16:creationId xmlns:a16="http://schemas.microsoft.com/office/drawing/2014/main" id="{61A29465-1680-6D69-61DC-247F609EF342}"/>
              </a:ext>
            </a:extLst>
          </p:cNvPr>
          <p:cNvSpPr>
            <a:spLocks noGrp="1"/>
          </p:cNvSpPr>
          <p:nvPr>
            <p:ph idx="1"/>
          </p:nvPr>
        </p:nvSpPr>
        <p:spPr>
          <a:xfrm>
            <a:off x="1097285" y="1600200"/>
            <a:ext cx="11094715" cy="4572000"/>
          </a:xfrm>
        </p:spPr>
        <p:txBody>
          <a:bodyPr>
            <a:normAutofit/>
          </a:bodyPr>
          <a:lstStyle/>
          <a:p>
            <a:endParaRPr lang="en-US" sz="4400" dirty="0"/>
          </a:p>
          <a:p>
            <a:endParaRPr lang="en-US" sz="4400" dirty="0"/>
          </a:p>
          <a:p>
            <a:r>
              <a:rPr lang="en-US" sz="4000" dirty="0"/>
              <a:t>= (length-normalized) Minimum Edit Distance</a:t>
            </a:r>
          </a:p>
        </p:txBody>
      </p:sp>
      <p:pic>
        <p:nvPicPr>
          <p:cNvPr id="7" name="Google Shape;238;p21">
            <a:extLst>
              <a:ext uri="{FF2B5EF4-FFF2-40B4-BE49-F238E27FC236}">
                <a16:creationId xmlns:a16="http://schemas.microsoft.com/office/drawing/2014/main" id="{CE40D014-5C7C-1E13-BC67-4CD34797FAED}"/>
              </a:ext>
            </a:extLst>
          </p:cNvPr>
          <p:cNvPicPr preferRelativeResize="0"/>
          <p:nvPr/>
        </p:nvPicPr>
        <p:blipFill>
          <a:blip r:embed="rId2">
            <a:alphaModFix/>
          </a:blip>
          <a:stretch>
            <a:fillRect/>
          </a:stretch>
        </p:blipFill>
        <p:spPr>
          <a:xfrm>
            <a:off x="847852" y="1600200"/>
            <a:ext cx="10997337" cy="1339155"/>
          </a:xfrm>
          <a:prstGeom prst="rect">
            <a:avLst/>
          </a:prstGeom>
          <a:noFill/>
          <a:ln>
            <a:noFill/>
          </a:ln>
        </p:spPr>
      </p:pic>
      <p:sp>
        <p:nvSpPr>
          <p:cNvPr id="8" name="TextBox 7">
            <a:extLst>
              <a:ext uri="{FF2B5EF4-FFF2-40B4-BE49-F238E27FC236}">
                <a16:creationId xmlns:a16="http://schemas.microsoft.com/office/drawing/2014/main" id="{FF6D44DA-4479-486A-AFB7-4D3240811600}"/>
              </a:ext>
            </a:extLst>
          </p:cNvPr>
          <p:cNvSpPr txBox="1"/>
          <p:nvPr/>
        </p:nvSpPr>
        <p:spPr>
          <a:xfrm>
            <a:off x="1097280" y="4657635"/>
            <a:ext cx="9560374" cy="1200329"/>
          </a:xfrm>
          <a:prstGeom prst="rect">
            <a:avLst/>
          </a:prstGeom>
          <a:noFill/>
        </p:spPr>
        <p:txBody>
          <a:bodyPr wrap="none" rtlCol="0">
            <a:spAutoFit/>
          </a:bodyPr>
          <a:lstStyle/>
          <a:p>
            <a:r>
              <a:rPr lang="en-US" sz="3600" dirty="0"/>
              <a:t>Reference: </a:t>
            </a:r>
            <a:r>
              <a:rPr lang="en-US" sz="3600" dirty="0">
                <a:solidFill>
                  <a:srgbClr val="013AFF"/>
                </a:solidFill>
              </a:rPr>
              <a:t>Um I left this phone upstairs last night</a:t>
            </a:r>
          </a:p>
          <a:p>
            <a:r>
              <a:rPr lang="en-US" sz="3600" dirty="0"/>
              <a:t>Hypothesis: </a:t>
            </a:r>
            <a:r>
              <a:rPr lang="en-US" sz="3600" dirty="0">
                <a:solidFill>
                  <a:srgbClr val="013AFF"/>
                </a:solidFill>
              </a:rPr>
              <a:t>My sister her phone it stores less nine</a:t>
            </a:r>
          </a:p>
        </p:txBody>
      </p:sp>
    </p:spTree>
    <p:extLst>
      <p:ext uri="{BB962C8B-B14F-4D97-AF65-F5344CB8AC3E}">
        <p14:creationId xmlns:p14="http://schemas.microsoft.com/office/powerpoint/2010/main" val="937029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03E45-4DAB-F213-94E8-13906AD7E08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99D2D13-883A-4D65-2F22-688BD6B4DC3A}"/>
              </a:ext>
            </a:extLst>
          </p:cNvPr>
          <p:cNvSpPr>
            <a:spLocks noGrp="1"/>
          </p:cNvSpPr>
          <p:nvPr>
            <p:ph type="title"/>
          </p:nvPr>
        </p:nvSpPr>
        <p:spPr/>
        <p:txBody>
          <a:bodyPr/>
          <a:lstStyle/>
          <a:p>
            <a:r>
              <a:rPr lang="en-US" dirty="0"/>
              <a:t>We'll need a metric for errors:</a:t>
            </a:r>
          </a:p>
        </p:txBody>
      </p:sp>
      <p:sp>
        <p:nvSpPr>
          <p:cNvPr id="6" name="Content Placeholder 5">
            <a:extLst>
              <a:ext uri="{FF2B5EF4-FFF2-40B4-BE49-F238E27FC236}">
                <a16:creationId xmlns:a16="http://schemas.microsoft.com/office/drawing/2014/main" id="{B3A2FC94-C5A0-AE68-E790-9BACF5B59D5F}"/>
              </a:ext>
            </a:extLst>
          </p:cNvPr>
          <p:cNvSpPr>
            <a:spLocks noGrp="1"/>
          </p:cNvSpPr>
          <p:nvPr>
            <p:ph idx="1"/>
          </p:nvPr>
        </p:nvSpPr>
        <p:spPr>
          <a:xfrm>
            <a:off x="1097285" y="2655518"/>
            <a:ext cx="10058401" cy="3516682"/>
          </a:xfrm>
        </p:spPr>
        <p:txBody>
          <a:bodyPr/>
          <a:lstStyle/>
          <a:p>
            <a:r>
              <a:rPr lang="en-US" dirty="0"/>
              <a:t>Use </a:t>
            </a:r>
            <a:r>
              <a:rPr lang="en-US" dirty="0" err="1"/>
              <a:t>MinEditDist</a:t>
            </a:r>
            <a:r>
              <a:rPr lang="en-US" dirty="0"/>
              <a:t> to compute best alignment of reference and hypothesis, then count errors:</a:t>
            </a:r>
          </a:p>
          <a:p>
            <a:endParaRPr lang="en-US" dirty="0"/>
          </a:p>
        </p:txBody>
      </p:sp>
      <p:pic>
        <p:nvPicPr>
          <p:cNvPr id="7" name="Google Shape;238;p21">
            <a:extLst>
              <a:ext uri="{FF2B5EF4-FFF2-40B4-BE49-F238E27FC236}">
                <a16:creationId xmlns:a16="http://schemas.microsoft.com/office/drawing/2014/main" id="{C051CCD7-3E14-42B7-D253-6EA37BAF6559}"/>
              </a:ext>
            </a:extLst>
          </p:cNvPr>
          <p:cNvPicPr preferRelativeResize="0"/>
          <p:nvPr/>
        </p:nvPicPr>
        <p:blipFill>
          <a:blip r:embed="rId2">
            <a:alphaModFix/>
          </a:blip>
          <a:stretch>
            <a:fillRect/>
          </a:stretch>
        </p:blipFill>
        <p:spPr>
          <a:xfrm>
            <a:off x="900727" y="1124730"/>
            <a:ext cx="10254953" cy="1244713"/>
          </a:xfrm>
          <a:prstGeom prst="rect">
            <a:avLst/>
          </a:prstGeom>
          <a:noFill/>
          <a:ln>
            <a:noFill/>
          </a:ln>
        </p:spPr>
      </p:pic>
      <p:sp>
        <p:nvSpPr>
          <p:cNvPr id="8" name="TextBox 7">
            <a:extLst>
              <a:ext uri="{FF2B5EF4-FFF2-40B4-BE49-F238E27FC236}">
                <a16:creationId xmlns:a16="http://schemas.microsoft.com/office/drawing/2014/main" id="{3D7A7FB2-1AB9-9767-7701-1633426BAB95}"/>
              </a:ext>
            </a:extLst>
          </p:cNvPr>
          <p:cNvSpPr txBox="1"/>
          <p:nvPr/>
        </p:nvSpPr>
        <p:spPr>
          <a:xfrm>
            <a:off x="1036314" y="3883210"/>
            <a:ext cx="10652981" cy="1569660"/>
          </a:xfrm>
          <a:prstGeom prst="rect">
            <a:avLst/>
          </a:prstGeom>
          <a:noFill/>
        </p:spPr>
        <p:txBody>
          <a:bodyPr wrap="none" rtlCol="0">
            <a:spAutoFit/>
          </a:bodyPr>
          <a:lstStyle/>
          <a:p>
            <a:r>
              <a:rPr lang="en-US" sz="3200" dirty="0"/>
              <a:t>Reference:   </a:t>
            </a:r>
            <a:r>
              <a:rPr lang="en-US" sz="3200" dirty="0">
                <a:solidFill>
                  <a:srgbClr val="013AFF"/>
                </a:solidFill>
              </a:rPr>
              <a:t>Um I left     this     ---    phone  -- upstairs  last night</a:t>
            </a:r>
          </a:p>
          <a:p>
            <a:r>
              <a:rPr lang="en-US" sz="3200" dirty="0"/>
              <a:t>Hypothesis: </a:t>
            </a:r>
            <a:r>
              <a:rPr lang="en-US" sz="3200" dirty="0">
                <a:solidFill>
                  <a:srgbClr val="013AFF"/>
                </a:solidFill>
              </a:rPr>
              <a:t>My --  ---    sister  her  phone  it stores      less nine</a:t>
            </a:r>
          </a:p>
          <a:p>
            <a:r>
              <a:rPr lang="en-US" sz="3200" dirty="0"/>
              <a:t>    Score         S     D  D        S         I                  I        S           S       S  </a:t>
            </a:r>
          </a:p>
        </p:txBody>
      </p:sp>
      <p:sp>
        <p:nvSpPr>
          <p:cNvPr id="2" name="TextBox 1">
            <a:extLst>
              <a:ext uri="{FF2B5EF4-FFF2-40B4-BE49-F238E27FC236}">
                <a16:creationId xmlns:a16="http://schemas.microsoft.com/office/drawing/2014/main" id="{A863A0E9-D1C3-DFE8-8111-764D3D804CB2}"/>
              </a:ext>
            </a:extLst>
          </p:cNvPr>
          <p:cNvSpPr txBox="1"/>
          <p:nvPr/>
        </p:nvSpPr>
        <p:spPr>
          <a:xfrm>
            <a:off x="3083221" y="5733270"/>
            <a:ext cx="5312673" cy="646331"/>
          </a:xfrm>
          <a:prstGeom prst="rect">
            <a:avLst/>
          </a:prstGeom>
          <a:noFill/>
        </p:spPr>
        <p:txBody>
          <a:bodyPr wrap="none" rtlCol="0">
            <a:spAutoFit/>
          </a:bodyPr>
          <a:lstStyle/>
          <a:p>
            <a:r>
              <a:rPr lang="en-US" sz="3600" b="1" dirty="0">
                <a:solidFill>
                  <a:srgbClr val="013AFF"/>
                </a:solidFill>
                <a:latin typeface="Raleway" pitchFamily="2" charset="77"/>
              </a:rPr>
              <a:t>WER = 100 x 9/8 = 112.5</a:t>
            </a:r>
          </a:p>
        </p:txBody>
      </p:sp>
    </p:spTree>
    <p:extLst>
      <p:ext uri="{BB962C8B-B14F-4D97-AF65-F5344CB8AC3E}">
        <p14:creationId xmlns:p14="http://schemas.microsoft.com/office/powerpoint/2010/main" val="338381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A66E6FC-0CFC-0636-E93B-84FACA5E5675}"/>
              </a:ext>
            </a:extLst>
          </p:cNvPr>
          <p:cNvSpPr>
            <a:spLocks noGrp="1"/>
          </p:cNvSpPr>
          <p:nvPr>
            <p:ph type="title"/>
          </p:nvPr>
        </p:nvSpPr>
        <p:spPr/>
        <p:txBody>
          <a:bodyPr>
            <a:normAutofit/>
          </a:bodyPr>
          <a:lstStyle/>
          <a:p>
            <a:r>
              <a:rPr lang="en-US" dirty="0"/>
              <a:t>We use WER despite many problems</a:t>
            </a:r>
          </a:p>
        </p:txBody>
      </p:sp>
      <p:sp>
        <p:nvSpPr>
          <p:cNvPr id="6" name="Content Placeholder 5">
            <a:extLst>
              <a:ext uri="{FF2B5EF4-FFF2-40B4-BE49-F238E27FC236}">
                <a16:creationId xmlns:a16="http://schemas.microsoft.com/office/drawing/2014/main" id="{91C0C903-C99B-73C7-FACE-803738D30C89}"/>
              </a:ext>
            </a:extLst>
          </p:cNvPr>
          <p:cNvSpPr>
            <a:spLocks noGrp="1"/>
          </p:cNvSpPr>
          <p:nvPr>
            <p:ph idx="1"/>
          </p:nvPr>
        </p:nvSpPr>
        <p:spPr>
          <a:xfrm>
            <a:off x="1097285" y="1600200"/>
            <a:ext cx="10058401" cy="4975964"/>
          </a:xfrm>
        </p:spPr>
        <p:txBody>
          <a:bodyPr/>
          <a:lstStyle/>
          <a:p>
            <a:r>
              <a:rPr lang="en" dirty="0"/>
              <a:t>Isn't semantically aware</a:t>
            </a:r>
          </a:p>
          <a:p>
            <a:pPr marL="457200" indent="-457200">
              <a:buFont typeface="Arial" panose="020B0604020202020204" pitchFamily="34" charset="0"/>
              <a:buChar char="•"/>
            </a:pPr>
            <a:r>
              <a:rPr lang="en" sz="2400" dirty="0"/>
              <a:t>Doesn’t distinguish between function words (of, they, he, she) and more important content words</a:t>
            </a:r>
          </a:p>
          <a:p>
            <a:r>
              <a:rPr lang="en" dirty="0"/>
              <a:t>Not necessarily comparable across languages (assumes a shared notion of words)</a:t>
            </a:r>
          </a:p>
          <a:p>
            <a:r>
              <a:rPr lang="en" dirty="0"/>
              <a:t>Requires really careful text normalization details</a:t>
            </a:r>
          </a:p>
          <a:p>
            <a:pPr marL="457200" indent="-457200">
              <a:buFont typeface="Arial" panose="020B0604020202020204" pitchFamily="34" charset="0"/>
              <a:buChar char="•"/>
            </a:pPr>
            <a:r>
              <a:rPr lang="en-US" sz="2400" dirty="0"/>
              <a:t>S</a:t>
            </a:r>
            <a:r>
              <a:rPr lang="en" sz="2400" dirty="0" err="1"/>
              <a:t>pelling</a:t>
            </a:r>
            <a:r>
              <a:rPr lang="en" sz="2400" dirty="0"/>
              <a:t> conventions must be identical</a:t>
            </a:r>
          </a:p>
          <a:p>
            <a:pPr marL="457200" indent="-457200">
              <a:buFont typeface="Arial" panose="020B0604020202020204" pitchFamily="34" charset="0"/>
              <a:buChar char="•"/>
            </a:pPr>
            <a:r>
              <a:rPr lang="en" sz="2400" dirty="0"/>
              <a:t>Apostrophes for contractions like "can't", </a:t>
            </a:r>
          </a:p>
          <a:p>
            <a:pPr marL="457200" indent="-457200">
              <a:buFont typeface="Arial" panose="020B0604020202020204" pitchFamily="34" charset="0"/>
              <a:buChar char="•"/>
            </a:pPr>
            <a:r>
              <a:rPr lang="en-US" sz="2400" dirty="0"/>
              <a:t>L</a:t>
            </a:r>
            <a:r>
              <a:rPr lang="en" sz="2400" dirty="0" err="1"/>
              <a:t>ots</a:t>
            </a:r>
            <a:r>
              <a:rPr lang="en" sz="2400" dirty="0"/>
              <a:t> of non-standard words uh-huh/m-hmm/</a:t>
            </a:r>
            <a:endParaRPr lang="en" dirty="0"/>
          </a:p>
        </p:txBody>
      </p:sp>
    </p:spTree>
    <p:extLst>
      <p:ext uri="{BB962C8B-B14F-4D97-AF65-F5344CB8AC3E}">
        <p14:creationId xmlns:p14="http://schemas.microsoft.com/office/powerpoint/2010/main" val="23040633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FA8A27F-E00E-10B4-B4F1-7806FFA90A8A}"/>
              </a:ext>
            </a:extLst>
          </p:cNvPr>
          <p:cNvSpPr>
            <a:spLocks noGrp="1"/>
          </p:cNvSpPr>
          <p:nvPr>
            <p:ph type="title"/>
          </p:nvPr>
        </p:nvSpPr>
        <p:spPr/>
        <p:txBody>
          <a:bodyPr/>
          <a:lstStyle/>
          <a:p>
            <a:r>
              <a:rPr lang="en-US" dirty="0" err="1"/>
              <a:t>Librispeech</a:t>
            </a:r>
            <a:endParaRPr lang="en-US" dirty="0"/>
          </a:p>
        </p:txBody>
      </p:sp>
      <p:sp>
        <p:nvSpPr>
          <p:cNvPr id="6" name="Content Placeholder 5">
            <a:extLst>
              <a:ext uri="{FF2B5EF4-FFF2-40B4-BE49-F238E27FC236}">
                <a16:creationId xmlns:a16="http://schemas.microsoft.com/office/drawing/2014/main" id="{34CC886E-995B-B387-BE68-73BD4F973D20}"/>
              </a:ext>
            </a:extLst>
          </p:cNvPr>
          <p:cNvSpPr>
            <a:spLocks noGrp="1"/>
          </p:cNvSpPr>
          <p:nvPr>
            <p:ph idx="1"/>
          </p:nvPr>
        </p:nvSpPr>
        <p:spPr/>
        <p:txBody>
          <a:bodyPr/>
          <a:lstStyle/>
          <a:p>
            <a:r>
              <a:rPr lang="en-US" dirty="0"/>
              <a:t>Read speech from public domain audio books LibriVox</a:t>
            </a:r>
          </a:p>
          <a:p>
            <a:r>
              <a:rPr lang="en-US" dirty="0"/>
              <a:t>Latest version (Multilingual </a:t>
            </a:r>
            <a:r>
              <a:rPr lang="en-US" dirty="0" err="1"/>
              <a:t>Librispeech</a:t>
            </a:r>
            <a:r>
              <a:rPr lang="en-US" dirty="0"/>
              <a:t>) has</a:t>
            </a:r>
          </a:p>
          <a:p>
            <a:pPr marL="457200" indent="-457200">
              <a:buFont typeface="Arial" panose="020B0604020202020204" pitchFamily="34" charset="0"/>
              <a:buChar char="•"/>
            </a:pPr>
            <a:r>
              <a:rPr lang="en-US" dirty="0"/>
              <a:t>44,000 hours of English</a:t>
            </a:r>
          </a:p>
          <a:p>
            <a:pPr marL="457200" indent="-457200">
              <a:buFont typeface="Arial" panose="020B0604020202020204" pitchFamily="34" charset="0"/>
              <a:buChar char="•"/>
            </a:pPr>
            <a:r>
              <a:rPr lang="en-US" dirty="0"/>
              <a:t>6,000 hours of German, Dutch, French, Spanish, Italian, Portuguese, and Polish. </a:t>
            </a:r>
          </a:p>
          <a:p>
            <a:endParaRPr lang="en-US" dirty="0"/>
          </a:p>
        </p:txBody>
      </p:sp>
      <p:pic>
        <p:nvPicPr>
          <p:cNvPr id="2" name="reference_1.wav">
            <a:hlinkClick r:id="" action="ppaction://media"/>
            <a:extLst>
              <a:ext uri="{FF2B5EF4-FFF2-40B4-BE49-F238E27FC236}">
                <a16:creationId xmlns:a16="http://schemas.microsoft.com/office/drawing/2014/main" id="{9E5E5383-D38A-1CB9-56A3-61BB919C88D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725095" y="4631498"/>
            <a:ext cx="1370905" cy="1370905"/>
          </a:xfrm>
          <a:prstGeom prst="rect">
            <a:avLst/>
          </a:prstGeom>
          <a:solidFill>
            <a:schemeClr val="tx2"/>
          </a:solidFill>
        </p:spPr>
      </p:pic>
    </p:spTree>
    <p:extLst>
      <p:ext uri="{BB962C8B-B14F-4D97-AF65-F5344CB8AC3E}">
        <p14:creationId xmlns:p14="http://schemas.microsoft.com/office/powerpoint/2010/main" val="460190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4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p53"/>
          <p:cNvSpPr txBox="1">
            <a:spLocks noGrp="1"/>
          </p:cNvSpPr>
          <p:nvPr>
            <p:ph type="title"/>
          </p:nvPr>
        </p:nvSpPr>
        <p:spPr>
          <a:prstGeom prst="rect">
            <a:avLst/>
          </a:prstGeom>
        </p:spPr>
        <p:txBody>
          <a:bodyPr spcFirstLastPara="1" vert="horz" wrap="square" lIns="121900" tIns="121900" rIns="121900" bIns="121900" rtlCol="0" anchor="t" anchorCtr="0">
            <a:normAutofit/>
          </a:bodyPr>
          <a:lstStyle/>
          <a:p>
            <a:r>
              <a:rPr lang="en"/>
              <a:t>Common Voice</a:t>
            </a:r>
            <a:endParaRPr/>
          </a:p>
        </p:txBody>
      </p:sp>
      <p:sp>
        <p:nvSpPr>
          <p:cNvPr id="384" name="Google Shape;384;p53"/>
          <p:cNvSpPr txBox="1">
            <a:spLocks noGrp="1"/>
          </p:cNvSpPr>
          <p:nvPr>
            <p:ph idx="1"/>
          </p:nvPr>
        </p:nvSpPr>
        <p:spPr>
          <a:prstGeom prst="rect">
            <a:avLst/>
          </a:prstGeom>
        </p:spPr>
        <p:txBody>
          <a:bodyPr spcFirstLastPara="1" vert="horz" wrap="square" lIns="121900" tIns="121900" rIns="121900" bIns="121900" rtlCol="0" anchor="t" anchorCtr="0">
            <a:normAutofit/>
          </a:bodyPr>
          <a:lstStyle/>
          <a:p>
            <a:pPr>
              <a:lnSpc>
                <a:spcPct val="150000"/>
              </a:lnSpc>
            </a:pPr>
            <a:r>
              <a:rPr lang="en" dirty="0"/>
              <a:t>Multilingual crowdsourced dataset</a:t>
            </a:r>
            <a:endParaRPr dirty="0"/>
          </a:p>
          <a:p>
            <a:pPr>
              <a:lnSpc>
                <a:spcPct val="150000"/>
              </a:lnSpc>
            </a:pPr>
            <a:r>
              <a:rPr lang="en" dirty="0"/>
              <a:t>33,000 hours in 133 languages</a:t>
            </a:r>
            <a:endParaRPr dirty="0"/>
          </a:p>
          <a:p>
            <a:pPr>
              <a:lnSpc>
                <a:spcPct val="150000"/>
              </a:lnSpc>
            </a:pPr>
            <a:r>
              <a:rPr lang="en" dirty="0"/>
              <a:t>Still read speech, but anyone can record utterances</a:t>
            </a:r>
            <a:endParaRPr dirty="0"/>
          </a:p>
          <a:p>
            <a:pPr>
              <a:lnSpc>
                <a:spcPct val="150000"/>
              </a:lnSpc>
            </a:pPr>
            <a:r>
              <a:rPr lang="en" dirty="0"/>
              <a:t>Noisier than </a:t>
            </a:r>
            <a:r>
              <a:rPr lang="en" dirty="0" err="1"/>
              <a:t>LibriSpeech</a:t>
            </a:r>
            <a:endParaRPr lang="en" dirty="0"/>
          </a:p>
          <a:p>
            <a:pPr>
              <a:lnSpc>
                <a:spcPct val="150000"/>
              </a:lnSpc>
            </a:pPr>
            <a:endParaRPr lang="en" dirty="0"/>
          </a:p>
          <a:p>
            <a:pPr>
              <a:lnSpc>
                <a:spcPct val="150000"/>
              </a:lnSpc>
            </a:pPr>
            <a:endParaRPr dirty="0"/>
          </a:p>
        </p:txBody>
      </p:sp>
      <p:sp>
        <p:nvSpPr>
          <p:cNvPr id="385" name="Google Shape;385;p53"/>
          <p:cNvSpPr txBox="1">
            <a:spLocks noGrp="1"/>
          </p:cNvSpPr>
          <p:nvPr>
            <p:ph type="sldNum" sz="quarter" idx="12"/>
          </p:nvPr>
        </p:nvSpPr>
        <p:spPr>
          <a:prstGeom prst="rect">
            <a:avLst/>
          </a:prstGeom>
        </p:spPr>
        <p:txBody>
          <a:bodyPr spcFirstLastPara="1" vert="horz" wrap="square" lIns="121900" tIns="121900" rIns="121900" bIns="121900" rtlCol="0" anchor="ctr" anchorCtr="0">
            <a:normAutofit/>
          </a:bodyPr>
          <a:lstStyle/>
          <a:p>
            <a:fld id="{00000000-1234-1234-1234-123412341234}" type="slidenum">
              <a:rPr lang="en"/>
              <a:pPr/>
              <a:t>11</a:t>
            </a:fld>
            <a:endParaRPr/>
          </a:p>
        </p:txBody>
      </p:sp>
      <p:pic>
        <p:nvPicPr>
          <p:cNvPr id="386" name="Google Shape;386;p53"/>
          <p:cNvPicPr preferRelativeResize="0"/>
          <p:nvPr/>
        </p:nvPicPr>
        <p:blipFill>
          <a:blip r:embed="rId5">
            <a:alphaModFix/>
          </a:blip>
          <a:stretch>
            <a:fillRect/>
          </a:stretch>
        </p:blipFill>
        <p:spPr>
          <a:xfrm>
            <a:off x="7527263" y="251879"/>
            <a:ext cx="4410042" cy="2205021"/>
          </a:xfrm>
          <a:prstGeom prst="rect">
            <a:avLst/>
          </a:prstGeom>
          <a:noFill/>
          <a:ln>
            <a:noFill/>
          </a:ln>
        </p:spPr>
      </p:pic>
      <p:pic>
        <p:nvPicPr>
          <p:cNvPr id="2" name="cantoneseexample.m4a">
            <a:hlinkClick r:id="" action="ppaction://media"/>
            <a:extLst>
              <a:ext uri="{FF2B5EF4-FFF2-40B4-BE49-F238E27FC236}">
                <a16:creationId xmlns:a16="http://schemas.microsoft.com/office/drawing/2014/main" id="{68530880-8785-2869-5609-991E9776D22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902544" y="4759986"/>
            <a:ext cx="1237292" cy="1237292"/>
          </a:xfrm>
          <a:prstGeom prst="rect">
            <a:avLst/>
          </a:prstGeom>
          <a:solidFill>
            <a:srgbClr val="0070C0"/>
          </a:solidFill>
        </p:spPr>
      </p:pic>
      <p:sp>
        <p:nvSpPr>
          <p:cNvPr id="4" name="TextBox 3">
            <a:extLst>
              <a:ext uri="{FF2B5EF4-FFF2-40B4-BE49-F238E27FC236}">
                <a16:creationId xmlns:a16="http://schemas.microsoft.com/office/drawing/2014/main" id="{1383CB26-4D94-1F21-CAA9-DC87EEB4FCE5}"/>
              </a:ext>
            </a:extLst>
          </p:cNvPr>
          <p:cNvSpPr txBox="1"/>
          <p:nvPr/>
        </p:nvSpPr>
        <p:spPr>
          <a:xfrm>
            <a:off x="7788058" y="6344511"/>
            <a:ext cx="6131490" cy="523220"/>
          </a:xfrm>
          <a:prstGeom prst="rect">
            <a:avLst/>
          </a:prstGeom>
          <a:noFill/>
        </p:spPr>
        <p:txBody>
          <a:bodyPr wrap="square">
            <a:spAutoFit/>
          </a:bodyPr>
          <a:lstStyle/>
          <a:p>
            <a:r>
              <a:rPr lang="en-US" sz="2800" dirty="0" err="1"/>
              <a:t>終有一日，所有嘢</a:t>
            </a:r>
            <a:r>
              <a:rPr lang="en-US" sz="2800" dirty="0"/>
              <a:t> </a:t>
            </a:r>
            <a:r>
              <a:rPr lang="en-US" sz="2800" dirty="0" err="1"/>
              <a:t>都會變</a:t>
            </a:r>
            <a:endParaRPr lang="en-US" sz="2800" dirty="0"/>
          </a:p>
        </p:txBody>
      </p:sp>
    </p:spTree>
    <p:extLst>
      <p:ext uri="{BB962C8B-B14F-4D97-AF65-F5344CB8AC3E}">
        <p14:creationId xmlns:p14="http://schemas.microsoft.com/office/powerpoint/2010/main" val="2437994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99"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2"/>
                </p:tgtEl>
              </p:cMediaNode>
            </p:audio>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p59"/>
          <p:cNvSpPr txBox="1">
            <a:spLocks noGrp="1"/>
          </p:cNvSpPr>
          <p:nvPr>
            <p:ph type="title"/>
          </p:nvPr>
        </p:nvSpPr>
        <p:spPr>
          <a:xfrm>
            <a:off x="1097280" y="159603"/>
            <a:ext cx="11094720" cy="907196"/>
          </a:xfrm>
          <a:prstGeom prst="rect">
            <a:avLst/>
          </a:prstGeom>
        </p:spPr>
        <p:txBody>
          <a:bodyPr spcFirstLastPara="1" vert="horz" wrap="square" lIns="121900" tIns="121900" rIns="121900" bIns="121900" rtlCol="0" anchor="t" anchorCtr="0">
            <a:noAutofit/>
          </a:bodyPr>
          <a:lstStyle/>
          <a:p>
            <a:r>
              <a:rPr lang="en" sz="3600" dirty="0"/>
              <a:t>FLEURS: Parallel speech and text in 100+ languages</a:t>
            </a:r>
            <a:endParaRPr sz="3600" dirty="0"/>
          </a:p>
        </p:txBody>
      </p:sp>
      <p:sp>
        <p:nvSpPr>
          <p:cNvPr id="437" name="Google Shape;437;p59"/>
          <p:cNvSpPr txBox="1">
            <a:spLocks noGrp="1"/>
          </p:cNvSpPr>
          <p:nvPr>
            <p:ph idx="1"/>
          </p:nvPr>
        </p:nvSpPr>
        <p:spPr>
          <a:prstGeom prst="rect">
            <a:avLst/>
          </a:prstGeom>
        </p:spPr>
        <p:txBody>
          <a:bodyPr spcFirstLastPara="1" vert="horz" wrap="square" lIns="121900" tIns="121900" rIns="121900" bIns="121900" rtlCol="0" anchor="t" anchorCtr="0">
            <a:normAutofit/>
          </a:bodyPr>
          <a:lstStyle/>
          <a:p>
            <a:r>
              <a:rPr lang="en" dirty="0"/>
              <a:t>Speech version of FloRes-101 benchmark</a:t>
            </a:r>
            <a:endParaRPr dirty="0"/>
          </a:p>
          <a:p>
            <a:r>
              <a:rPr lang="en-US" dirty="0"/>
              <a:t>2009 sentences extracted from English Wikipedia and translated into 101 other languages, with 3 read recordings of each sentence</a:t>
            </a:r>
          </a:p>
          <a:p>
            <a:r>
              <a:rPr lang="en-US" dirty="0"/>
              <a:t>12 hours of speech per language.</a:t>
            </a:r>
          </a:p>
          <a:p>
            <a:endParaRPr dirty="0"/>
          </a:p>
        </p:txBody>
      </p:sp>
      <p:sp>
        <p:nvSpPr>
          <p:cNvPr id="438" name="Google Shape;438;p59"/>
          <p:cNvSpPr txBox="1">
            <a:spLocks noGrp="1"/>
          </p:cNvSpPr>
          <p:nvPr>
            <p:ph type="sldNum" sz="quarter" idx="12"/>
          </p:nvPr>
        </p:nvSpPr>
        <p:spPr>
          <a:prstGeom prst="rect">
            <a:avLst/>
          </a:prstGeom>
        </p:spPr>
        <p:txBody>
          <a:bodyPr spcFirstLastPara="1" vert="horz" wrap="square" lIns="121900" tIns="121900" rIns="121900" bIns="121900" rtlCol="0" anchor="ctr" anchorCtr="0">
            <a:normAutofit/>
          </a:bodyPr>
          <a:lstStyle/>
          <a:p>
            <a:fld id="{00000000-1234-1234-1234-123412341234}" type="slidenum">
              <a:rPr lang="en"/>
              <a:pPr/>
              <a:t>12</a:t>
            </a:fld>
            <a:endParaRPr/>
          </a:p>
        </p:txBody>
      </p:sp>
      <p:sp>
        <p:nvSpPr>
          <p:cNvPr id="440" name="Google Shape;440;p59"/>
          <p:cNvSpPr txBox="1">
            <a:spLocks noGrp="1"/>
          </p:cNvSpPr>
          <p:nvPr>
            <p:ph type="body" idx="4294967295"/>
          </p:nvPr>
        </p:nvSpPr>
        <p:spPr>
          <a:xfrm>
            <a:off x="9658350" y="5319713"/>
            <a:ext cx="2533650" cy="639762"/>
          </a:xfrm>
          <a:prstGeom prst="rect">
            <a:avLst/>
          </a:prstGeom>
        </p:spPr>
        <p:txBody>
          <a:bodyPr spcFirstLastPara="1" vert="horz" wrap="square" lIns="121900" tIns="121900" rIns="121900" bIns="121900" rtlCol="0" anchor="t" anchorCtr="0">
            <a:normAutofit fontScale="25000" lnSpcReduction="20000"/>
          </a:bodyPr>
          <a:lstStyle/>
          <a:p>
            <a:pPr marL="0" indent="0">
              <a:spcAft>
                <a:spcPts val="1600"/>
              </a:spcAft>
              <a:buNone/>
            </a:pPr>
            <a:r>
              <a:rPr lang="en" u="sng">
                <a:solidFill>
                  <a:schemeClr val="hlink"/>
                </a:solidFill>
                <a:hlinkClick r:id="rId3"/>
              </a:rPr>
              <a:t>Conneau et. al, 2022</a:t>
            </a:r>
            <a:endParaRPr/>
          </a:p>
        </p:txBody>
      </p:sp>
    </p:spTree>
    <p:extLst>
      <p:ext uri="{BB962C8B-B14F-4D97-AF65-F5344CB8AC3E}">
        <p14:creationId xmlns:p14="http://schemas.microsoft.com/office/powerpoint/2010/main" val="4628032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4E4060A-1E93-1E33-C35B-6DC614953624}"/>
              </a:ext>
            </a:extLst>
          </p:cNvPr>
          <p:cNvSpPr>
            <a:spLocks noGrp="1"/>
          </p:cNvSpPr>
          <p:nvPr>
            <p:ph type="title"/>
          </p:nvPr>
        </p:nvSpPr>
        <p:spPr/>
        <p:txBody>
          <a:bodyPr/>
          <a:lstStyle/>
          <a:p>
            <a:r>
              <a:rPr lang="en-US" dirty="0" err="1"/>
              <a:t>CHiME</a:t>
            </a:r>
            <a:endParaRPr lang="en-US" dirty="0"/>
          </a:p>
        </p:txBody>
      </p:sp>
      <p:sp>
        <p:nvSpPr>
          <p:cNvPr id="6" name="Content Placeholder 5">
            <a:extLst>
              <a:ext uri="{FF2B5EF4-FFF2-40B4-BE49-F238E27FC236}">
                <a16:creationId xmlns:a16="http://schemas.microsoft.com/office/drawing/2014/main" id="{091D9A96-52DA-698A-6AC0-59639FDB0AFF}"/>
              </a:ext>
            </a:extLst>
          </p:cNvPr>
          <p:cNvSpPr>
            <a:spLocks noGrp="1"/>
          </p:cNvSpPr>
          <p:nvPr>
            <p:ph idx="1"/>
          </p:nvPr>
        </p:nvSpPr>
        <p:spPr>
          <a:xfrm>
            <a:off x="1097281" y="1600200"/>
            <a:ext cx="4501854" cy="4572000"/>
          </a:xfrm>
        </p:spPr>
        <p:txBody>
          <a:bodyPr/>
          <a:lstStyle/>
          <a:p>
            <a:r>
              <a:rPr lang="en-US" dirty="0"/>
              <a:t>Audio in difficult situations</a:t>
            </a:r>
          </a:p>
          <a:p>
            <a:r>
              <a:rPr lang="en-US" dirty="0" err="1"/>
              <a:t>CHiME</a:t>
            </a:r>
            <a:r>
              <a:rPr lang="en-US" dirty="0"/>
              <a:t> 6: ASR of conversational speech in real home environments</a:t>
            </a:r>
          </a:p>
          <a:p>
            <a:endParaRPr lang="en-US" dirty="0"/>
          </a:p>
        </p:txBody>
      </p:sp>
      <p:pic>
        <p:nvPicPr>
          <p:cNvPr id="7" name="S13_U01_sample.wav">
            <a:hlinkClick r:id="" action="ppaction://media"/>
            <a:extLst>
              <a:ext uri="{FF2B5EF4-FFF2-40B4-BE49-F238E27FC236}">
                <a16:creationId xmlns:a16="http://schemas.microsoft.com/office/drawing/2014/main" id="{CB708EB9-1D3E-58C8-DC3D-7B657049778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724145" y="4128563"/>
            <a:ext cx="2772039" cy="2772039"/>
          </a:xfrm>
          <a:prstGeom prst="rect">
            <a:avLst/>
          </a:prstGeom>
        </p:spPr>
      </p:pic>
      <p:pic>
        <p:nvPicPr>
          <p:cNvPr id="1026" name="Picture 2" descr="CHiME kitchen sample">
            <a:extLst>
              <a:ext uri="{FF2B5EF4-FFF2-40B4-BE49-F238E27FC236}">
                <a16:creationId xmlns:a16="http://schemas.microsoft.com/office/drawing/2014/main" id="{4AB6F011-B9E7-7929-BB52-26687A65E5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277331"/>
            <a:ext cx="6028331" cy="3914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8442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72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Google Shape;421;p39"/>
          <p:cNvSpPr txBox="1">
            <a:spLocks noGrp="1"/>
          </p:cNvSpPr>
          <p:nvPr>
            <p:ph type="title"/>
          </p:nvPr>
        </p:nvSpPr>
        <p:spPr>
          <a:xfrm>
            <a:off x="676405" y="159603"/>
            <a:ext cx="11198269" cy="907196"/>
          </a:xfrm>
          <a:prstGeom prst="rect">
            <a:avLst/>
          </a:prstGeom>
        </p:spPr>
        <p:txBody>
          <a:bodyPr spcFirstLastPara="1" vert="horz" wrap="square" lIns="121900" tIns="121900" rIns="121900" bIns="121900" rtlCol="0" anchor="t" anchorCtr="0">
            <a:noAutofit/>
          </a:bodyPr>
          <a:lstStyle/>
          <a:p>
            <a:r>
              <a:rPr lang="en" sz="4000" dirty="0"/>
              <a:t>Modern word error rates</a:t>
            </a:r>
            <a:endParaRPr sz="3200" dirty="0"/>
          </a:p>
          <a:p>
            <a:endParaRPr dirty="0"/>
          </a:p>
        </p:txBody>
      </p:sp>
      <p:sp>
        <p:nvSpPr>
          <p:cNvPr id="2" name="Content Placeholder 1">
            <a:extLst>
              <a:ext uri="{FF2B5EF4-FFF2-40B4-BE49-F238E27FC236}">
                <a16:creationId xmlns:a16="http://schemas.microsoft.com/office/drawing/2014/main" id="{5297152B-902B-7D92-36BE-0DC655EF8062}"/>
              </a:ext>
            </a:extLst>
          </p:cNvPr>
          <p:cNvSpPr>
            <a:spLocks noGrp="1"/>
          </p:cNvSpPr>
          <p:nvPr>
            <p:ph idx="1"/>
          </p:nvPr>
        </p:nvSpPr>
        <p:spPr/>
        <p:txBody>
          <a:bodyPr/>
          <a:lstStyle/>
          <a:p>
            <a:endParaRPr lang="en-US"/>
          </a:p>
        </p:txBody>
      </p:sp>
      <p:sp>
        <p:nvSpPr>
          <p:cNvPr id="423" name="Google Shape;423;p39"/>
          <p:cNvSpPr txBox="1">
            <a:spLocks noGrp="1"/>
          </p:cNvSpPr>
          <p:nvPr>
            <p:ph type="sldNum" sz="quarter" idx="12"/>
          </p:nvPr>
        </p:nvSpPr>
        <p:spPr>
          <a:prstGeom prst="rect">
            <a:avLst/>
          </a:prstGeom>
        </p:spPr>
        <p:txBody>
          <a:bodyPr spcFirstLastPara="1" vert="horz" wrap="square" lIns="121900" tIns="121900" rIns="121900" bIns="121900" rtlCol="0" anchor="ctr" anchorCtr="0">
            <a:normAutofit/>
          </a:bodyPr>
          <a:lstStyle/>
          <a:p>
            <a:fld id="{00000000-1234-1234-1234-123412341234}" type="slidenum">
              <a:rPr lang="en"/>
              <a:pPr/>
              <a:t>14</a:t>
            </a:fld>
            <a:endParaRPr/>
          </a:p>
        </p:txBody>
      </p:sp>
      <p:pic>
        <p:nvPicPr>
          <p:cNvPr id="3" name="Picture 2">
            <a:extLst>
              <a:ext uri="{FF2B5EF4-FFF2-40B4-BE49-F238E27FC236}">
                <a16:creationId xmlns:a16="http://schemas.microsoft.com/office/drawing/2014/main" id="{AC3E80B7-6B0A-239A-F1D9-CA58A2B8CF49}"/>
              </a:ext>
            </a:extLst>
          </p:cNvPr>
          <p:cNvPicPr>
            <a:picLocks noChangeAspect="1"/>
          </p:cNvPicPr>
          <p:nvPr/>
        </p:nvPicPr>
        <p:blipFill>
          <a:blip r:embed="rId3"/>
          <a:stretch>
            <a:fillRect/>
          </a:stretch>
        </p:blipFill>
        <p:spPr>
          <a:xfrm>
            <a:off x="885506" y="907923"/>
            <a:ext cx="10780066" cy="5956553"/>
          </a:xfrm>
          <a:prstGeom prst="rect">
            <a:avLst/>
          </a:prstGeom>
        </p:spPr>
      </p:pic>
      <p:sp>
        <p:nvSpPr>
          <p:cNvPr id="5" name="Freeform 4">
            <a:extLst>
              <a:ext uri="{FF2B5EF4-FFF2-40B4-BE49-F238E27FC236}">
                <a16:creationId xmlns:a16="http://schemas.microsoft.com/office/drawing/2014/main" id="{62535039-57A0-FF0C-90C3-D29C263B710E}"/>
              </a:ext>
            </a:extLst>
          </p:cNvPr>
          <p:cNvSpPr/>
          <p:nvPr/>
        </p:nvSpPr>
        <p:spPr>
          <a:xfrm>
            <a:off x="10841372" y="3607560"/>
            <a:ext cx="977030" cy="383129"/>
          </a:xfrm>
          <a:custGeom>
            <a:avLst/>
            <a:gdLst>
              <a:gd name="csX0" fmla="*/ 701458 w 977030"/>
              <a:gd name="csY0" fmla="*/ 44926 h 383129"/>
              <a:gd name="csX1" fmla="*/ 601249 w 977030"/>
              <a:gd name="csY1" fmla="*/ 57452 h 383129"/>
              <a:gd name="csX2" fmla="*/ 0 w 977030"/>
              <a:gd name="csY2" fmla="*/ 120082 h 383129"/>
              <a:gd name="csX3" fmla="*/ 12526 w 977030"/>
              <a:gd name="csY3" fmla="*/ 295447 h 383129"/>
              <a:gd name="csX4" fmla="*/ 25052 w 977030"/>
              <a:gd name="csY4" fmla="*/ 333025 h 383129"/>
              <a:gd name="csX5" fmla="*/ 62630 w 977030"/>
              <a:gd name="csY5" fmla="*/ 345551 h 383129"/>
              <a:gd name="csX6" fmla="*/ 137786 w 977030"/>
              <a:gd name="csY6" fmla="*/ 383129 h 383129"/>
              <a:gd name="csX7" fmla="*/ 563671 w 977030"/>
              <a:gd name="csY7" fmla="*/ 370603 h 383129"/>
              <a:gd name="csX8" fmla="*/ 776614 w 977030"/>
              <a:gd name="csY8" fmla="*/ 333025 h 383129"/>
              <a:gd name="csX9" fmla="*/ 889348 w 977030"/>
              <a:gd name="csY9" fmla="*/ 320499 h 383129"/>
              <a:gd name="csX10" fmla="*/ 977030 w 977030"/>
              <a:gd name="csY10" fmla="*/ 232817 h 383129"/>
              <a:gd name="csX11" fmla="*/ 964504 w 977030"/>
              <a:gd name="csY11" fmla="*/ 120082 h 383129"/>
              <a:gd name="csX12" fmla="*/ 851770 w 977030"/>
              <a:gd name="csY12" fmla="*/ 57452 h 383129"/>
              <a:gd name="csX13" fmla="*/ 814192 w 977030"/>
              <a:gd name="csY13" fmla="*/ 44926 h 383129"/>
              <a:gd name="csX14" fmla="*/ 776614 w 977030"/>
              <a:gd name="csY14" fmla="*/ 32400 h 383129"/>
              <a:gd name="csX15" fmla="*/ 726510 w 977030"/>
              <a:gd name="csY15" fmla="*/ 19874 h 383129"/>
              <a:gd name="csX16" fmla="*/ 651354 w 977030"/>
              <a:gd name="csY16" fmla="*/ 19874 h 3831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977030" h="383129">
                <a:moveTo>
                  <a:pt x="701458" y="44926"/>
                </a:moveTo>
                <a:cubicBezTo>
                  <a:pt x="668055" y="49101"/>
                  <a:pt x="634890" y="56229"/>
                  <a:pt x="601249" y="57452"/>
                </a:cubicBezTo>
                <a:cubicBezTo>
                  <a:pt x="-6992" y="79570"/>
                  <a:pt x="60334" y="-121256"/>
                  <a:pt x="0" y="120082"/>
                </a:cubicBezTo>
                <a:cubicBezTo>
                  <a:pt x="4175" y="178537"/>
                  <a:pt x="5679" y="237244"/>
                  <a:pt x="12526" y="295447"/>
                </a:cubicBezTo>
                <a:cubicBezTo>
                  <a:pt x="14069" y="308560"/>
                  <a:pt x="15716" y="323689"/>
                  <a:pt x="25052" y="333025"/>
                </a:cubicBezTo>
                <a:cubicBezTo>
                  <a:pt x="34388" y="342361"/>
                  <a:pt x="50820" y="339646"/>
                  <a:pt x="62630" y="345551"/>
                </a:cubicBezTo>
                <a:cubicBezTo>
                  <a:pt x="159758" y="394115"/>
                  <a:pt x="43333" y="351645"/>
                  <a:pt x="137786" y="383129"/>
                </a:cubicBezTo>
                <a:lnTo>
                  <a:pt x="563671" y="370603"/>
                </a:lnTo>
                <a:cubicBezTo>
                  <a:pt x="650035" y="366390"/>
                  <a:pt x="685098" y="343193"/>
                  <a:pt x="776614" y="333025"/>
                </a:cubicBezTo>
                <a:lnTo>
                  <a:pt x="889348" y="320499"/>
                </a:lnTo>
                <a:cubicBezTo>
                  <a:pt x="984702" y="288714"/>
                  <a:pt x="959325" y="321341"/>
                  <a:pt x="977030" y="232817"/>
                </a:cubicBezTo>
                <a:cubicBezTo>
                  <a:pt x="972855" y="195239"/>
                  <a:pt x="976460" y="155951"/>
                  <a:pt x="964504" y="120082"/>
                </a:cubicBezTo>
                <a:cubicBezTo>
                  <a:pt x="950441" y="77894"/>
                  <a:pt x="880841" y="67142"/>
                  <a:pt x="851770" y="57452"/>
                </a:cubicBezTo>
                <a:lnTo>
                  <a:pt x="814192" y="44926"/>
                </a:lnTo>
                <a:cubicBezTo>
                  <a:pt x="801666" y="40751"/>
                  <a:pt x="789423" y="35602"/>
                  <a:pt x="776614" y="32400"/>
                </a:cubicBezTo>
                <a:cubicBezTo>
                  <a:pt x="759913" y="28225"/>
                  <a:pt x="743640" y="21587"/>
                  <a:pt x="726510" y="19874"/>
                </a:cubicBezTo>
                <a:cubicBezTo>
                  <a:pt x="701582" y="17381"/>
                  <a:pt x="676406" y="19874"/>
                  <a:pt x="651354" y="19874"/>
                </a:cubicBezTo>
              </a:path>
            </a:pathLst>
          </a:custGeom>
          <a:noFill/>
          <a:ln w="57150">
            <a:solidFill>
              <a:srgbClr val="013A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a:extLst>
              <a:ext uri="{FF2B5EF4-FFF2-40B4-BE49-F238E27FC236}">
                <a16:creationId xmlns:a16="http://schemas.microsoft.com/office/drawing/2014/main" id="{46256E61-4FB7-363E-EF85-C4801EF6A4AD}"/>
              </a:ext>
            </a:extLst>
          </p:cNvPr>
          <p:cNvSpPr/>
          <p:nvPr/>
        </p:nvSpPr>
        <p:spPr>
          <a:xfrm>
            <a:off x="10860066" y="4283902"/>
            <a:ext cx="789140" cy="1402915"/>
          </a:xfrm>
          <a:custGeom>
            <a:avLst/>
            <a:gdLst>
              <a:gd name="csX0" fmla="*/ 789140 w 789140"/>
              <a:gd name="csY0" fmla="*/ 150312 h 1402915"/>
              <a:gd name="csX1" fmla="*/ 701457 w 789140"/>
              <a:gd name="csY1" fmla="*/ 100208 h 1402915"/>
              <a:gd name="csX2" fmla="*/ 651353 w 789140"/>
              <a:gd name="csY2" fmla="*/ 87682 h 1402915"/>
              <a:gd name="csX3" fmla="*/ 613775 w 789140"/>
              <a:gd name="csY3" fmla="*/ 75156 h 1402915"/>
              <a:gd name="csX4" fmla="*/ 488515 w 789140"/>
              <a:gd name="csY4" fmla="*/ 37578 h 1402915"/>
              <a:gd name="csX5" fmla="*/ 413359 w 789140"/>
              <a:gd name="csY5" fmla="*/ 12526 h 1402915"/>
              <a:gd name="csX6" fmla="*/ 375781 w 789140"/>
              <a:gd name="csY6" fmla="*/ 0 h 1402915"/>
              <a:gd name="csX7" fmla="*/ 300624 w 789140"/>
              <a:gd name="csY7" fmla="*/ 25052 h 1402915"/>
              <a:gd name="csX8" fmla="*/ 263046 w 789140"/>
              <a:gd name="csY8" fmla="*/ 37578 h 1402915"/>
              <a:gd name="csX9" fmla="*/ 225468 w 789140"/>
              <a:gd name="csY9" fmla="*/ 62630 h 1402915"/>
              <a:gd name="csX10" fmla="*/ 200416 w 789140"/>
              <a:gd name="csY10" fmla="*/ 100208 h 1402915"/>
              <a:gd name="csX11" fmla="*/ 162838 w 789140"/>
              <a:gd name="csY11" fmla="*/ 112734 h 1402915"/>
              <a:gd name="csX12" fmla="*/ 150312 w 789140"/>
              <a:gd name="csY12" fmla="*/ 150312 h 1402915"/>
              <a:gd name="csX13" fmla="*/ 100208 w 789140"/>
              <a:gd name="csY13" fmla="*/ 225468 h 1402915"/>
              <a:gd name="csX14" fmla="*/ 50104 w 789140"/>
              <a:gd name="csY14" fmla="*/ 338203 h 1402915"/>
              <a:gd name="csX15" fmla="*/ 12526 w 789140"/>
              <a:gd name="csY15" fmla="*/ 475989 h 1402915"/>
              <a:gd name="csX16" fmla="*/ 0 w 789140"/>
              <a:gd name="csY16" fmla="*/ 588723 h 1402915"/>
              <a:gd name="csX17" fmla="*/ 12526 w 789140"/>
              <a:gd name="csY17" fmla="*/ 964504 h 1402915"/>
              <a:gd name="csX18" fmla="*/ 37578 w 789140"/>
              <a:gd name="csY18" fmla="*/ 1052186 h 1402915"/>
              <a:gd name="csX19" fmla="*/ 75156 w 789140"/>
              <a:gd name="csY19" fmla="*/ 1215025 h 1402915"/>
              <a:gd name="csX20" fmla="*/ 137786 w 789140"/>
              <a:gd name="csY20" fmla="*/ 1327759 h 1402915"/>
              <a:gd name="csX21" fmla="*/ 212942 w 789140"/>
              <a:gd name="csY21" fmla="*/ 1365337 h 1402915"/>
              <a:gd name="csX22" fmla="*/ 250520 w 789140"/>
              <a:gd name="csY22" fmla="*/ 1377863 h 1402915"/>
              <a:gd name="csX23" fmla="*/ 413359 w 789140"/>
              <a:gd name="csY23" fmla="*/ 1402915 h 1402915"/>
              <a:gd name="csX24" fmla="*/ 613775 w 789140"/>
              <a:gd name="csY24" fmla="*/ 1390389 h 1402915"/>
              <a:gd name="csX25" fmla="*/ 651353 w 789140"/>
              <a:gd name="csY25" fmla="*/ 1377863 h 1402915"/>
              <a:gd name="csX26" fmla="*/ 676405 w 789140"/>
              <a:gd name="csY26" fmla="*/ 1340285 h 1402915"/>
              <a:gd name="csX27" fmla="*/ 713983 w 789140"/>
              <a:gd name="csY27" fmla="*/ 1315233 h 1402915"/>
              <a:gd name="csX28" fmla="*/ 751561 w 789140"/>
              <a:gd name="csY28" fmla="*/ 1189972 h 1402915"/>
              <a:gd name="csX29" fmla="*/ 764087 w 789140"/>
              <a:gd name="csY29" fmla="*/ 1102290 h 1402915"/>
              <a:gd name="csX30" fmla="*/ 789140 w 789140"/>
              <a:gd name="csY30" fmla="*/ 964504 h 1402915"/>
              <a:gd name="csX31" fmla="*/ 776613 w 789140"/>
              <a:gd name="csY31" fmla="*/ 538619 h 1402915"/>
              <a:gd name="csX32" fmla="*/ 739035 w 789140"/>
              <a:gd name="csY32" fmla="*/ 375781 h 1402915"/>
              <a:gd name="csX33" fmla="*/ 726509 w 789140"/>
              <a:gd name="csY33" fmla="*/ 313151 h 1402915"/>
              <a:gd name="csX34" fmla="*/ 713983 w 789140"/>
              <a:gd name="csY34" fmla="*/ 275572 h 1402915"/>
              <a:gd name="csX35" fmla="*/ 713983 w 789140"/>
              <a:gd name="csY35" fmla="*/ 50104 h 14029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789140" h="1402915">
                <a:moveTo>
                  <a:pt x="789140" y="150312"/>
                </a:moveTo>
                <a:cubicBezTo>
                  <a:pt x="759912" y="133611"/>
                  <a:pt x="732103" y="114138"/>
                  <a:pt x="701457" y="100208"/>
                </a:cubicBezTo>
                <a:cubicBezTo>
                  <a:pt x="685785" y="93084"/>
                  <a:pt x="667906" y="92411"/>
                  <a:pt x="651353" y="87682"/>
                </a:cubicBezTo>
                <a:cubicBezTo>
                  <a:pt x="638657" y="84055"/>
                  <a:pt x="626471" y="78783"/>
                  <a:pt x="613775" y="75156"/>
                </a:cubicBezTo>
                <a:cubicBezTo>
                  <a:pt x="481260" y="37295"/>
                  <a:pt x="667118" y="97112"/>
                  <a:pt x="488515" y="37578"/>
                </a:cubicBezTo>
                <a:lnTo>
                  <a:pt x="413359" y="12526"/>
                </a:lnTo>
                <a:lnTo>
                  <a:pt x="375781" y="0"/>
                </a:lnTo>
                <a:lnTo>
                  <a:pt x="300624" y="25052"/>
                </a:lnTo>
                <a:cubicBezTo>
                  <a:pt x="288098" y="29227"/>
                  <a:pt x="274032" y="30254"/>
                  <a:pt x="263046" y="37578"/>
                </a:cubicBezTo>
                <a:lnTo>
                  <a:pt x="225468" y="62630"/>
                </a:lnTo>
                <a:cubicBezTo>
                  <a:pt x="217117" y="75156"/>
                  <a:pt x="212171" y="90804"/>
                  <a:pt x="200416" y="100208"/>
                </a:cubicBezTo>
                <a:cubicBezTo>
                  <a:pt x="190106" y="108456"/>
                  <a:pt x="172174" y="103398"/>
                  <a:pt x="162838" y="112734"/>
                </a:cubicBezTo>
                <a:cubicBezTo>
                  <a:pt x="153502" y="122070"/>
                  <a:pt x="156724" y="138770"/>
                  <a:pt x="150312" y="150312"/>
                </a:cubicBezTo>
                <a:cubicBezTo>
                  <a:pt x="135690" y="176632"/>
                  <a:pt x="109729" y="196904"/>
                  <a:pt x="100208" y="225468"/>
                </a:cubicBezTo>
                <a:cubicBezTo>
                  <a:pt x="70395" y="314907"/>
                  <a:pt x="89804" y="278653"/>
                  <a:pt x="50104" y="338203"/>
                </a:cubicBezTo>
                <a:cubicBezTo>
                  <a:pt x="21850" y="451220"/>
                  <a:pt x="35940" y="405747"/>
                  <a:pt x="12526" y="475989"/>
                </a:cubicBezTo>
                <a:cubicBezTo>
                  <a:pt x="8351" y="513567"/>
                  <a:pt x="0" y="550914"/>
                  <a:pt x="0" y="588723"/>
                </a:cubicBezTo>
                <a:cubicBezTo>
                  <a:pt x="0" y="714053"/>
                  <a:pt x="5166" y="839390"/>
                  <a:pt x="12526" y="964504"/>
                </a:cubicBezTo>
                <a:cubicBezTo>
                  <a:pt x="13976" y="989159"/>
                  <a:pt x="30559" y="1027619"/>
                  <a:pt x="37578" y="1052186"/>
                </a:cubicBezTo>
                <a:cubicBezTo>
                  <a:pt x="52922" y="1105888"/>
                  <a:pt x="59813" y="1161323"/>
                  <a:pt x="75156" y="1215025"/>
                </a:cubicBezTo>
                <a:cubicBezTo>
                  <a:pt x="84444" y="1247532"/>
                  <a:pt x="109454" y="1318315"/>
                  <a:pt x="137786" y="1327759"/>
                </a:cubicBezTo>
                <a:cubicBezTo>
                  <a:pt x="232239" y="1359243"/>
                  <a:pt x="115814" y="1316773"/>
                  <a:pt x="212942" y="1365337"/>
                </a:cubicBezTo>
                <a:cubicBezTo>
                  <a:pt x="224752" y="1371242"/>
                  <a:pt x="237824" y="1374236"/>
                  <a:pt x="250520" y="1377863"/>
                </a:cubicBezTo>
                <a:cubicBezTo>
                  <a:pt x="319553" y="1397587"/>
                  <a:pt x="322501" y="1392820"/>
                  <a:pt x="413359" y="1402915"/>
                </a:cubicBezTo>
                <a:cubicBezTo>
                  <a:pt x="480164" y="1398740"/>
                  <a:pt x="547207" y="1397396"/>
                  <a:pt x="613775" y="1390389"/>
                </a:cubicBezTo>
                <a:cubicBezTo>
                  <a:pt x="626906" y="1389007"/>
                  <a:pt x="641043" y="1386111"/>
                  <a:pt x="651353" y="1377863"/>
                </a:cubicBezTo>
                <a:cubicBezTo>
                  <a:pt x="663108" y="1368459"/>
                  <a:pt x="665760" y="1350930"/>
                  <a:pt x="676405" y="1340285"/>
                </a:cubicBezTo>
                <a:cubicBezTo>
                  <a:pt x="687050" y="1329640"/>
                  <a:pt x="701457" y="1323584"/>
                  <a:pt x="713983" y="1315233"/>
                </a:cubicBezTo>
                <a:cubicBezTo>
                  <a:pt x="727057" y="1276010"/>
                  <a:pt x="743988" y="1231622"/>
                  <a:pt x="751561" y="1189972"/>
                </a:cubicBezTo>
                <a:cubicBezTo>
                  <a:pt x="756842" y="1160924"/>
                  <a:pt x="759598" y="1131471"/>
                  <a:pt x="764087" y="1102290"/>
                </a:cubicBezTo>
                <a:cubicBezTo>
                  <a:pt x="774772" y="1032834"/>
                  <a:pt x="776109" y="1029656"/>
                  <a:pt x="789140" y="964504"/>
                </a:cubicBezTo>
                <a:cubicBezTo>
                  <a:pt x="784964" y="822542"/>
                  <a:pt x="786274" y="680313"/>
                  <a:pt x="776613" y="538619"/>
                </a:cubicBezTo>
                <a:cubicBezTo>
                  <a:pt x="766163" y="385360"/>
                  <a:pt x="759695" y="458422"/>
                  <a:pt x="739035" y="375781"/>
                </a:cubicBezTo>
                <a:cubicBezTo>
                  <a:pt x="733871" y="355127"/>
                  <a:pt x="731673" y="333805"/>
                  <a:pt x="726509" y="313151"/>
                </a:cubicBezTo>
                <a:cubicBezTo>
                  <a:pt x="723307" y="300341"/>
                  <a:pt x="714611" y="288761"/>
                  <a:pt x="713983" y="275572"/>
                </a:cubicBezTo>
                <a:cubicBezTo>
                  <a:pt x="710408" y="200501"/>
                  <a:pt x="713983" y="125260"/>
                  <a:pt x="713983" y="50104"/>
                </a:cubicBezTo>
              </a:path>
            </a:pathLst>
          </a:custGeom>
          <a:noFill/>
          <a:ln w="57150">
            <a:solidFill>
              <a:srgbClr val="013A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7480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71B4E-AF15-2C15-E3BB-EFF93F00A9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A1A27C-8123-3C96-B25B-8E72BA4B2CB1}"/>
              </a:ext>
            </a:extLst>
          </p:cNvPr>
          <p:cNvSpPr>
            <a:spLocks noGrp="1"/>
          </p:cNvSpPr>
          <p:nvPr>
            <p:ph type="title"/>
          </p:nvPr>
        </p:nvSpPr>
        <p:spPr/>
        <p:txBody>
          <a:bodyPr>
            <a:normAutofit/>
          </a:bodyPr>
          <a:lstStyle/>
          <a:p>
            <a:r>
              <a:rPr lang="en-US" dirty="0"/>
              <a:t>Automatic Speech Recognition</a:t>
            </a:r>
          </a:p>
        </p:txBody>
      </p:sp>
      <p:sp>
        <p:nvSpPr>
          <p:cNvPr id="3" name="Content Placeholder 2">
            <a:extLst>
              <a:ext uri="{FF2B5EF4-FFF2-40B4-BE49-F238E27FC236}">
                <a16:creationId xmlns:a16="http://schemas.microsoft.com/office/drawing/2014/main" id="{7C6CFDE6-5DD6-C4B5-4709-4C01A4D66637}"/>
              </a:ext>
            </a:extLst>
          </p:cNvPr>
          <p:cNvSpPr>
            <a:spLocks noGrp="1"/>
          </p:cNvSpPr>
          <p:nvPr>
            <p:ph idx="1"/>
          </p:nvPr>
        </p:nvSpPr>
        <p:spPr>
          <a:xfrm>
            <a:off x="1097285" y="1600200"/>
            <a:ext cx="10526868" cy="4775548"/>
          </a:xfrm>
        </p:spPr>
        <p:txBody>
          <a:bodyPr>
            <a:normAutofit/>
          </a:bodyPr>
          <a:lstStyle/>
          <a:p>
            <a:pPr marL="0" indent="0"/>
            <a:r>
              <a:rPr lang="en-US" sz="3200" dirty="0"/>
              <a:t>As we'll see, ASR still fails for many tasks and domains</a:t>
            </a:r>
          </a:p>
          <a:p>
            <a:pPr marL="909637" lvl="1" indent="-457200"/>
            <a:r>
              <a:rPr lang="en-US" sz="2800" dirty="0"/>
              <a:t>Noisy speech</a:t>
            </a:r>
          </a:p>
          <a:p>
            <a:pPr marL="909637" lvl="1" indent="-457200"/>
            <a:r>
              <a:rPr lang="en-US" sz="2800" dirty="0"/>
              <a:t>Multiple overlapping speakers</a:t>
            </a:r>
          </a:p>
          <a:p>
            <a:pPr marL="909637" lvl="1" indent="-457200"/>
            <a:r>
              <a:rPr lang="en-US" sz="2800" dirty="0"/>
              <a:t>Low-resource languages</a:t>
            </a:r>
          </a:p>
          <a:p>
            <a:pPr marL="909637" lvl="1" indent="-457200"/>
            <a:r>
              <a:rPr lang="en-US" sz="2800" dirty="0"/>
              <a:t>Some speakers (children, old people, people who stutter)</a:t>
            </a:r>
          </a:p>
          <a:p>
            <a:pPr marL="0" indent="0"/>
            <a:r>
              <a:rPr lang="en-US" sz="3200" dirty="0"/>
              <a:t>Can't fix what we don't understand! </a:t>
            </a:r>
          </a:p>
          <a:p>
            <a:pPr marL="909637" lvl="1" indent="-457200"/>
            <a:r>
              <a:rPr lang="en-US" sz="2800" dirty="0"/>
              <a:t>Understanding errors can help inform how to fix them</a:t>
            </a:r>
          </a:p>
          <a:p>
            <a:pPr marL="0" indent="0"/>
            <a:r>
              <a:rPr lang="en-US" sz="3200" b="1" dirty="0"/>
              <a:t>We should build speech technology that works well for everyone! </a:t>
            </a:r>
          </a:p>
        </p:txBody>
      </p:sp>
    </p:spTree>
    <p:extLst>
      <p:ext uri="{BB962C8B-B14F-4D97-AF65-F5344CB8AC3E}">
        <p14:creationId xmlns:p14="http://schemas.microsoft.com/office/powerpoint/2010/main" val="3777973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55"/>
        <p:cNvGrpSpPr/>
        <p:nvPr/>
      </p:nvGrpSpPr>
      <p:grpSpPr>
        <a:xfrm>
          <a:off x="0" y="0"/>
          <a:ext cx="0" cy="0"/>
          <a:chOff x="0" y="0"/>
          <a:chExt cx="0" cy="0"/>
        </a:xfrm>
      </p:grpSpPr>
      <p:sp>
        <p:nvSpPr>
          <p:cNvPr id="656" name="Google Shape;656;p54"/>
          <p:cNvSpPr txBox="1">
            <a:spLocks noGrp="1"/>
          </p:cNvSpPr>
          <p:nvPr>
            <p:ph type="title"/>
          </p:nvPr>
        </p:nvSpPr>
        <p:spPr>
          <a:xfrm>
            <a:off x="801666" y="159603"/>
            <a:ext cx="11390334" cy="907196"/>
          </a:xfrm>
          <a:prstGeom prst="rect">
            <a:avLst/>
          </a:prstGeom>
        </p:spPr>
        <p:txBody>
          <a:bodyPr spcFirstLastPara="1" vert="horz" wrap="square" lIns="121900" tIns="121900" rIns="121900" bIns="121900" rtlCol="0" anchor="t" anchorCtr="0">
            <a:noAutofit/>
          </a:bodyPr>
          <a:lstStyle/>
          <a:p>
            <a:r>
              <a:rPr lang="en" sz="3333" dirty="0"/>
              <a:t>Some basic ethics when working on speech technologies</a:t>
            </a:r>
            <a:endParaRPr sz="3333" dirty="0"/>
          </a:p>
          <a:p>
            <a:endParaRPr dirty="0"/>
          </a:p>
        </p:txBody>
      </p:sp>
      <p:sp>
        <p:nvSpPr>
          <p:cNvPr id="660" name="Google Shape;660;p54"/>
          <p:cNvSpPr txBox="1">
            <a:spLocks noGrp="1"/>
          </p:cNvSpPr>
          <p:nvPr>
            <p:ph type="sldNum" sz="quarter" idx="12"/>
          </p:nvPr>
        </p:nvSpPr>
        <p:spPr>
          <a:prstGeom prst="rect">
            <a:avLst/>
          </a:prstGeom>
        </p:spPr>
        <p:txBody>
          <a:bodyPr spcFirstLastPara="1" vert="horz" wrap="square" lIns="121900" tIns="121900" rIns="121900" bIns="121900" rtlCol="0" anchor="ctr" anchorCtr="0">
            <a:normAutofit/>
          </a:bodyPr>
          <a:lstStyle/>
          <a:p>
            <a:fld id="{00000000-1234-1234-1234-123412341234}" type="slidenum">
              <a:rPr lang="en"/>
              <a:pPr/>
              <a:t>16</a:t>
            </a:fld>
            <a:endParaRPr/>
          </a:p>
        </p:txBody>
      </p:sp>
      <p:sp>
        <p:nvSpPr>
          <p:cNvPr id="657" name="Google Shape;657;p54"/>
          <p:cNvSpPr/>
          <p:nvPr/>
        </p:nvSpPr>
        <p:spPr>
          <a:xfrm>
            <a:off x="563551" y="1274933"/>
            <a:ext cx="3535600" cy="4897266"/>
          </a:xfrm>
          <a:prstGeom prst="roundRect">
            <a:avLst>
              <a:gd name="adj" fmla="val 6858"/>
            </a:avLst>
          </a:prstGeom>
          <a:solidFill>
            <a:schemeClr val="lt1"/>
          </a:solidFill>
          <a:ln>
            <a:noFill/>
          </a:ln>
        </p:spPr>
        <p:txBody>
          <a:bodyPr spcFirstLastPara="1" wrap="square" lIns="121900" tIns="121900" rIns="121900" bIns="121900" anchor="ctr" anchorCtr="0">
            <a:noAutofit/>
          </a:bodyPr>
          <a:lstStyle/>
          <a:p>
            <a:pPr algn="ctr">
              <a:lnSpc>
                <a:spcPct val="115000"/>
              </a:lnSpc>
              <a:spcBef>
                <a:spcPts val="767"/>
              </a:spcBef>
            </a:pPr>
            <a:endParaRPr sz="2133" b="1" dirty="0">
              <a:solidFill>
                <a:srgbClr val="53565A"/>
              </a:solidFill>
              <a:latin typeface="Roboto"/>
              <a:ea typeface="Roboto"/>
              <a:cs typeface="Roboto"/>
              <a:sym typeface="Roboto"/>
            </a:endParaRPr>
          </a:p>
          <a:p>
            <a:pPr algn="ctr">
              <a:lnSpc>
                <a:spcPct val="115000"/>
              </a:lnSpc>
              <a:spcBef>
                <a:spcPts val="767"/>
              </a:spcBef>
            </a:pPr>
            <a:endParaRPr sz="2133" b="1" dirty="0">
              <a:solidFill>
                <a:srgbClr val="53565A"/>
              </a:solidFill>
              <a:latin typeface="Roboto"/>
              <a:ea typeface="Roboto"/>
              <a:cs typeface="Roboto"/>
              <a:sym typeface="Roboto"/>
            </a:endParaRPr>
          </a:p>
          <a:p>
            <a:pPr algn="ctr">
              <a:spcBef>
                <a:spcPts val="767"/>
              </a:spcBef>
            </a:pPr>
            <a:r>
              <a:rPr lang="en" sz="2800" dirty="0">
                <a:solidFill>
                  <a:srgbClr val="2E2D29"/>
                </a:solidFill>
                <a:latin typeface="Roboto Medium"/>
                <a:ea typeface="Roboto Medium"/>
                <a:cs typeface="Roboto Medium"/>
                <a:sym typeface="Roboto Medium"/>
              </a:rPr>
              <a:t>Don’t record someone without their consent</a:t>
            </a:r>
            <a:endParaRPr sz="2800" dirty="0">
              <a:solidFill>
                <a:srgbClr val="2E2D29"/>
              </a:solidFill>
              <a:latin typeface="Roboto Medium"/>
              <a:ea typeface="Roboto Medium"/>
              <a:cs typeface="Roboto Medium"/>
              <a:sym typeface="Roboto Medium"/>
            </a:endParaRPr>
          </a:p>
          <a:p>
            <a:pPr algn="ctr">
              <a:lnSpc>
                <a:spcPct val="115000"/>
              </a:lnSpc>
              <a:spcBef>
                <a:spcPts val="500"/>
              </a:spcBef>
            </a:pPr>
            <a:endParaRPr sz="900" dirty="0">
              <a:solidFill>
                <a:srgbClr val="53565A"/>
              </a:solidFill>
              <a:latin typeface="Roboto"/>
              <a:ea typeface="Roboto"/>
              <a:cs typeface="Roboto"/>
              <a:sym typeface="Roboto"/>
            </a:endParaRPr>
          </a:p>
          <a:p>
            <a:pPr algn="ctr">
              <a:spcBef>
                <a:spcPts val="500"/>
              </a:spcBef>
            </a:pPr>
            <a:r>
              <a:rPr lang="en" dirty="0">
                <a:solidFill>
                  <a:srgbClr val="53565A"/>
                </a:solidFill>
                <a:latin typeface="Roboto"/>
                <a:ea typeface="Roboto"/>
                <a:cs typeface="Roboto"/>
                <a:sym typeface="Roboto"/>
              </a:rPr>
              <a:t>In California, all parties to any phone conversation (or any live confidential conversation) must give their consent to be recorded.</a:t>
            </a:r>
          </a:p>
        </p:txBody>
      </p:sp>
      <p:sp>
        <p:nvSpPr>
          <p:cNvPr id="658" name="Google Shape;658;p54"/>
          <p:cNvSpPr/>
          <p:nvPr/>
        </p:nvSpPr>
        <p:spPr>
          <a:xfrm>
            <a:off x="4328200" y="1274932"/>
            <a:ext cx="3535600" cy="4897267"/>
          </a:xfrm>
          <a:prstGeom prst="roundRect">
            <a:avLst>
              <a:gd name="adj" fmla="val 9708"/>
            </a:avLst>
          </a:prstGeom>
          <a:solidFill>
            <a:schemeClr val="lt1"/>
          </a:solidFill>
          <a:ln>
            <a:noFill/>
          </a:ln>
        </p:spPr>
        <p:txBody>
          <a:bodyPr spcFirstLastPara="1" wrap="square" lIns="121900" tIns="121900" rIns="121900" bIns="121900" anchor="ctr" anchorCtr="0">
            <a:noAutofit/>
          </a:bodyPr>
          <a:lstStyle/>
          <a:p>
            <a:pPr algn="ctr">
              <a:spcBef>
                <a:spcPts val="767"/>
              </a:spcBef>
            </a:pPr>
            <a:endParaRPr sz="2133" b="1" dirty="0">
              <a:solidFill>
                <a:srgbClr val="53565A"/>
              </a:solidFill>
              <a:latin typeface="Roboto"/>
              <a:ea typeface="Roboto"/>
              <a:cs typeface="Roboto"/>
              <a:sym typeface="Roboto"/>
            </a:endParaRPr>
          </a:p>
          <a:p>
            <a:pPr>
              <a:spcBef>
                <a:spcPts val="767"/>
              </a:spcBef>
            </a:pPr>
            <a:endParaRPr sz="2133" b="1" dirty="0">
              <a:solidFill>
                <a:srgbClr val="53565A"/>
              </a:solidFill>
              <a:latin typeface="Roboto"/>
              <a:ea typeface="Roboto"/>
              <a:cs typeface="Roboto"/>
              <a:sym typeface="Roboto"/>
            </a:endParaRPr>
          </a:p>
          <a:p>
            <a:pPr algn="ctr">
              <a:spcBef>
                <a:spcPts val="767"/>
              </a:spcBef>
            </a:pPr>
            <a:r>
              <a:rPr lang="en" sz="2800" dirty="0">
                <a:solidFill>
                  <a:srgbClr val="2E2D29"/>
                </a:solidFill>
                <a:latin typeface="Roboto Medium"/>
                <a:ea typeface="Roboto Medium"/>
                <a:cs typeface="Roboto Medium"/>
                <a:sym typeface="Roboto Medium"/>
              </a:rPr>
              <a:t>Don’t use someone’s speech data without consent. Especially with synthesis/ voice cloning </a:t>
            </a:r>
            <a:br>
              <a:rPr lang="en" sz="2800" dirty="0">
                <a:solidFill>
                  <a:srgbClr val="2E2D29"/>
                </a:solidFill>
                <a:latin typeface="Roboto Medium"/>
                <a:ea typeface="Roboto Medium"/>
                <a:cs typeface="Roboto Medium"/>
                <a:sym typeface="Roboto Medium"/>
              </a:rPr>
            </a:br>
            <a:endParaRPr sz="900" b="1" dirty="0">
              <a:solidFill>
                <a:srgbClr val="53565A"/>
              </a:solidFill>
              <a:latin typeface="Roboto"/>
              <a:ea typeface="Roboto"/>
              <a:cs typeface="Roboto"/>
              <a:sym typeface="Roboto"/>
            </a:endParaRPr>
          </a:p>
          <a:p>
            <a:pPr algn="ctr">
              <a:spcBef>
                <a:spcPts val="500"/>
              </a:spcBef>
            </a:pPr>
            <a:r>
              <a:rPr lang="en" dirty="0">
                <a:solidFill>
                  <a:srgbClr val="53565A"/>
                </a:solidFill>
                <a:latin typeface="Roboto"/>
                <a:ea typeface="Roboto"/>
                <a:cs typeface="Roboto"/>
                <a:sym typeface="Roboto"/>
              </a:rPr>
              <a:t>It might be fun, but it’s creepy. People get upset.</a:t>
            </a:r>
            <a:endParaRPr dirty="0">
              <a:solidFill>
                <a:srgbClr val="53565A"/>
              </a:solidFill>
              <a:latin typeface="Roboto"/>
              <a:ea typeface="Roboto"/>
              <a:cs typeface="Roboto"/>
              <a:sym typeface="Roboto"/>
            </a:endParaRPr>
          </a:p>
          <a:p>
            <a:pPr algn="ctr">
              <a:spcBef>
                <a:spcPts val="500"/>
              </a:spcBef>
            </a:pPr>
            <a:r>
              <a:rPr lang="en" dirty="0">
                <a:solidFill>
                  <a:srgbClr val="53565A"/>
                </a:solidFill>
                <a:latin typeface="Roboto"/>
                <a:ea typeface="Roboto"/>
                <a:cs typeface="Roboto"/>
                <a:sym typeface="Roboto"/>
              </a:rPr>
              <a:t>Use existing speech datasets</a:t>
            </a:r>
            <a:br>
              <a:rPr lang="en" b="1" dirty="0">
                <a:solidFill>
                  <a:srgbClr val="53565A"/>
                </a:solidFill>
                <a:latin typeface="Roboto"/>
                <a:ea typeface="Roboto"/>
                <a:cs typeface="Roboto"/>
                <a:sym typeface="Roboto"/>
              </a:rPr>
            </a:br>
            <a:endParaRPr sz="2133" b="1" dirty="0">
              <a:solidFill>
                <a:srgbClr val="53565A"/>
              </a:solidFill>
              <a:latin typeface="Roboto"/>
              <a:ea typeface="Roboto"/>
              <a:cs typeface="Roboto"/>
              <a:sym typeface="Roboto"/>
            </a:endParaRPr>
          </a:p>
        </p:txBody>
      </p:sp>
      <p:sp>
        <p:nvSpPr>
          <p:cNvPr id="659" name="Google Shape;659;p54"/>
          <p:cNvSpPr/>
          <p:nvPr/>
        </p:nvSpPr>
        <p:spPr>
          <a:xfrm>
            <a:off x="8092851" y="1274932"/>
            <a:ext cx="3535600" cy="5050711"/>
          </a:xfrm>
          <a:prstGeom prst="roundRect">
            <a:avLst>
              <a:gd name="adj" fmla="val 9708"/>
            </a:avLst>
          </a:prstGeom>
          <a:solidFill>
            <a:schemeClr val="lt1"/>
          </a:solidFill>
          <a:ln>
            <a:noFill/>
          </a:ln>
        </p:spPr>
        <p:txBody>
          <a:bodyPr spcFirstLastPara="1" wrap="square" lIns="121900" tIns="121900" rIns="121900" bIns="121900" anchor="ctr" anchorCtr="0">
            <a:noAutofit/>
          </a:bodyPr>
          <a:lstStyle/>
          <a:p>
            <a:pPr>
              <a:spcBef>
                <a:spcPts val="767"/>
              </a:spcBef>
            </a:pPr>
            <a:endParaRPr sz="2133" b="1" dirty="0">
              <a:solidFill>
                <a:srgbClr val="53565A"/>
              </a:solidFill>
              <a:latin typeface="Roboto"/>
              <a:ea typeface="Roboto"/>
              <a:cs typeface="Roboto"/>
              <a:sym typeface="Roboto"/>
            </a:endParaRPr>
          </a:p>
          <a:p>
            <a:pPr>
              <a:spcBef>
                <a:spcPts val="767"/>
              </a:spcBef>
            </a:pPr>
            <a:endParaRPr sz="2133" b="1" dirty="0">
              <a:solidFill>
                <a:srgbClr val="53565A"/>
              </a:solidFill>
              <a:latin typeface="Roboto"/>
              <a:ea typeface="Roboto"/>
              <a:cs typeface="Roboto"/>
              <a:sym typeface="Roboto"/>
            </a:endParaRPr>
          </a:p>
          <a:p>
            <a:pPr algn="ctr">
              <a:spcBef>
                <a:spcPts val="767"/>
              </a:spcBef>
            </a:pPr>
            <a:endParaRPr lang="en" sz="2400" dirty="0">
              <a:solidFill>
                <a:srgbClr val="2E2D29"/>
              </a:solidFill>
              <a:latin typeface="Roboto Medium"/>
              <a:ea typeface="Roboto Medium"/>
              <a:cs typeface="Roboto Medium"/>
              <a:sym typeface="Roboto Medium"/>
            </a:endParaRPr>
          </a:p>
          <a:p>
            <a:pPr algn="ctr">
              <a:spcBef>
                <a:spcPts val="767"/>
              </a:spcBef>
            </a:pPr>
            <a:endParaRPr lang="en" sz="2400" dirty="0">
              <a:solidFill>
                <a:srgbClr val="2E2D29"/>
              </a:solidFill>
              <a:latin typeface="Roboto Medium"/>
              <a:ea typeface="Roboto Medium"/>
              <a:cs typeface="Roboto Medium"/>
              <a:sym typeface="Roboto Medium"/>
            </a:endParaRPr>
          </a:p>
          <a:p>
            <a:pPr algn="ctr">
              <a:spcBef>
                <a:spcPts val="767"/>
              </a:spcBef>
            </a:pPr>
            <a:r>
              <a:rPr lang="en" sz="2800" dirty="0">
                <a:solidFill>
                  <a:srgbClr val="2E2D29"/>
                </a:solidFill>
                <a:latin typeface="Roboto Medium"/>
                <a:ea typeface="Roboto Medium"/>
                <a:cs typeface="Roboto Medium"/>
                <a:sym typeface="Roboto Medium"/>
              </a:rPr>
              <a:t>Do consider subgroup and language bias in systems</a:t>
            </a:r>
            <a:endParaRPr sz="2800" dirty="0">
              <a:solidFill>
                <a:srgbClr val="2E2D29"/>
              </a:solidFill>
              <a:latin typeface="Roboto Medium"/>
              <a:ea typeface="Roboto Medium"/>
              <a:cs typeface="Roboto Medium"/>
              <a:sym typeface="Roboto Medium"/>
            </a:endParaRPr>
          </a:p>
          <a:p>
            <a:pPr algn="ctr">
              <a:lnSpc>
                <a:spcPct val="115000"/>
              </a:lnSpc>
              <a:spcBef>
                <a:spcPts val="767"/>
              </a:spcBef>
            </a:pPr>
            <a:endParaRPr sz="900" b="1" dirty="0">
              <a:solidFill>
                <a:srgbClr val="53565A"/>
              </a:solidFill>
              <a:latin typeface="Roboto"/>
              <a:ea typeface="Roboto"/>
              <a:cs typeface="Roboto"/>
              <a:sym typeface="Roboto"/>
            </a:endParaRPr>
          </a:p>
          <a:p>
            <a:pPr algn="ctr">
              <a:spcBef>
                <a:spcPts val="500"/>
              </a:spcBef>
            </a:pPr>
            <a:r>
              <a:rPr lang="en" dirty="0">
                <a:solidFill>
                  <a:srgbClr val="53565A"/>
                </a:solidFill>
                <a:latin typeface="Roboto"/>
                <a:ea typeface="Roboto"/>
                <a:cs typeface="Roboto"/>
                <a:sym typeface="Roboto"/>
              </a:rPr>
              <a:t>Poor performance on subgroups e.g. non-native speakers. Many languages are under-served relative to English/Mandarin.</a:t>
            </a:r>
            <a:br>
              <a:rPr lang="en" dirty="0">
                <a:solidFill>
                  <a:srgbClr val="53565A"/>
                </a:solidFill>
                <a:latin typeface="Roboto"/>
                <a:ea typeface="Roboto"/>
                <a:cs typeface="Roboto"/>
                <a:sym typeface="Roboto"/>
              </a:rPr>
            </a:br>
            <a:br>
              <a:rPr lang="en" dirty="0">
                <a:solidFill>
                  <a:srgbClr val="53565A"/>
                </a:solidFill>
                <a:latin typeface="Roboto"/>
                <a:ea typeface="Roboto"/>
                <a:cs typeface="Roboto"/>
                <a:sym typeface="Roboto"/>
              </a:rPr>
            </a:br>
            <a:endParaRPr sz="2800" i="1" dirty="0">
              <a:latin typeface="Roboto"/>
              <a:ea typeface="Roboto"/>
              <a:cs typeface="Roboto"/>
              <a:sym typeface="Roboto"/>
            </a:endParaRPr>
          </a:p>
        </p:txBody>
      </p:sp>
      <p:grpSp>
        <p:nvGrpSpPr>
          <p:cNvPr id="661" name="Google Shape;661;p54"/>
          <p:cNvGrpSpPr/>
          <p:nvPr/>
        </p:nvGrpSpPr>
        <p:grpSpPr>
          <a:xfrm>
            <a:off x="5646600" y="1274933"/>
            <a:ext cx="898800" cy="898800"/>
            <a:chOff x="5451100" y="1650798"/>
            <a:chExt cx="674100" cy="674100"/>
          </a:xfrm>
        </p:grpSpPr>
        <p:sp>
          <p:nvSpPr>
            <p:cNvPr id="662" name="Google Shape;662;p54"/>
            <p:cNvSpPr/>
            <p:nvPr/>
          </p:nvSpPr>
          <p:spPr>
            <a:xfrm>
              <a:off x="5451100" y="1650798"/>
              <a:ext cx="674100" cy="674100"/>
            </a:xfrm>
            <a:prstGeom prst="ellipse">
              <a:avLst/>
            </a:prstGeom>
            <a:solidFill>
              <a:srgbClr val="EAEAEA"/>
            </a:solidFill>
            <a:ln>
              <a:noFill/>
            </a:ln>
          </p:spPr>
          <p:txBody>
            <a:bodyPr spcFirstLastPara="1" wrap="square" lIns="121900" tIns="121900" rIns="121900" bIns="121900" anchor="ctr" anchorCtr="0">
              <a:noAutofit/>
            </a:bodyPr>
            <a:lstStyle/>
            <a:p>
              <a:pPr algn="ctr"/>
              <a:endParaRPr sz="2400">
                <a:latin typeface="Roboto Medium"/>
                <a:ea typeface="Roboto Medium"/>
                <a:cs typeface="Roboto Medium"/>
                <a:sym typeface="Roboto Medium"/>
              </a:endParaRPr>
            </a:p>
          </p:txBody>
        </p:sp>
        <p:pic>
          <p:nvPicPr>
            <p:cNvPr id="663" name="Google Shape;663;p54"/>
            <p:cNvPicPr preferRelativeResize="0"/>
            <p:nvPr/>
          </p:nvPicPr>
          <p:blipFill>
            <a:blip r:embed="rId3">
              <a:alphaModFix/>
            </a:blip>
            <a:stretch>
              <a:fillRect/>
            </a:stretch>
          </p:blipFill>
          <p:spPr>
            <a:xfrm>
              <a:off x="5633558" y="1773132"/>
              <a:ext cx="309208" cy="429457"/>
            </a:xfrm>
            <a:prstGeom prst="rect">
              <a:avLst/>
            </a:prstGeom>
            <a:noFill/>
            <a:ln>
              <a:noFill/>
            </a:ln>
          </p:spPr>
        </p:pic>
      </p:grpSp>
      <p:sp>
        <p:nvSpPr>
          <p:cNvPr id="664" name="Google Shape;664;p54"/>
          <p:cNvSpPr/>
          <p:nvPr/>
        </p:nvSpPr>
        <p:spPr>
          <a:xfrm>
            <a:off x="9411233" y="1632364"/>
            <a:ext cx="898800" cy="898800"/>
          </a:xfrm>
          <a:prstGeom prst="ellipse">
            <a:avLst/>
          </a:prstGeom>
          <a:solidFill>
            <a:srgbClr val="EAEAEA"/>
          </a:solidFill>
          <a:ln>
            <a:noFill/>
          </a:ln>
        </p:spPr>
        <p:txBody>
          <a:bodyPr spcFirstLastPara="1" wrap="square" lIns="121900" tIns="121900" rIns="121900" bIns="121900" anchor="ctr" anchorCtr="0">
            <a:noAutofit/>
          </a:bodyPr>
          <a:lstStyle/>
          <a:p>
            <a:pPr algn="ctr"/>
            <a:endParaRPr sz="2400">
              <a:latin typeface="Roboto Medium"/>
              <a:ea typeface="Roboto Medium"/>
              <a:cs typeface="Roboto Medium"/>
              <a:sym typeface="Roboto Medium"/>
            </a:endParaRPr>
          </a:p>
        </p:txBody>
      </p:sp>
      <p:grpSp>
        <p:nvGrpSpPr>
          <p:cNvPr id="665" name="Google Shape;665;p54"/>
          <p:cNvGrpSpPr/>
          <p:nvPr/>
        </p:nvGrpSpPr>
        <p:grpSpPr>
          <a:xfrm>
            <a:off x="1881951" y="1632364"/>
            <a:ext cx="898800" cy="898800"/>
            <a:chOff x="1411475" y="1224273"/>
            <a:chExt cx="674100" cy="674100"/>
          </a:xfrm>
        </p:grpSpPr>
        <p:sp>
          <p:nvSpPr>
            <p:cNvPr id="666" name="Google Shape;666;p54"/>
            <p:cNvSpPr/>
            <p:nvPr/>
          </p:nvSpPr>
          <p:spPr>
            <a:xfrm>
              <a:off x="1411475" y="1224273"/>
              <a:ext cx="674100" cy="674100"/>
            </a:xfrm>
            <a:prstGeom prst="ellipse">
              <a:avLst/>
            </a:prstGeom>
            <a:solidFill>
              <a:srgbClr val="EAEAEA"/>
            </a:solidFill>
            <a:ln>
              <a:noFill/>
            </a:ln>
          </p:spPr>
          <p:txBody>
            <a:bodyPr spcFirstLastPara="1" wrap="square" lIns="121900" tIns="121900" rIns="121900" bIns="121900" anchor="ctr" anchorCtr="0">
              <a:noAutofit/>
            </a:bodyPr>
            <a:lstStyle/>
            <a:p>
              <a:pPr algn="ctr"/>
              <a:endParaRPr sz="2400">
                <a:latin typeface="Roboto Medium"/>
                <a:ea typeface="Roboto Medium"/>
                <a:cs typeface="Roboto Medium"/>
                <a:sym typeface="Roboto Medium"/>
              </a:endParaRPr>
            </a:p>
          </p:txBody>
        </p:sp>
        <p:pic>
          <p:nvPicPr>
            <p:cNvPr id="667" name="Google Shape;667;p54"/>
            <p:cNvPicPr preferRelativeResize="0"/>
            <p:nvPr/>
          </p:nvPicPr>
          <p:blipFill>
            <a:blip r:embed="rId4">
              <a:alphaModFix/>
            </a:blip>
            <a:stretch>
              <a:fillRect/>
            </a:stretch>
          </p:blipFill>
          <p:spPr>
            <a:xfrm>
              <a:off x="1621597" y="1364513"/>
              <a:ext cx="253853" cy="393601"/>
            </a:xfrm>
            <a:prstGeom prst="rect">
              <a:avLst/>
            </a:prstGeom>
            <a:noFill/>
            <a:ln>
              <a:noFill/>
            </a:ln>
          </p:spPr>
        </p:pic>
      </p:grpSp>
      <p:pic>
        <p:nvPicPr>
          <p:cNvPr id="668" name="Google Shape;668;p54"/>
          <p:cNvPicPr preferRelativeResize="0"/>
          <p:nvPr/>
        </p:nvPicPr>
        <p:blipFill>
          <a:blip r:embed="rId5">
            <a:alphaModFix/>
          </a:blip>
          <a:stretch>
            <a:fillRect/>
          </a:stretch>
        </p:blipFill>
        <p:spPr>
          <a:xfrm>
            <a:off x="9598233" y="1819367"/>
            <a:ext cx="524800" cy="524800"/>
          </a:xfrm>
          <a:prstGeom prst="rect">
            <a:avLst/>
          </a:prstGeom>
          <a:noFill/>
          <a:ln>
            <a:noFill/>
          </a:ln>
        </p:spPr>
      </p:pic>
      <p:sp>
        <p:nvSpPr>
          <p:cNvPr id="3" name="TextBox 2">
            <a:extLst>
              <a:ext uri="{FF2B5EF4-FFF2-40B4-BE49-F238E27FC236}">
                <a16:creationId xmlns:a16="http://schemas.microsoft.com/office/drawing/2014/main" id="{ED0CA108-CA73-2BB0-0C06-F325F4BBD0CC}"/>
              </a:ext>
            </a:extLst>
          </p:cNvPr>
          <p:cNvSpPr txBox="1"/>
          <p:nvPr/>
        </p:nvSpPr>
        <p:spPr>
          <a:xfrm>
            <a:off x="7458012" y="6455584"/>
            <a:ext cx="4733988" cy="369332"/>
          </a:xfrm>
          <a:prstGeom prst="rect">
            <a:avLst/>
          </a:prstGeom>
          <a:noFill/>
        </p:spPr>
        <p:txBody>
          <a:bodyPr wrap="none" rtlCol="0">
            <a:spAutoFit/>
          </a:bodyPr>
          <a:lstStyle/>
          <a:p>
            <a:r>
              <a:rPr lang="en-US" dirty="0">
                <a:latin typeface="Raleway" pitchFamily="2" charset="77"/>
              </a:rPr>
              <a:t>Slide adapted from Andrew Maas, cs224S!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9B44E-92B3-61D1-74AA-F167B87DD572}"/>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ED8E3B8B-9B44-D28E-D233-30BF00492F2B}"/>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Speech Recognition</a:t>
            </a:r>
          </a:p>
        </p:txBody>
      </p:sp>
      <p:sp>
        <p:nvSpPr>
          <p:cNvPr id="16387" name="Rectangle 6">
            <a:extLst>
              <a:ext uri="{FF2B5EF4-FFF2-40B4-BE49-F238E27FC236}">
                <a16:creationId xmlns:a16="http://schemas.microsoft.com/office/drawing/2014/main" id="{12C337B4-7FA9-3D94-6DCA-A5065A5EE3FB}"/>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ea typeface="ＭＳ Ｐゴシック" charset="0"/>
                <a:cs typeface="Calibri"/>
              </a:rPr>
              <a:t>Speech Recognition Introduction</a:t>
            </a:r>
          </a:p>
        </p:txBody>
      </p:sp>
      <p:sp>
        <p:nvSpPr>
          <p:cNvPr id="5" name="Text Placeholder 4">
            <a:extLst>
              <a:ext uri="{FF2B5EF4-FFF2-40B4-BE49-F238E27FC236}">
                <a16:creationId xmlns:a16="http://schemas.microsoft.com/office/drawing/2014/main" id="{28B7D803-29BD-48F7-0518-FAA8B6E070E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402916908"/>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EF991-6CA0-0C68-D091-318BC0F02117}"/>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73C4C27B-9366-BF98-E4FE-27BBA83C1936}"/>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Speech Recognition</a:t>
            </a:r>
          </a:p>
        </p:txBody>
      </p:sp>
      <p:sp>
        <p:nvSpPr>
          <p:cNvPr id="16387" name="Rectangle 6">
            <a:extLst>
              <a:ext uri="{FF2B5EF4-FFF2-40B4-BE49-F238E27FC236}">
                <a16:creationId xmlns:a16="http://schemas.microsoft.com/office/drawing/2014/main" id="{D10CC72C-B040-4535-438D-12D21B8E152C}"/>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ea typeface="ＭＳ Ｐゴシック" charset="0"/>
                <a:cs typeface="Calibri"/>
              </a:rPr>
              <a:t>Phonetics: Transcription</a:t>
            </a:r>
          </a:p>
        </p:txBody>
      </p:sp>
      <p:sp>
        <p:nvSpPr>
          <p:cNvPr id="5" name="Text Placeholder 4">
            <a:extLst>
              <a:ext uri="{FF2B5EF4-FFF2-40B4-BE49-F238E27FC236}">
                <a16:creationId xmlns:a16="http://schemas.microsoft.com/office/drawing/2014/main" id="{B044D9CB-B02E-2D0A-A416-7867F78F8068}"/>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033330099"/>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7"/>
          <p:cNvSpPr txBox="1">
            <a:spLocks noGrp="1"/>
          </p:cNvSpPr>
          <p:nvPr>
            <p:ph type="title"/>
          </p:nvPr>
        </p:nvSpPr>
        <p:spPr>
          <a:xfrm>
            <a:off x="362967" y="201967"/>
            <a:ext cx="11360800" cy="763600"/>
          </a:xfrm>
          <a:prstGeom prst="rect">
            <a:avLst/>
          </a:prstGeom>
        </p:spPr>
        <p:txBody>
          <a:bodyPr spcFirstLastPara="1" vert="horz" wrap="square" lIns="121900" tIns="121900" rIns="121900" bIns="121900" rtlCol="0" anchor="t" anchorCtr="0">
            <a:noAutofit/>
          </a:bodyPr>
          <a:lstStyle/>
          <a:p>
            <a:pPr>
              <a:buClr>
                <a:schemeClr val="dk1"/>
              </a:buClr>
              <a:buSzPts val="1100"/>
            </a:pPr>
            <a:r>
              <a:rPr lang="en-US" sz="3333" dirty="0"/>
              <a:t>Why phonetics? </a:t>
            </a:r>
            <a:br>
              <a:rPr lang="en-US" sz="3333" dirty="0"/>
            </a:br>
            <a:r>
              <a:rPr lang="en-US" sz="3200" dirty="0"/>
              <a:t>Understanding phonetics and speech production helps with:</a:t>
            </a:r>
            <a:br>
              <a:rPr lang="en-US" sz="3200" dirty="0"/>
            </a:br>
            <a:endParaRPr sz="3333" dirty="0"/>
          </a:p>
          <a:p>
            <a:endParaRPr sz="3333" dirty="0"/>
          </a:p>
          <a:p>
            <a:endParaRPr dirty="0"/>
          </a:p>
        </p:txBody>
      </p:sp>
      <p:sp>
        <p:nvSpPr>
          <p:cNvPr id="154" name="Google Shape;154;p17"/>
          <p:cNvSpPr txBox="1">
            <a:spLocks noGrp="1"/>
          </p:cNvSpPr>
          <p:nvPr>
            <p:ph type="body" idx="1"/>
          </p:nvPr>
        </p:nvSpPr>
        <p:spPr>
          <a:xfrm>
            <a:off x="415599" y="1518832"/>
            <a:ext cx="11158449" cy="4719871"/>
          </a:xfrm>
          <a:prstGeom prst="rect">
            <a:avLst/>
          </a:prstGeom>
        </p:spPr>
        <p:txBody>
          <a:bodyPr spcFirstLastPara="1" vert="horz" wrap="square" lIns="121900" tIns="121900" rIns="121900" bIns="121900" rtlCol="0" anchor="t" anchorCtr="0">
            <a:noAutofit/>
          </a:bodyPr>
          <a:lstStyle/>
          <a:p>
            <a:pPr>
              <a:spcBef>
                <a:spcPts val="767"/>
              </a:spcBef>
              <a:buClr>
                <a:srgbClr val="8C1515"/>
              </a:buClr>
            </a:pPr>
            <a:r>
              <a:rPr lang="en" sz="3600" dirty="0"/>
              <a:t>Interpretability</a:t>
            </a:r>
          </a:p>
          <a:p>
            <a:pPr lvl="1">
              <a:spcBef>
                <a:spcPts val="767"/>
              </a:spcBef>
              <a:buClr>
                <a:srgbClr val="8C1515"/>
              </a:buClr>
            </a:pPr>
            <a:r>
              <a:rPr lang="en" sz="3200" dirty="0"/>
              <a:t>Gives us a language to describe system internal representations</a:t>
            </a:r>
          </a:p>
          <a:p>
            <a:pPr>
              <a:spcBef>
                <a:spcPts val="767"/>
              </a:spcBef>
              <a:buClr>
                <a:srgbClr val="8C1515"/>
              </a:buClr>
            </a:pPr>
            <a:r>
              <a:rPr lang="en" sz="3600" dirty="0"/>
              <a:t>Debugging.</a:t>
            </a:r>
          </a:p>
          <a:p>
            <a:pPr lvl="1">
              <a:spcBef>
                <a:spcPts val="767"/>
              </a:spcBef>
              <a:buClr>
                <a:srgbClr val="8C1515"/>
              </a:buClr>
            </a:pPr>
            <a:r>
              <a:rPr lang="en" sz="3200" dirty="0"/>
              <a:t> If you can't describe the error you can't measure it.</a:t>
            </a:r>
          </a:p>
          <a:p>
            <a:pPr>
              <a:spcBef>
                <a:spcPts val="767"/>
              </a:spcBef>
              <a:buClr>
                <a:srgbClr val="8C1515"/>
              </a:buClr>
            </a:pPr>
            <a:r>
              <a:rPr lang="en" sz="3600" dirty="0"/>
              <a:t>Generality</a:t>
            </a:r>
          </a:p>
          <a:p>
            <a:pPr lvl="1">
              <a:spcBef>
                <a:spcPts val="767"/>
              </a:spcBef>
              <a:buClr>
                <a:srgbClr val="8C1515"/>
              </a:buClr>
            </a:pPr>
            <a:r>
              <a:rPr lang="en" sz="3200" dirty="0"/>
              <a:t>For </a:t>
            </a:r>
            <a:r>
              <a:rPr lang="en" sz="3200" dirty="0" err="1"/>
              <a:t>multilinguality</a:t>
            </a:r>
            <a:r>
              <a:rPr lang="en" sz="3200" dirty="0"/>
              <a:t>, helps to know the space of possible speech sounds. </a:t>
            </a:r>
          </a:p>
        </p:txBody>
      </p:sp>
      <p:sp>
        <p:nvSpPr>
          <p:cNvPr id="155" name="Google Shape;155;p17"/>
          <p:cNvSpPr txBox="1">
            <a:spLocks noGrp="1"/>
          </p:cNvSpPr>
          <p:nvPr>
            <p:ph type="sldNum" idx="12"/>
          </p:nvPr>
        </p:nvSpPr>
        <p:spPr>
          <a:xfrm>
            <a:off x="11296611" y="6238704"/>
            <a:ext cx="731600" cy="524800"/>
          </a:xfrm>
          <a:prstGeom prst="rect">
            <a:avLst/>
          </a:prstGeom>
        </p:spPr>
        <p:txBody>
          <a:bodyPr spcFirstLastPara="1" vert="horz" wrap="square" lIns="121900" tIns="121900" rIns="121900" bIns="121900" rtlCol="0" anchor="ctr" anchorCtr="0">
            <a:normAutofit/>
          </a:bodyPr>
          <a:lstStyle/>
          <a:p>
            <a:fld id="{00000000-1234-1234-1234-123412341234}" type="slidenum">
              <a:rPr lang="en"/>
              <a:pPr/>
              <a:t>19</a:t>
            </a:fld>
            <a:endParaRPr/>
          </a:p>
        </p:txBody>
      </p:sp>
    </p:spTree>
    <p:extLst>
      <p:ext uri="{BB962C8B-B14F-4D97-AF65-F5344CB8AC3E}">
        <p14:creationId xmlns:p14="http://schemas.microsoft.com/office/powerpoint/2010/main" val="687165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dirty="0" err="1"/>
              <a:t>ARPAbet</a:t>
            </a:r>
            <a:endParaRPr lang="en-US" dirty="0"/>
          </a:p>
        </p:txBody>
      </p:sp>
      <p:sp>
        <p:nvSpPr>
          <p:cNvPr id="54275" name="Rectangle 3"/>
          <p:cNvSpPr>
            <a:spLocks noGrp="1" noChangeArrowheads="1"/>
          </p:cNvSpPr>
          <p:nvPr>
            <p:ph sz="quarter" idx="1"/>
          </p:nvPr>
        </p:nvSpPr>
        <p:spPr>
          <a:xfrm>
            <a:off x="1097285" y="1600200"/>
            <a:ext cx="10371274" cy="4855684"/>
          </a:xfrm>
        </p:spPr>
        <p:txBody>
          <a:bodyPr>
            <a:normAutofit fontScale="92500" lnSpcReduction="10000"/>
          </a:bodyPr>
          <a:lstStyle/>
          <a:p>
            <a:r>
              <a:rPr lang="en" dirty="0"/>
              <a:t>An alphabet for transcribing American English phones </a:t>
            </a:r>
          </a:p>
          <a:p>
            <a:r>
              <a:rPr lang="en" dirty="0"/>
              <a:t>Developed for early English-focused ASR research </a:t>
            </a:r>
          </a:p>
          <a:p>
            <a:endParaRPr lang="en" dirty="0"/>
          </a:p>
          <a:p>
            <a:r>
              <a:rPr lang="en-US" sz="3000" dirty="0"/>
              <a:t>that 	</a:t>
            </a:r>
            <a:r>
              <a:rPr lang="en" sz="3000" dirty="0">
                <a:solidFill>
                  <a:srgbClr val="013AFF"/>
                </a:solidFill>
              </a:rPr>
              <a:t>dh ae t</a:t>
            </a:r>
          </a:p>
          <a:p>
            <a:r>
              <a:rPr lang="en-US" sz="3000" dirty="0"/>
              <a:t>Thad</a:t>
            </a:r>
            <a:r>
              <a:rPr lang="en" sz="3000" dirty="0"/>
              <a:t>     	</a:t>
            </a:r>
            <a:r>
              <a:rPr lang="en" sz="3000" dirty="0" err="1">
                <a:solidFill>
                  <a:srgbClr val="013AFF"/>
                </a:solidFill>
              </a:rPr>
              <a:t>th</a:t>
            </a:r>
            <a:r>
              <a:rPr lang="en" sz="3000" dirty="0">
                <a:solidFill>
                  <a:srgbClr val="013AFF"/>
                </a:solidFill>
              </a:rPr>
              <a:t> ae d </a:t>
            </a:r>
          </a:p>
          <a:p>
            <a:r>
              <a:rPr lang="en-US" sz="3000" dirty="0"/>
              <a:t>b</a:t>
            </a:r>
            <a:r>
              <a:rPr lang="en" sz="3000" dirty="0" err="1"/>
              <a:t>ead</a:t>
            </a:r>
            <a:r>
              <a:rPr lang="en" sz="3000" dirty="0"/>
              <a:t>   	</a:t>
            </a:r>
            <a:r>
              <a:rPr lang="en" sz="3000" dirty="0">
                <a:solidFill>
                  <a:srgbClr val="013AFF"/>
                </a:solidFill>
              </a:rPr>
              <a:t>b </a:t>
            </a:r>
            <a:r>
              <a:rPr lang="en" sz="3000" dirty="0" err="1">
                <a:solidFill>
                  <a:srgbClr val="013AFF"/>
                </a:solidFill>
              </a:rPr>
              <a:t>iy</a:t>
            </a:r>
            <a:r>
              <a:rPr lang="en" sz="3000" dirty="0">
                <a:solidFill>
                  <a:srgbClr val="013AFF"/>
                </a:solidFill>
              </a:rPr>
              <a:t> d</a:t>
            </a:r>
          </a:p>
          <a:p>
            <a:r>
              <a:rPr lang="en-US" sz="3000" dirty="0"/>
              <a:t>clack   	</a:t>
            </a:r>
            <a:r>
              <a:rPr lang="en-US" sz="3000" dirty="0">
                <a:solidFill>
                  <a:srgbClr val="013AFF"/>
                </a:solidFill>
              </a:rPr>
              <a:t>k l ae k</a:t>
            </a:r>
          </a:p>
          <a:p>
            <a:r>
              <a:rPr lang="en-US" sz="3000" dirty="0"/>
              <a:t>clock  	</a:t>
            </a:r>
            <a:r>
              <a:rPr lang="en-US" sz="3000" dirty="0">
                <a:solidFill>
                  <a:srgbClr val="013AFF"/>
                </a:solidFill>
              </a:rPr>
              <a:t>k l aa k</a:t>
            </a:r>
          </a:p>
          <a:p>
            <a:r>
              <a:rPr lang="en-US" sz="3000" dirty="0"/>
              <a:t>s</a:t>
            </a:r>
            <a:r>
              <a:rPr lang="en" sz="3000" dirty="0"/>
              <a:t>upper  	</a:t>
            </a:r>
            <a:r>
              <a:rPr lang="en" sz="3000" dirty="0">
                <a:solidFill>
                  <a:srgbClr val="013AFF"/>
                </a:solidFill>
              </a:rPr>
              <a:t>s ah p </a:t>
            </a:r>
            <a:r>
              <a:rPr lang="en" sz="3000" dirty="0" err="1">
                <a:solidFill>
                  <a:srgbClr val="013AFF"/>
                </a:solidFill>
              </a:rPr>
              <a:t>axr</a:t>
            </a:r>
            <a:endParaRPr lang="en" sz="3000" dirty="0">
              <a:solidFill>
                <a:srgbClr val="013AFF"/>
              </a:solidFill>
            </a:endParaRPr>
          </a:p>
          <a:p>
            <a:r>
              <a:rPr lang="en-US" sz="3000" dirty="0"/>
              <a:t>super   	</a:t>
            </a:r>
            <a:r>
              <a:rPr lang="en-US" sz="3000" dirty="0">
                <a:solidFill>
                  <a:srgbClr val="013AFF"/>
                </a:solidFill>
              </a:rPr>
              <a:t>s </a:t>
            </a:r>
            <a:r>
              <a:rPr lang="en-US" sz="3000" dirty="0" err="1">
                <a:solidFill>
                  <a:srgbClr val="013AFF"/>
                </a:solidFill>
              </a:rPr>
              <a:t>uw</a:t>
            </a:r>
            <a:r>
              <a:rPr lang="en-US" sz="3000" dirty="0">
                <a:solidFill>
                  <a:srgbClr val="013AFF"/>
                </a:solidFill>
              </a:rPr>
              <a:t> p </a:t>
            </a:r>
            <a:r>
              <a:rPr lang="en-US" sz="3000" dirty="0" err="1">
                <a:solidFill>
                  <a:srgbClr val="013AFF"/>
                </a:solidFill>
              </a:rPr>
              <a:t>axr</a:t>
            </a:r>
            <a:endParaRPr lang="en-US" sz="3000" dirty="0">
              <a:latin typeface="Tahoma"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80FA6-DB7F-BB38-D36C-A7B2F3A600B8}"/>
            </a:ext>
          </a:extLst>
        </p:cNvPr>
        <p:cNvGrpSpPr/>
        <p:nvPr/>
      </p:nvGrpSpPr>
      <p:grpSpPr>
        <a:xfrm>
          <a:off x="0" y="0"/>
          <a:ext cx="0" cy="0"/>
          <a:chOff x="0" y="0"/>
          <a:chExt cx="0" cy="0"/>
        </a:xfrm>
      </p:grpSpPr>
      <p:sp>
        <p:nvSpPr>
          <p:cNvPr id="54274" name="Rectangle 2">
            <a:extLst>
              <a:ext uri="{FF2B5EF4-FFF2-40B4-BE49-F238E27FC236}">
                <a16:creationId xmlns:a16="http://schemas.microsoft.com/office/drawing/2014/main" id="{894FB661-8ED5-BE8B-0C13-6049CC8E54CB}"/>
              </a:ext>
            </a:extLst>
          </p:cNvPr>
          <p:cNvSpPr>
            <a:spLocks noGrp="1" noChangeArrowheads="1"/>
          </p:cNvSpPr>
          <p:nvPr>
            <p:ph type="title"/>
          </p:nvPr>
        </p:nvSpPr>
        <p:spPr/>
        <p:txBody>
          <a:bodyPr/>
          <a:lstStyle/>
          <a:p>
            <a:r>
              <a:rPr lang="en-US" dirty="0" err="1"/>
              <a:t>ARPAbet</a:t>
            </a:r>
            <a:endParaRPr lang="en-US" dirty="0"/>
          </a:p>
        </p:txBody>
      </p:sp>
      <p:sp>
        <p:nvSpPr>
          <p:cNvPr id="54275" name="Rectangle 3">
            <a:extLst>
              <a:ext uri="{FF2B5EF4-FFF2-40B4-BE49-F238E27FC236}">
                <a16:creationId xmlns:a16="http://schemas.microsoft.com/office/drawing/2014/main" id="{432D1815-41A8-A935-E619-461F5603F257}"/>
              </a:ext>
            </a:extLst>
          </p:cNvPr>
          <p:cNvSpPr>
            <a:spLocks noGrp="1" noChangeArrowheads="1"/>
          </p:cNvSpPr>
          <p:nvPr>
            <p:ph sz="quarter" idx="1"/>
          </p:nvPr>
        </p:nvSpPr>
        <p:spPr/>
        <p:txBody>
          <a:bodyPr>
            <a:normAutofit/>
          </a:bodyPr>
          <a:lstStyle/>
          <a:p>
            <a:r>
              <a:rPr lang="en" dirty="0"/>
              <a:t>A simple subset of the </a:t>
            </a:r>
            <a:r>
              <a:rPr lang="en" dirty="0" err="1"/>
              <a:t>ARPAbet</a:t>
            </a:r>
            <a:br>
              <a:rPr lang="en" dirty="0"/>
            </a:br>
            <a:br>
              <a:rPr lang="en" dirty="0"/>
            </a:br>
            <a:r>
              <a:rPr lang="en-US" dirty="0">
                <a:hlinkClick r:id="rId3"/>
              </a:rPr>
              <a:t>http://web.stanford.edu/class/cs124/arpabetsmall.html</a:t>
            </a:r>
            <a:endParaRPr lang="en-US" dirty="0"/>
          </a:p>
          <a:p>
            <a:endParaRPr lang="en-US" dirty="0"/>
          </a:p>
          <a:p>
            <a:r>
              <a:rPr lang="en-US" dirty="0"/>
              <a:t>The CMU Pronouncing Dictionary</a:t>
            </a:r>
          </a:p>
          <a:p>
            <a:r>
              <a:rPr lang="en-US" dirty="0">
                <a:hlinkClick r:id="rId4"/>
              </a:rPr>
              <a:t>http://www.speech.cs.cmu.edu/cgi-bin/cmudict</a:t>
            </a:r>
            <a:endParaRPr lang="en-US" dirty="0"/>
          </a:p>
          <a:p>
            <a:endParaRPr lang="en-US" dirty="0">
              <a:latin typeface="Tahoma" charset="0"/>
            </a:endParaRPr>
          </a:p>
        </p:txBody>
      </p:sp>
    </p:spTree>
    <p:extLst>
      <p:ext uri="{BB962C8B-B14F-4D97-AF65-F5344CB8AC3E}">
        <p14:creationId xmlns:p14="http://schemas.microsoft.com/office/powerpoint/2010/main" val="36322090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599FDC2-F36D-951A-2516-FED03A1D5847}"/>
              </a:ext>
            </a:extLst>
          </p:cNvPr>
          <p:cNvSpPr>
            <a:spLocks noGrp="1"/>
          </p:cNvSpPr>
          <p:nvPr>
            <p:ph type="title"/>
          </p:nvPr>
        </p:nvSpPr>
        <p:spPr/>
        <p:txBody>
          <a:bodyPr/>
          <a:lstStyle/>
          <a:p>
            <a:r>
              <a:rPr lang="en-US" dirty="0"/>
              <a:t>Practice</a:t>
            </a:r>
          </a:p>
        </p:txBody>
      </p:sp>
      <p:sp>
        <p:nvSpPr>
          <p:cNvPr id="6" name="Content Placeholder 5">
            <a:extLst>
              <a:ext uri="{FF2B5EF4-FFF2-40B4-BE49-F238E27FC236}">
                <a16:creationId xmlns:a16="http://schemas.microsoft.com/office/drawing/2014/main" id="{3DE009DE-5610-17C4-C9A4-8A70C913F1F1}"/>
              </a:ext>
            </a:extLst>
          </p:cNvPr>
          <p:cNvSpPr>
            <a:spLocks noGrp="1"/>
          </p:cNvSpPr>
          <p:nvPr>
            <p:ph idx="1"/>
          </p:nvPr>
        </p:nvSpPr>
        <p:spPr/>
        <p:txBody>
          <a:bodyPr/>
          <a:lstStyle/>
          <a:p>
            <a:r>
              <a:rPr lang="en-US" dirty="0"/>
              <a:t>stage:  </a:t>
            </a:r>
            <a:r>
              <a:rPr lang="en-US" dirty="0">
                <a:solidFill>
                  <a:srgbClr val="013AFF"/>
                </a:solidFill>
              </a:rPr>
              <a:t>s t </a:t>
            </a:r>
            <a:r>
              <a:rPr lang="en-US" dirty="0" err="1">
                <a:solidFill>
                  <a:srgbClr val="013AFF"/>
                </a:solidFill>
              </a:rPr>
              <a:t>ey</a:t>
            </a:r>
            <a:r>
              <a:rPr lang="en-US" dirty="0">
                <a:solidFill>
                  <a:srgbClr val="013AFF"/>
                </a:solidFill>
              </a:rPr>
              <a:t> d </a:t>
            </a:r>
            <a:r>
              <a:rPr lang="en-US" dirty="0" err="1">
                <a:solidFill>
                  <a:srgbClr val="013AFF"/>
                </a:solidFill>
              </a:rPr>
              <a:t>zh</a:t>
            </a:r>
            <a:endParaRPr lang="en-US" dirty="0">
              <a:solidFill>
                <a:srgbClr val="013AFF"/>
              </a:solidFill>
            </a:endParaRPr>
          </a:p>
          <a:p>
            <a:r>
              <a:rPr lang="en-US" dirty="0"/>
              <a:t>hacky:  </a:t>
            </a:r>
            <a:r>
              <a:rPr lang="en-US" dirty="0">
                <a:solidFill>
                  <a:srgbClr val="013AFF"/>
                </a:solidFill>
              </a:rPr>
              <a:t>h ae k </a:t>
            </a:r>
            <a:r>
              <a:rPr lang="en-US" dirty="0" err="1">
                <a:solidFill>
                  <a:srgbClr val="013AFF"/>
                </a:solidFill>
              </a:rPr>
              <a:t>iy</a:t>
            </a:r>
            <a:endParaRPr lang="en-US" dirty="0">
              <a:solidFill>
                <a:srgbClr val="013AFF"/>
              </a:solidFill>
            </a:endParaRPr>
          </a:p>
          <a:p>
            <a:r>
              <a:rPr lang="en-US" dirty="0"/>
              <a:t>Jackie: </a:t>
            </a:r>
          </a:p>
          <a:p>
            <a:r>
              <a:rPr lang="en-US" dirty="0"/>
              <a:t>haste: </a:t>
            </a:r>
          </a:p>
          <a:p>
            <a:r>
              <a:rPr lang="en-US" dirty="0"/>
              <a:t>plaid   </a:t>
            </a:r>
          </a:p>
        </p:txBody>
      </p:sp>
    </p:spTree>
    <p:extLst>
      <p:ext uri="{BB962C8B-B14F-4D97-AF65-F5344CB8AC3E}">
        <p14:creationId xmlns:p14="http://schemas.microsoft.com/office/powerpoint/2010/main" val="18120621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4DCEC-F9FC-1B6C-5D3D-91BCC16C31F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27C6B99-E9C8-3DF9-8421-23CF05BF2903}"/>
              </a:ext>
            </a:extLst>
          </p:cNvPr>
          <p:cNvSpPr>
            <a:spLocks noGrp="1"/>
          </p:cNvSpPr>
          <p:nvPr>
            <p:ph type="title"/>
          </p:nvPr>
        </p:nvSpPr>
        <p:spPr/>
        <p:txBody>
          <a:bodyPr/>
          <a:lstStyle/>
          <a:p>
            <a:r>
              <a:rPr lang="en-US" dirty="0"/>
              <a:t>Practice</a:t>
            </a:r>
          </a:p>
        </p:txBody>
      </p:sp>
      <p:sp>
        <p:nvSpPr>
          <p:cNvPr id="6" name="Content Placeholder 5">
            <a:extLst>
              <a:ext uri="{FF2B5EF4-FFF2-40B4-BE49-F238E27FC236}">
                <a16:creationId xmlns:a16="http://schemas.microsoft.com/office/drawing/2014/main" id="{F48ABFC6-A34E-0991-65A6-B33B90CC81FE}"/>
              </a:ext>
            </a:extLst>
          </p:cNvPr>
          <p:cNvSpPr>
            <a:spLocks noGrp="1"/>
          </p:cNvSpPr>
          <p:nvPr>
            <p:ph idx="1"/>
          </p:nvPr>
        </p:nvSpPr>
        <p:spPr/>
        <p:txBody>
          <a:bodyPr/>
          <a:lstStyle/>
          <a:p>
            <a:r>
              <a:rPr lang="en-US" dirty="0"/>
              <a:t>stage:  </a:t>
            </a:r>
            <a:r>
              <a:rPr lang="en-US" dirty="0">
                <a:solidFill>
                  <a:srgbClr val="013AFF"/>
                </a:solidFill>
              </a:rPr>
              <a:t>s t </a:t>
            </a:r>
            <a:r>
              <a:rPr lang="en-US" dirty="0" err="1">
                <a:solidFill>
                  <a:srgbClr val="013AFF"/>
                </a:solidFill>
              </a:rPr>
              <a:t>ey</a:t>
            </a:r>
            <a:r>
              <a:rPr lang="en-US" dirty="0">
                <a:solidFill>
                  <a:srgbClr val="013AFF"/>
                </a:solidFill>
              </a:rPr>
              <a:t> d </a:t>
            </a:r>
            <a:r>
              <a:rPr lang="en-US" dirty="0" err="1">
                <a:solidFill>
                  <a:srgbClr val="013AFF"/>
                </a:solidFill>
              </a:rPr>
              <a:t>zh</a:t>
            </a:r>
            <a:endParaRPr lang="en-US" dirty="0">
              <a:solidFill>
                <a:srgbClr val="013AFF"/>
              </a:solidFill>
            </a:endParaRPr>
          </a:p>
          <a:p>
            <a:r>
              <a:rPr lang="en-US" dirty="0"/>
              <a:t>hacky:  </a:t>
            </a:r>
            <a:r>
              <a:rPr lang="en-US" dirty="0">
                <a:solidFill>
                  <a:srgbClr val="013AFF"/>
                </a:solidFill>
              </a:rPr>
              <a:t>h ae k </a:t>
            </a:r>
            <a:r>
              <a:rPr lang="en-US" dirty="0" err="1">
                <a:solidFill>
                  <a:srgbClr val="013AFF"/>
                </a:solidFill>
              </a:rPr>
              <a:t>iy</a:t>
            </a:r>
            <a:endParaRPr lang="en-US" dirty="0">
              <a:solidFill>
                <a:srgbClr val="013AFF"/>
              </a:solidFill>
            </a:endParaRPr>
          </a:p>
          <a:p>
            <a:r>
              <a:rPr lang="en-US" dirty="0"/>
              <a:t>Jackie: </a:t>
            </a:r>
            <a:r>
              <a:rPr lang="en-US" dirty="0">
                <a:solidFill>
                  <a:srgbClr val="013AFF"/>
                </a:solidFill>
              </a:rPr>
              <a:t>j ae k </a:t>
            </a:r>
            <a:r>
              <a:rPr lang="en-US" dirty="0" err="1">
                <a:solidFill>
                  <a:srgbClr val="013AFF"/>
                </a:solidFill>
              </a:rPr>
              <a:t>iy</a:t>
            </a:r>
            <a:endParaRPr lang="en-US" dirty="0">
              <a:solidFill>
                <a:srgbClr val="013AFF"/>
              </a:solidFill>
            </a:endParaRPr>
          </a:p>
          <a:p>
            <a:r>
              <a:rPr lang="en-US" dirty="0"/>
              <a:t>haste:  </a:t>
            </a:r>
            <a:r>
              <a:rPr lang="en-US" dirty="0">
                <a:solidFill>
                  <a:srgbClr val="013AFF"/>
                </a:solidFill>
              </a:rPr>
              <a:t>h </a:t>
            </a:r>
            <a:r>
              <a:rPr lang="en-US" dirty="0" err="1">
                <a:solidFill>
                  <a:srgbClr val="013AFF"/>
                </a:solidFill>
              </a:rPr>
              <a:t>ey</a:t>
            </a:r>
            <a:r>
              <a:rPr lang="en-US" dirty="0">
                <a:solidFill>
                  <a:srgbClr val="013AFF"/>
                </a:solidFill>
              </a:rPr>
              <a:t> s t</a:t>
            </a:r>
          </a:p>
          <a:p>
            <a:r>
              <a:rPr lang="en-US" dirty="0"/>
              <a:t>played : </a:t>
            </a:r>
            <a:r>
              <a:rPr lang="en-US" dirty="0">
                <a:solidFill>
                  <a:srgbClr val="013AFF"/>
                </a:solidFill>
              </a:rPr>
              <a:t>p l </a:t>
            </a:r>
            <a:r>
              <a:rPr lang="en-US" dirty="0" err="1">
                <a:solidFill>
                  <a:srgbClr val="013AFF"/>
                </a:solidFill>
              </a:rPr>
              <a:t>ey</a:t>
            </a:r>
            <a:r>
              <a:rPr lang="en-US" dirty="0">
                <a:solidFill>
                  <a:srgbClr val="013AFF"/>
                </a:solidFill>
              </a:rPr>
              <a:t> d</a:t>
            </a:r>
          </a:p>
        </p:txBody>
      </p:sp>
    </p:spTree>
    <p:extLst>
      <p:ext uri="{BB962C8B-B14F-4D97-AF65-F5344CB8AC3E}">
        <p14:creationId xmlns:p14="http://schemas.microsoft.com/office/powerpoint/2010/main" val="28657655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19"/>
          <p:cNvSpPr txBox="1">
            <a:spLocks noGrp="1"/>
          </p:cNvSpPr>
          <p:nvPr>
            <p:ph type="title"/>
          </p:nvPr>
        </p:nvSpPr>
        <p:spPr>
          <a:prstGeom prst="rect">
            <a:avLst/>
          </a:prstGeom>
        </p:spPr>
        <p:txBody>
          <a:bodyPr spcFirstLastPara="1" vert="horz" wrap="square" lIns="121900" tIns="121900" rIns="121900" bIns="121900" rtlCol="0" anchor="t" anchorCtr="0">
            <a:noAutofit/>
          </a:bodyPr>
          <a:lstStyle/>
          <a:p>
            <a:r>
              <a:rPr lang="en" sz="3333" dirty="0"/>
              <a:t>English Vowels in </a:t>
            </a:r>
            <a:r>
              <a:rPr lang="en" sz="3333" dirty="0" err="1"/>
              <a:t>ARPAbet</a:t>
            </a:r>
            <a:endParaRPr sz="3333" dirty="0"/>
          </a:p>
          <a:p>
            <a:endParaRPr dirty="0"/>
          </a:p>
        </p:txBody>
      </p:sp>
      <p:sp>
        <p:nvSpPr>
          <p:cNvPr id="168" name="Google Shape;168;p19"/>
          <p:cNvSpPr txBox="1">
            <a:spLocks noGrp="1"/>
          </p:cNvSpPr>
          <p:nvPr>
            <p:ph type="sldNum" sz="quarter" idx="12"/>
          </p:nvPr>
        </p:nvSpPr>
        <p:spPr>
          <a:prstGeom prst="rect">
            <a:avLst/>
          </a:prstGeom>
        </p:spPr>
        <p:txBody>
          <a:bodyPr spcFirstLastPara="1" vert="horz" wrap="square" lIns="121900" tIns="121900" rIns="121900" bIns="121900" rtlCol="0" anchor="ctr" anchorCtr="0">
            <a:normAutofit/>
          </a:bodyPr>
          <a:lstStyle/>
          <a:p>
            <a:fld id="{00000000-1234-1234-1234-123412341234}" type="slidenum">
              <a:rPr lang="en"/>
              <a:pPr/>
              <a:t>24</a:t>
            </a:fld>
            <a:endParaRPr/>
          </a:p>
        </p:txBody>
      </p:sp>
      <p:graphicFrame>
        <p:nvGraphicFramePr>
          <p:cNvPr id="170" name="Google Shape;170;p19"/>
          <p:cNvGraphicFramePr/>
          <p:nvPr>
            <p:extLst>
              <p:ext uri="{D42A27DB-BD31-4B8C-83A1-F6EECF244321}">
                <p14:modId xmlns:p14="http://schemas.microsoft.com/office/powerpoint/2010/main" val="3294890826"/>
              </p:ext>
            </p:extLst>
          </p:nvPr>
        </p:nvGraphicFramePr>
        <p:xfrm>
          <a:off x="1154090" y="949715"/>
          <a:ext cx="10058400" cy="5369150"/>
        </p:xfrm>
        <a:graphic>
          <a:graphicData uri="http://schemas.openxmlformats.org/drawingml/2006/table">
            <a:tbl>
              <a:tblPr>
                <a:noFill/>
              </a:tblPr>
              <a:tblGrid>
                <a:gridCol w="823579">
                  <a:extLst>
                    <a:ext uri="{9D8B030D-6E8A-4147-A177-3AD203B41FA5}">
                      <a16:colId xmlns:a16="http://schemas.microsoft.com/office/drawing/2014/main" val="20000"/>
                    </a:ext>
                  </a:extLst>
                </a:gridCol>
                <a:gridCol w="2492499">
                  <a:extLst>
                    <a:ext uri="{9D8B030D-6E8A-4147-A177-3AD203B41FA5}">
                      <a16:colId xmlns:a16="http://schemas.microsoft.com/office/drawing/2014/main" val="20001"/>
                    </a:ext>
                  </a:extLst>
                </a:gridCol>
                <a:gridCol w="1786306">
                  <a:extLst>
                    <a:ext uri="{9D8B030D-6E8A-4147-A177-3AD203B41FA5}">
                      <a16:colId xmlns:a16="http://schemas.microsoft.com/office/drawing/2014/main" val="20002"/>
                    </a:ext>
                  </a:extLst>
                </a:gridCol>
                <a:gridCol w="966480">
                  <a:extLst>
                    <a:ext uri="{9D8B030D-6E8A-4147-A177-3AD203B41FA5}">
                      <a16:colId xmlns:a16="http://schemas.microsoft.com/office/drawing/2014/main" val="20003"/>
                    </a:ext>
                  </a:extLst>
                </a:gridCol>
                <a:gridCol w="2101136">
                  <a:extLst>
                    <a:ext uri="{9D8B030D-6E8A-4147-A177-3AD203B41FA5}">
                      <a16:colId xmlns:a16="http://schemas.microsoft.com/office/drawing/2014/main" val="20004"/>
                    </a:ext>
                  </a:extLst>
                </a:gridCol>
                <a:gridCol w="1888400">
                  <a:extLst>
                    <a:ext uri="{9D8B030D-6E8A-4147-A177-3AD203B41FA5}">
                      <a16:colId xmlns:a16="http://schemas.microsoft.com/office/drawing/2014/main" val="20005"/>
                    </a:ext>
                  </a:extLst>
                </a:gridCol>
              </a:tblGrid>
              <a:tr h="763349">
                <a:tc>
                  <a:txBody>
                    <a:bodyPr/>
                    <a:lstStyle/>
                    <a:p>
                      <a:pPr marL="0" marR="0" lvl="0" indent="0" algn="l" rtl="0">
                        <a:lnSpc>
                          <a:spcPct val="100000"/>
                        </a:lnSpc>
                        <a:spcBef>
                          <a:spcPts val="0"/>
                        </a:spcBef>
                        <a:spcAft>
                          <a:spcPts val="0"/>
                        </a:spcAft>
                        <a:buClr>
                          <a:srgbClr val="000000"/>
                        </a:buClr>
                        <a:buSzPts val="2400"/>
                        <a:buFont typeface="Libre Baskerville"/>
                        <a:buNone/>
                      </a:pPr>
                      <a:endParaRPr sz="4400" b="1" i="0" u="none" strike="noStrike" cap="none">
                        <a:solidFill>
                          <a:srgbClr val="000000"/>
                        </a:solidFill>
                        <a:latin typeface="Times New Roman"/>
                        <a:ea typeface="Times New Roman"/>
                        <a:cs typeface="Times New Roman"/>
                        <a:sym typeface="Times New Roman"/>
                      </a:endParaRPr>
                    </a:p>
                  </a:txBody>
                  <a:tcPr marL="121933" marR="121933" marT="60967" marB="60967" anchor="ctr">
                    <a:lnL w="28575" cap="flat" cmpd="sng">
                      <a:solidFill>
                        <a:srgbClr val="ABABA9"/>
                      </a:solidFill>
                      <a:prstDash val="solid"/>
                      <a:round/>
                      <a:headEnd type="none" w="sm" len="sm"/>
                      <a:tailEnd type="none" w="sm" len="sm"/>
                    </a:lnL>
                    <a:lnR w="12700" cap="flat" cmpd="sng">
                      <a:solidFill>
                        <a:srgbClr val="ABABA9"/>
                      </a:solidFill>
                      <a:prstDash val="solid"/>
                      <a:round/>
                      <a:headEnd type="none" w="sm" len="sm"/>
                      <a:tailEnd type="none" w="sm" len="sm"/>
                    </a:lnR>
                    <a:lnT w="28575"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solidFill>
                      <a:srgbClr val="D5D5D4"/>
                    </a:solidFill>
                  </a:tcPr>
                </a:tc>
                <a:tc>
                  <a:txBody>
                    <a:bodyPr/>
                    <a:lstStyle/>
                    <a:p>
                      <a:pPr marL="0" lvl="0" indent="0" algn="l" rtl="0">
                        <a:spcBef>
                          <a:spcPts val="0"/>
                        </a:spcBef>
                        <a:spcAft>
                          <a:spcPts val="0"/>
                        </a:spcAft>
                        <a:buClr>
                          <a:schemeClr val="dk1"/>
                        </a:buClr>
                        <a:buSzPts val="1800"/>
                        <a:buFont typeface="Times New Roman"/>
                        <a:buNone/>
                      </a:pPr>
                      <a:r>
                        <a:rPr lang="en" sz="3600" b="1" dirty="0" err="1">
                          <a:solidFill>
                            <a:srgbClr val="2E2D29"/>
                          </a:solidFill>
                          <a:latin typeface="Source Sans 3"/>
                          <a:ea typeface="Source Sans 3"/>
                          <a:cs typeface="Source Sans 3"/>
                          <a:sym typeface="Source Sans 3"/>
                        </a:rPr>
                        <a:t>b_d</a:t>
                      </a:r>
                      <a:endParaRPr sz="3600" b="1" dirty="0">
                        <a:solidFill>
                          <a:srgbClr val="2E2D29"/>
                        </a:solidFill>
                        <a:latin typeface="Source Sans 3"/>
                        <a:ea typeface="Source Sans 3"/>
                        <a:cs typeface="Source Sans 3"/>
                        <a:sym typeface="Source Sans 3"/>
                      </a:endParaRPr>
                    </a:p>
                  </a:txBody>
                  <a:tcPr marL="121933" marR="121933" marT="60967" marB="60967" anchor="ctr">
                    <a:lnL w="12700" cap="flat" cmpd="sng">
                      <a:solidFill>
                        <a:srgbClr val="ABABA9"/>
                      </a:solidFill>
                      <a:prstDash val="solid"/>
                      <a:round/>
                      <a:headEnd type="none" w="sm" len="sm"/>
                      <a:tailEnd type="none" w="sm" len="sm"/>
                    </a:lnL>
                    <a:lnR w="9525" cap="flat" cmpd="sng">
                      <a:solidFill>
                        <a:srgbClr val="ABABA9"/>
                      </a:solidFill>
                      <a:prstDash val="solid"/>
                      <a:round/>
                      <a:headEnd type="none" w="sm" len="sm"/>
                      <a:tailEnd type="none" w="sm" len="sm"/>
                    </a:lnR>
                    <a:lnT w="28575" cap="flat" cmpd="sng">
                      <a:solidFill>
                        <a:srgbClr val="ABABA9"/>
                      </a:solidFill>
                      <a:prstDash val="solid"/>
                      <a:round/>
                      <a:headEnd type="none" w="sm" len="sm"/>
                      <a:tailEnd type="none" w="sm" len="sm"/>
                    </a:lnT>
                    <a:lnB w="9525" cap="flat" cmpd="sng">
                      <a:solidFill>
                        <a:srgbClr val="ABABA9"/>
                      </a:solidFill>
                      <a:prstDash val="solid"/>
                      <a:round/>
                      <a:headEnd type="none" w="sm" len="sm"/>
                      <a:tailEnd type="none" w="sm" len="sm"/>
                    </a:lnB>
                    <a:solidFill>
                      <a:srgbClr val="D5D5D4"/>
                    </a:solidFill>
                  </a:tcPr>
                </a:tc>
                <a:tc>
                  <a:txBody>
                    <a:bodyPr/>
                    <a:lstStyle/>
                    <a:p>
                      <a:pPr marL="0" lvl="0" indent="0" algn="ctr" rtl="0">
                        <a:spcBef>
                          <a:spcPts val="0"/>
                        </a:spcBef>
                        <a:spcAft>
                          <a:spcPts val="0"/>
                        </a:spcAft>
                        <a:buClr>
                          <a:schemeClr val="dk1"/>
                        </a:buClr>
                        <a:buSzPts val="1800"/>
                        <a:buFont typeface="Times New Roman"/>
                        <a:buNone/>
                      </a:pPr>
                      <a:r>
                        <a:rPr lang="en" sz="3600" b="1">
                          <a:solidFill>
                            <a:srgbClr val="8C1515"/>
                          </a:solidFill>
                          <a:latin typeface="Source Sans 3"/>
                          <a:ea typeface="Source Sans 3"/>
                          <a:cs typeface="Source Sans 3"/>
                          <a:sym typeface="Source Sans 3"/>
                        </a:rPr>
                        <a:t>ARPA</a:t>
                      </a:r>
                      <a:endParaRPr sz="3600" b="1">
                        <a:solidFill>
                          <a:srgbClr val="8C1515"/>
                        </a:solidFill>
                        <a:latin typeface="Source Sans 3"/>
                        <a:ea typeface="Source Sans 3"/>
                        <a:cs typeface="Source Sans 3"/>
                        <a:sym typeface="Source Sans 3"/>
                      </a:endParaRPr>
                    </a:p>
                  </a:txBody>
                  <a:tcPr marL="121933" marR="121933" marT="60967" marB="60967" anchor="ctr">
                    <a:lnL w="9525" cap="flat" cmpd="sng">
                      <a:solidFill>
                        <a:srgbClr val="ABABA9"/>
                      </a:solidFill>
                      <a:prstDash val="solid"/>
                      <a:round/>
                      <a:headEnd type="none" w="sm" len="sm"/>
                      <a:tailEnd type="none" w="sm" len="sm"/>
                    </a:lnL>
                    <a:lnR w="9525" cap="flat" cmpd="sng">
                      <a:solidFill>
                        <a:srgbClr val="ABABA9"/>
                      </a:solidFill>
                      <a:prstDash val="solid"/>
                      <a:round/>
                      <a:headEnd type="none" w="sm" len="sm"/>
                      <a:tailEnd type="none" w="sm" len="sm"/>
                    </a:lnR>
                    <a:lnT w="28575" cap="flat" cmpd="sng">
                      <a:solidFill>
                        <a:srgbClr val="ABABA9"/>
                      </a:solidFill>
                      <a:prstDash val="solid"/>
                      <a:round/>
                      <a:headEnd type="none" w="sm" len="sm"/>
                      <a:tailEnd type="none" w="sm" len="sm"/>
                    </a:lnT>
                    <a:lnB w="9525" cap="flat" cmpd="sng">
                      <a:solidFill>
                        <a:srgbClr val="ABABA9"/>
                      </a:solidFill>
                      <a:prstDash val="solid"/>
                      <a:round/>
                      <a:headEnd type="none" w="sm" len="sm"/>
                      <a:tailEnd type="none" w="sm" len="sm"/>
                    </a:lnB>
                    <a:solidFill>
                      <a:srgbClr val="D5D5D4"/>
                    </a:solidFill>
                  </a:tcPr>
                </a:tc>
                <a:tc>
                  <a:txBody>
                    <a:bodyPr/>
                    <a:lstStyle/>
                    <a:p>
                      <a:pPr marL="0" lvl="0" indent="0" algn="ctr" rtl="0">
                        <a:spcBef>
                          <a:spcPts val="0"/>
                        </a:spcBef>
                        <a:spcAft>
                          <a:spcPts val="0"/>
                        </a:spcAft>
                        <a:buNone/>
                      </a:pPr>
                      <a:endParaRPr sz="2400" b="1">
                        <a:latin typeface="Roboto"/>
                        <a:ea typeface="Roboto"/>
                        <a:cs typeface="Roboto"/>
                        <a:sym typeface="Roboto"/>
                      </a:endParaRPr>
                    </a:p>
                  </a:txBody>
                  <a:tcPr marL="121933" marR="121933" marT="60967" marB="60967" anchor="ctr">
                    <a:lnL w="9525" cap="flat" cmpd="sng">
                      <a:solidFill>
                        <a:srgbClr val="ABABA9"/>
                      </a:solidFill>
                      <a:prstDash val="solid"/>
                      <a:round/>
                      <a:headEnd type="none" w="sm" len="sm"/>
                      <a:tailEnd type="none" w="sm" len="sm"/>
                    </a:lnL>
                    <a:lnR w="12700" cap="flat" cmpd="sng">
                      <a:solidFill>
                        <a:srgbClr val="ABABA9"/>
                      </a:solidFill>
                      <a:prstDash val="solid"/>
                      <a:round/>
                      <a:headEnd type="none" w="sm" len="sm"/>
                      <a:tailEnd type="none" w="sm" len="sm"/>
                    </a:lnR>
                    <a:lnT w="28575"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solidFill>
                      <a:srgbClr val="D5D5D4"/>
                    </a:solidFill>
                  </a:tcPr>
                </a:tc>
                <a:tc>
                  <a:txBody>
                    <a:bodyPr/>
                    <a:lstStyle/>
                    <a:p>
                      <a:pPr marL="0" lvl="0" indent="0" algn="l" rtl="0">
                        <a:spcBef>
                          <a:spcPts val="0"/>
                        </a:spcBef>
                        <a:spcAft>
                          <a:spcPts val="0"/>
                        </a:spcAft>
                        <a:buClr>
                          <a:schemeClr val="dk1"/>
                        </a:buClr>
                        <a:buSzPts val="1800"/>
                        <a:buFont typeface="Times New Roman"/>
                        <a:buNone/>
                      </a:pPr>
                      <a:r>
                        <a:rPr lang="en" sz="3600" b="1">
                          <a:solidFill>
                            <a:srgbClr val="2E2D29"/>
                          </a:solidFill>
                          <a:latin typeface="Source Sans 3"/>
                          <a:ea typeface="Source Sans 3"/>
                          <a:cs typeface="Source Sans 3"/>
                          <a:sym typeface="Source Sans 3"/>
                        </a:rPr>
                        <a:t>b_d</a:t>
                      </a:r>
                      <a:endParaRPr sz="3600" b="1">
                        <a:solidFill>
                          <a:srgbClr val="2E2D29"/>
                        </a:solidFill>
                        <a:latin typeface="Source Sans 3"/>
                        <a:ea typeface="Source Sans 3"/>
                        <a:cs typeface="Source Sans 3"/>
                        <a:sym typeface="Source Sans 3"/>
                      </a:endParaRPr>
                    </a:p>
                  </a:txBody>
                  <a:tcPr marL="121933" marR="121933" marT="60967" marB="60967" anchor="ctr">
                    <a:lnL w="12700" cap="flat" cmpd="sng">
                      <a:solidFill>
                        <a:srgbClr val="ABABA9"/>
                      </a:solidFill>
                      <a:prstDash val="solid"/>
                      <a:round/>
                      <a:headEnd type="none" w="sm" len="sm"/>
                      <a:tailEnd type="none" w="sm" len="sm"/>
                    </a:lnL>
                    <a:lnR w="9525" cap="flat" cmpd="sng">
                      <a:solidFill>
                        <a:srgbClr val="ABABA9"/>
                      </a:solidFill>
                      <a:prstDash val="solid"/>
                      <a:round/>
                      <a:headEnd type="none" w="sm" len="sm"/>
                      <a:tailEnd type="none" w="sm" len="sm"/>
                    </a:lnR>
                    <a:lnT w="28575" cap="flat" cmpd="sng">
                      <a:solidFill>
                        <a:srgbClr val="ABABA9"/>
                      </a:solidFill>
                      <a:prstDash val="solid"/>
                      <a:round/>
                      <a:headEnd type="none" w="sm" len="sm"/>
                      <a:tailEnd type="none" w="sm" len="sm"/>
                    </a:lnT>
                    <a:lnB w="9525" cap="flat" cmpd="sng">
                      <a:solidFill>
                        <a:srgbClr val="ABABA9"/>
                      </a:solidFill>
                      <a:prstDash val="solid"/>
                      <a:round/>
                      <a:headEnd type="none" w="sm" len="sm"/>
                      <a:tailEnd type="none" w="sm" len="sm"/>
                    </a:lnB>
                    <a:solidFill>
                      <a:srgbClr val="D5D5D4"/>
                    </a:solidFill>
                  </a:tcPr>
                </a:tc>
                <a:tc>
                  <a:txBody>
                    <a:bodyPr/>
                    <a:lstStyle/>
                    <a:p>
                      <a:pPr marL="0" lvl="0" indent="0" algn="ctr" rtl="0">
                        <a:spcBef>
                          <a:spcPts val="0"/>
                        </a:spcBef>
                        <a:spcAft>
                          <a:spcPts val="0"/>
                        </a:spcAft>
                        <a:buClr>
                          <a:schemeClr val="dk1"/>
                        </a:buClr>
                        <a:buSzPts val="1100"/>
                        <a:buFont typeface="Arial"/>
                        <a:buNone/>
                      </a:pPr>
                      <a:r>
                        <a:rPr lang="en" sz="3600" b="1">
                          <a:solidFill>
                            <a:srgbClr val="8C1515"/>
                          </a:solidFill>
                          <a:latin typeface="Source Sans 3"/>
                          <a:ea typeface="Source Sans 3"/>
                          <a:cs typeface="Source Sans 3"/>
                          <a:sym typeface="Source Sans 3"/>
                        </a:rPr>
                        <a:t>ARPA</a:t>
                      </a:r>
                      <a:endParaRPr sz="3600" b="1">
                        <a:latin typeface="Source Sans 3"/>
                        <a:ea typeface="Source Sans 3"/>
                        <a:cs typeface="Source Sans 3"/>
                        <a:sym typeface="Source Sans 3"/>
                      </a:endParaRPr>
                    </a:p>
                  </a:txBody>
                  <a:tcPr marL="121933" marR="121933" marT="60967" marB="60967" anchor="ctr">
                    <a:lnL w="9525" cap="flat" cmpd="sng">
                      <a:solidFill>
                        <a:srgbClr val="ABABA9"/>
                      </a:solidFill>
                      <a:prstDash val="solid"/>
                      <a:round/>
                      <a:headEnd type="none" w="sm" len="sm"/>
                      <a:tailEnd type="none" w="sm" len="sm"/>
                    </a:lnL>
                    <a:lnR w="28575" cap="flat" cmpd="sng">
                      <a:solidFill>
                        <a:srgbClr val="ABABA9"/>
                      </a:solidFill>
                      <a:prstDash val="solid"/>
                      <a:round/>
                      <a:headEnd type="none" w="sm" len="sm"/>
                      <a:tailEnd type="none" w="sm" len="sm"/>
                    </a:lnR>
                    <a:lnT w="28575"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solidFill>
                      <a:srgbClr val="D5D5D4"/>
                    </a:solidFill>
                  </a:tcPr>
                </a:tc>
                <a:extLst>
                  <a:ext uri="{0D108BD9-81ED-4DB2-BD59-A6C34878D82A}">
                    <a16:rowId xmlns:a16="http://schemas.microsoft.com/office/drawing/2014/main" val="10000"/>
                  </a:ext>
                </a:extLst>
              </a:tr>
              <a:tr h="572082">
                <a:tc>
                  <a:txBody>
                    <a:bodyPr/>
                    <a:lstStyle/>
                    <a:p>
                      <a:pPr marL="0" lvl="0" indent="0" algn="ctr" rtl="0">
                        <a:spcBef>
                          <a:spcPts val="0"/>
                        </a:spcBef>
                        <a:spcAft>
                          <a:spcPts val="0"/>
                        </a:spcAft>
                        <a:buNone/>
                      </a:pPr>
                      <a:r>
                        <a:rPr lang="en" sz="2400">
                          <a:solidFill>
                            <a:srgbClr val="767674"/>
                          </a:solidFill>
                          <a:latin typeface="Roboto Medium"/>
                          <a:ea typeface="Roboto Medium"/>
                          <a:cs typeface="Roboto Medium"/>
                          <a:sym typeface="Roboto Medium"/>
                        </a:rPr>
                        <a:t>1</a:t>
                      </a:r>
                      <a:endParaRPr sz="2400" i="0" u="none" strike="noStrike" cap="none">
                        <a:solidFill>
                          <a:srgbClr val="767674"/>
                        </a:solidFill>
                        <a:latin typeface="Roboto Medium"/>
                        <a:ea typeface="Roboto Medium"/>
                        <a:cs typeface="Roboto Medium"/>
                        <a:sym typeface="Roboto Medium"/>
                      </a:endParaRPr>
                    </a:p>
                  </a:txBody>
                  <a:tcPr marL="121933" marR="121933" marT="60967" marB="60967" anchor="ctr">
                    <a:lnL w="28575" cap="flat" cmpd="sng">
                      <a:solidFill>
                        <a:srgbClr val="ABABA9"/>
                      </a:solidFill>
                      <a:prstDash val="solid"/>
                      <a:round/>
                      <a:headEnd type="none" w="sm" len="sm"/>
                      <a:tailEnd type="none" w="sm" len="sm"/>
                    </a:lnL>
                    <a:lnR w="12700"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solidFill>
                      <a:srgbClr val="D5D5D4"/>
                    </a:solidFill>
                  </a:tcPr>
                </a:tc>
                <a:tc>
                  <a:txBody>
                    <a:bodyPr/>
                    <a:lstStyle/>
                    <a:p>
                      <a:pPr marL="0" marR="0" lvl="0" indent="0" algn="l" rtl="0">
                        <a:lnSpc>
                          <a:spcPct val="100000"/>
                        </a:lnSpc>
                        <a:spcBef>
                          <a:spcPts val="0"/>
                        </a:spcBef>
                        <a:spcAft>
                          <a:spcPts val="0"/>
                        </a:spcAft>
                        <a:buClr>
                          <a:srgbClr val="000000"/>
                        </a:buClr>
                        <a:buSzPts val="2400"/>
                        <a:buFont typeface="Times New Roman"/>
                        <a:buNone/>
                      </a:pPr>
                      <a:r>
                        <a:rPr lang="en" sz="2800" i="0" u="none" strike="noStrike" cap="none" dirty="0">
                          <a:solidFill>
                            <a:srgbClr val="2E2D29"/>
                          </a:solidFill>
                          <a:latin typeface="Roboto Medium"/>
                          <a:ea typeface="Roboto Medium"/>
                          <a:cs typeface="Roboto Medium"/>
                          <a:sym typeface="Roboto Medium"/>
                        </a:rPr>
                        <a:t>bead</a:t>
                      </a:r>
                      <a:endParaRPr sz="2800" i="0" u="none" strike="noStrike" cap="none" dirty="0">
                        <a:solidFill>
                          <a:srgbClr val="2E2D29"/>
                        </a:solidFill>
                        <a:latin typeface="Roboto Medium"/>
                        <a:ea typeface="Roboto Medium"/>
                        <a:cs typeface="Roboto Medium"/>
                        <a:sym typeface="Roboto Medium"/>
                      </a:endParaRPr>
                    </a:p>
                  </a:txBody>
                  <a:tcPr marL="121933" marR="121933" marT="60967" marB="60967" anchor="ctr">
                    <a:lnL w="12700" cap="flat" cmpd="sng">
                      <a:solidFill>
                        <a:srgbClr val="ABABA9"/>
                      </a:solidFill>
                      <a:prstDash val="solid"/>
                      <a:round/>
                      <a:headEnd type="none" w="sm" len="sm"/>
                      <a:tailEnd type="none" w="sm" len="sm"/>
                    </a:lnL>
                    <a:lnR w="12700" cap="flat" cmpd="sng">
                      <a:solidFill>
                        <a:srgbClr val="ABABA9"/>
                      </a:solidFill>
                      <a:prstDash val="solid"/>
                      <a:round/>
                      <a:headEnd type="none" w="sm" len="sm"/>
                      <a:tailEnd type="none" w="sm" len="sm"/>
                    </a:lnR>
                    <a:lnT w="9525"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400"/>
                        <a:buFont typeface="Times New Roman"/>
                        <a:buNone/>
                      </a:pPr>
                      <a:r>
                        <a:rPr lang="en" sz="2800" i="0" u="none" strike="noStrike" cap="none" dirty="0" err="1">
                          <a:solidFill>
                            <a:srgbClr val="2E2D29"/>
                          </a:solidFill>
                          <a:latin typeface="Roboto Medium"/>
                          <a:ea typeface="Roboto Medium"/>
                          <a:cs typeface="Roboto Medium"/>
                          <a:sym typeface="Roboto Medium"/>
                        </a:rPr>
                        <a:t>iy</a:t>
                      </a:r>
                      <a:endParaRPr sz="2800" dirty="0">
                        <a:solidFill>
                          <a:srgbClr val="2E2D29"/>
                        </a:solidFill>
                        <a:latin typeface="Roboto Medium"/>
                        <a:ea typeface="Roboto Medium"/>
                        <a:cs typeface="Roboto Medium"/>
                        <a:sym typeface="Roboto Medium"/>
                      </a:endParaRPr>
                    </a:p>
                  </a:txBody>
                  <a:tcPr marL="121933" marR="121933" marT="60967" marB="60967" anchor="ctr">
                    <a:lnL w="12700" cap="flat" cmpd="sng">
                      <a:solidFill>
                        <a:srgbClr val="ABABA9"/>
                      </a:solidFill>
                      <a:prstDash val="solid"/>
                      <a:round/>
                      <a:headEnd type="none" w="sm" len="sm"/>
                      <a:tailEnd type="none" w="sm" len="sm"/>
                    </a:lnL>
                    <a:lnR w="9525" cap="flat" cmpd="sng">
                      <a:solidFill>
                        <a:srgbClr val="ABABA9"/>
                      </a:solidFill>
                      <a:prstDash val="solid"/>
                      <a:round/>
                      <a:headEnd type="none" w="sm" len="sm"/>
                      <a:tailEnd type="none" w="sm" len="sm"/>
                    </a:lnR>
                    <a:lnT w="9525"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tcPr>
                </a:tc>
                <a:tc>
                  <a:txBody>
                    <a:bodyPr/>
                    <a:lstStyle/>
                    <a:p>
                      <a:pPr marL="0" lvl="0" indent="0" algn="ctr" rtl="0">
                        <a:spcBef>
                          <a:spcPts val="0"/>
                        </a:spcBef>
                        <a:spcAft>
                          <a:spcPts val="0"/>
                        </a:spcAft>
                        <a:buNone/>
                      </a:pPr>
                      <a:r>
                        <a:rPr lang="en" sz="2400">
                          <a:solidFill>
                            <a:srgbClr val="767674"/>
                          </a:solidFill>
                          <a:latin typeface="Roboto Medium"/>
                          <a:ea typeface="Roboto Medium"/>
                          <a:cs typeface="Roboto Medium"/>
                          <a:sym typeface="Roboto Medium"/>
                        </a:rPr>
                        <a:t>9</a:t>
                      </a:r>
                      <a:endParaRPr sz="2400">
                        <a:solidFill>
                          <a:srgbClr val="767674"/>
                        </a:solidFill>
                        <a:latin typeface="Roboto Medium"/>
                        <a:ea typeface="Roboto Medium"/>
                        <a:cs typeface="Roboto Medium"/>
                        <a:sym typeface="Roboto Medium"/>
                      </a:endParaRPr>
                    </a:p>
                  </a:txBody>
                  <a:tcPr marL="121933" marR="121933" marT="60967" marB="60967" anchor="ctr">
                    <a:lnL w="9525" cap="flat" cmpd="sng">
                      <a:solidFill>
                        <a:srgbClr val="ABABA9"/>
                      </a:solidFill>
                      <a:prstDash val="solid"/>
                      <a:round/>
                      <a:headEnd type="none" w="sm" len="sm"/>
                      <a:tailEnd type="none" w="sm" len="sm"/>
                    </a:lnL>
                    <a:lnR w="12700"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solidFill>
                      <a:srgbClr val="D5D5D4"/>
                    </a:solidFill>
                  </a:tcPr>
                </a:tc>
                <a:tc>
                  <a:txBody>
                    <a:bodyPr/>
                    <a:lstStyle/>
                    <a:p>
                      <a:pPr marL="0" marR="0" lvl="0" indent="0" algn="l" rtl="0">
                        <a:lnSpc>
                          <a:spcPct val="100000"/>
                        </a:lnSpc>
                        <a:spcBef>
                          <a:spcPts val="0"/>
                        </a:spcBef>
                        <a:spcAft>
                          <a:spcPts val="0"/>
                        </a:spcAft>
                        <a:buClr>
                          <a:srgbClr val="000000"/>
                        </a:buClr>
                        <a:buSzPts val="2400"/>
                        <a:buFont typeface="Times New Roman"/>
                        <a:buNone/>
                      </a:pPr>
                      <a:r>
                        <a:rPr lang="en" sz="2800" i="0" u="none" strike="noStrike" cap="none">
                          <a:solidFill>
                            <a:srgbClr val="2E2D29"/>
                          </a:solidFill>
                          <a:latin typeface="Roboto Medium"/>
                          <a:ea typeface="Roboto Medium"/>
                          <a:cs typeface="Roboto Medium"/>
                          <a:sym typeface="Roboto Medium"/>
                        </a:rPr>
                        <a:t>bode</a:t>
                      </a:r>
                      <a:endParaRPr sz="2800">
                        <a:solidFill>
                          <a:srgbClr val="2E2D29"/>
                        </a:solidFill>
                        <a:latin typeface="Roboto Medium"/>
                        <a:ea typeface="Roboto Medium"/>
                        <a:cs typeface="Roboto Medium"/>
                        <a:sym typeface="Roboto Medium"/>
                      </a:endParaRPr>
                    </a:p>
                  </a:txBody>
                  <a:tcPr marL="121933" marR="121933" marT="60967" marB="60967" anchor="ctr">
                    <a:lnL w="12700" cap="flat" cmpd="sng">
                      <a:solidFill>
                        <a:srgbClr val="ABABA9"/>
                      </a:solidFill>
                      <a:prstDash val="solid"/>
                      <a:round/>
                      <a:headEnd type="none" w="sm" len="sm"/>
                      <a:tailEnd type="none" w="sm" len="sm"/>
                    </a:lnL>
                    <a:lnR w="12700" cap="flat" cmpd="sng">
                      <a:solidFill>
                        <a:srgbClr val="ABABA9"/>
                      </a:solidFill>
                      <a:prstDash val="solid"/>
                      <a:round/>
                      <a:headEnd type="none" w="sm" len="sm"/>
                      <a:tailEnd type="none" w="sm" len="sm"/>
                    </a:lnR>
                    <a:lnT w="9525"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tcPr>
                </a:tc>
                <a:tc>
                  <a:txBody>
                    <a:bodyPr/>
                    <a:lstStyle/>
                    <a:p>
                      <a:pPr marL="0" lvl="0" indent="0" algn="ctr" rtl="0">
                        <a:spcBef>
                          <a:spcPts val="0"/>
                        </a:spcBef>
                        <a:spcAft>
                          <a:spcPts val="0"/>
                        </a:spcAft>
                        <a:buNone/>
                      </a:pPr>
                      <a:r>
                        <a:rPr lang="en" sz="2800">
                          <a:latin typeface="Roboto Medium"/>
                          <a:ea typeface="Roboto Medium"/>
                          <a:cs typeface="Roboto Medium"/>
                          <a:sym typeface="Roboto Medium"/>
                        </a:rPr>
                        <a:t>ow</a:t>
                      </a:r>
                      <a:endParaRPr sz="2800">
                        <a:latin typeface="Roboto Medium"/>
                        <a:ea typeface="Roboto Medium"/>
                        <a:cs typeface="Roboto Medium"/>
                        <a:sym typeface="Roboto Medium"/>
                      </a:endParaRPr>
                    </a:p>
                  </a:txBody>
                  <a:tcPr marL="121933" marR="121933" marT="60967" marB="60967" anchor="ctr">
                    <a:lnL w="12700" cap="flat" cmpd="sng">
                      <a:solidFill>
                        <a:srgbClr val="ABABA9"/>
                      </a:solidFill>
                      <a:prstDash val="solid"/>
                      <a:round/>
                      <a:headEnd type="none" w="sm" len="sm"/>
                      <a:tailEnd type="none" w="sm" len="sm"/>
                    </a:lnL>
                    <a:lnR w="28575"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tcPr>
                </a:tc>
                <a:extLst>
                  <a:ext uri="{0D108BD9-81ED-4DB2-BD59-A6C34878D82A}">
                    <a16:rowId xmlns:a16="http://schemas.microsoft.com/office/drawing/2014/main" val="10001"/>
                  </a:ext>
                </a:extLst>
              </a:tr>
              <a:tr h="572082">
                <a:tc>
                  <a:txBody>
                    <a:bodyPr/>
                    <a:lstStyle/>
                    <a:p>
                      <a:pPr marL="0" lvl="0" indent="0" algn="ctr" rtl="0">
                        <a:spcBef>
                          <a:spcPts val="0"/>
                        </a:spcBef>
                        <a:spcAft>
                          <a:spcPts val="0"/>
                        </a:spcAft>
                        <a:buNone/>
                      </a:pPr>
                      <a:r>
                        <a:rPr lang="en" sz="2400">
                          <a:solidFill>
                            <a:srgbClr val="767674"/>
                          </a:solidFill>
                          <a:latin typeface="Roboto Medium"/>
                          <a:ea typeface="Roboto Medium"/>
                          <a:cs typeface="Roboto Medium"/>
                          <a:sym typeface="Roboto Medium"/>
                        </a:rPr>
                        <a:t>2</a:t>
                      </a:r>
                      <a:endParaRPr sz="2400">
                        <a:solidFill>
                          <a:srgbClr val="767674"/>
                        </a:solidFill>
                        <a:latin typeface="Roboto Medium"/>
                        <a:ea typeface="Roboto Medium"/>
                        <a:cs typeface="Roboto Medium"/>
                        <a:sym typeface="Roboto Medium"/>
                      </a:endParaRPr>
                    </a:p>
                  </a:txBody>
                  <a:tcPr marL="121933" marR="121933" marT="60967" marB="60967" anchor="ctr">
                    <a:lnL w="28575" cap="flat" cmpd="sng">
                      <a:solidFill>
                        <a:srgbClr val="ABABA9"/>
                      </a:solidFill>
                      <a:prstDash val="solid"/>
                      <a:round/>
                      <a:headEnd type="none" w="sm" len="sm"/>
                      <a:tailEnd type="none" w="sm" len="sm"/>
                    </a:lnL>
                    <a:lnR w="12700"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solidFill>
                      <a:srgbClr val="D5D5D4"/>
                    </a:solidFill>
                  </a:tcPr>
                </a:tc>
                <a:tc>
                  <a:txBody>
                    <a:bodyPr/>
                    <a:lstStyle/>
                    <a:p>
                      <a:pPr marL="0" marR="0" lvl="0" indent="0" algn="l" rtl="0">
                        <a:lnSpc>
                          <a:spcPct val="100000"/>
                        </a:lnSpc>
                        <a:spcBef>
                          <a:spcPts val="0"/>
                        </a:spcBef>
                        <a:spcAft>
                          <a:spcPts val="0"/>
                        </a:spcAft>
                        <a:buClr>
                          <a:srgbClr val="000000"/>
                        </a:buClr>
                        <a:buSzPts val="2400"/>
                        <a:buFont typeface="Times New Roman"/>
                        <a:buNone/>
                      </a:pPr>
                      <a:r>
                        <a:rPr lang="en" sz="2800" i="0" u="none" strike="noStrike" cap="none" dirty="0">
                          <a:solidFill>
                            <a:srgbClr val="2E2D29"/>
                          </a:solidFill>
                          <a:latin typeface="Roboto Medium"/>
                          <a:ea typeface="Roboto Medium"/>
                          <a:cs typeface="Roboto Medium"/>
                          <a:sym typeface="Roboto Medium"/>
                        </a:rPr>
                        <a:t>bid</a:t>
                      </a:r>
                      <a:endParaRPr sz="2800" dirty="0">
                        <a:solidFill>
                          <a:srgbClr val="2E2D29"/>
                        </a:solidFill>
                        <a:latin typeface="Roboto Medium"/>
                        <a:ea typeface="Roboto Medium"/>
                        <a:cs typeface="Roboto Medium"/>
                        <a:sym typeface="Roboto Medium"/>
                      </a:endParaRPr>
                    </a:p>
                  </a:txBody>
                  <a:tcPr marL="121933" marR="121933" marT="60967" marB="60967" anchor="ctr">
                    <a:lnL w="12700" cap="flat" cmpd="sng">
                      <a:solidFill>
                        <a:srgbClr val="ABABA9"/>
                      </a:solidFill>
                      <a:prstDash val="solid"/>
                      <a:round/>
                      <a:headEnd type="none" w="sm" len="sm"/>
                      <a:tailEnd type="none" w="sm" len="sm"/>
                    </a:lnL>
                    <a:lnR w="12700"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400"/>
                        <a:buFont typeface="Times New Roman"/>
                        <a:buNone/>
                      </a:pPr>
                      <a:r>
                        <a:rPr lang="en" sz="2800" i="0" u="none" strike="noStrike" cap="none" dirty="0" err="1">
                          <a:solidFill>
                            <a:srgbClr val="2E2D29"/>
                          </a:solidFill>
                          <a:latin typeface="Roboto Medium"/>
                          <a:ea typeface="Roboto Medium"/>
                          <a:cs typeface="Roboto Medium"/>
                          <a:sym typeface="Roboto Medium"/>
                        </a:rPr>
                        <a:t>ih</a:t>
                      </a:r>
                      <a:endParaRPr sz="2800" i="0" u="none" strike="noStrike" cap="none" dirty="0">
                        <a:solidFill>
                          <a:srgbClr val="2E2D29"/>
                        </a:solidFill>
                        <a:latin typeface="Roboto Medium"/>
                        <a:ea typeface="Roboto Medium"/>
                        <a:cs typeface="Roboto Medium"/>
                        <a:sym typeface="Roboto Medium"/>
                      </a:endParaRPr>
                    </a:p>
                  </a:txBody>
                  <a:tcPr marL="121933" marR="121933" marT="60967" marB="60967" anchor="ctr">
                    <a:lnL w="12700" cap="flat" cmpd="sng">
                      <a:solidFill>
                        <a:srgbClr val="ABABA9"/>
                      </a:solidFill>
                      <a:prstDash val="solid"/>
                      <a:round/>
                      <a:headEnd type="none" w="sm" len="sm"/>
                      <a:tailEnd type="none" w="sm" len="sm"/>
                    </a:lnL>
                    <a:lnR w="9525"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800"/>
                        <a:buFont typeface="Libre Baskerville"/>
                        <a:buNone/>
                      </a:pPr>
                      <a:r>
                        <a:rPr lang="en" sz="2400" dirty="0">
                          <a:solidFill>
                            <a:srgbClr val="767674"/>
                          </a:solidFill>
                          <a:latin typeface="Roboto Medium"/>
                          <a:ea typeface="Roboto Medium"/>
                          <a:cs typeface="Roboto Medium"/>
                          <a:sym typeface="Roboto Medium"/>
                        </a:rPr>
                        <a:t>10</a:t>
                      </a:r>
                      <a:endParaRPr sz="2400" i="0" u="none" strike="noStrike" cap="none" dirty="0">
                        <a:solidFill>
                          <a:srgbClr val="767674"/>
                        </a:solidFill>
                        <a:latin typeface="Roboto Medium"/>
                        <a:ea typeface="Roboto Medium"/>
                        <a:cs typeface="Roboto Medium"/>
                        <a:sym typeface="Roboto Medium"/>
                      </a:endParaRPr>
                    </a:p>
                  </a:txBody>
                  <a:tcPr marL="121933" marR="121933" marT="60967" marB="60967" anchor="ctr">
                    <a:lnL w="9525" cap="flat" cmpd="sng">
                      <a:solidFill>
                        <a:srgbClr val="ABABA9"/>
                      </a:solidFill>
                      <a:prstDash val="solid"/>
                      <a:round/>
                      <a:headEnd type="none" w="sm" len="sm"/>
                      <a:tailEnd type="none" w="sm" len="sm"/>
                    </a:lnL>
                    <a:lnR w="12700"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solidFill>
                      <a:srgbClr val="D5D5D4"/>
                    </a:solidFill>
                  </a:tcPr>
                </a:tc>
                <a:tc>
                  <a:txBody>
                    <a:bodyPr/>
                    <a:lstStyle/>
                    <a:p>
                      <a:pPr marL="0" marR="0" lvl="0" indent="0" algn="l" rtl="0">
                        <a:lnSpc>
                          <a:spcPct val="100000"/>
                        </a:lnSpc>
                        <a:spcBef>
                          <a:spcPts val="0"/>
                        </a:spcBef>
                        <a:spcAft>
                          <a:spcPts val="0"/>
                        </a:spcAft>
                        <a:buClr>
                          <a:srgbClr val="000000"/>
                        </a:buClr>
                        <a:buSzPts val="2400"/>
                        <a:buFont typeface="Times New Roman"/>
                        <a:buNone/>
                      </a:pPr>
                      <a:r>
                        <a:rPr lang="en" sz="2800" i="0" u="none" strike="noStrike" cap="none">
                          <a:solidFill>
                            <a:srgbClr val="2E2D29"/>
                          </a:solidFill>
                          <a:latin typeface="Roboto Medium"/>
                          <a:ea typeface="Roboto Medium"/>
                          <a:cs typeface="Roboto Medium"/>
                          <a:sym typeface="Roboto Medium"/>
                        </a:rPr>
                        <a:t>booed</a:t>
                      </a:r>
                      <a:endParaRPr sz="2800">
                        <a:solidFill>
                          <a:srgbClr val="2E2D29"/>
                        </a:solidFill>
                        <a:latin typeface="Roboto Medium"/>
                        <a:ea typeface="Roboto Medium"/>
                        <a:cs typeface="Roboto Medium"/>
                        <a:sym typeface="Roboto Medium"/>
                      </a:endParaRPr>
                    </a:p>
                  </a:txBody>
                  <a:tcPr marL="121933" marR="121933" marT="60967" marB="60967" anchor="ctr">
                    <a:lnL w="12700" cap="flat" cmpd="sng">
                      <a:solidFill>
                        <a:srgbClr val="ABABA9"/>
                      </a:solidFill>
                      <a:prstDash val="solid"/>
                      <a:round/>
                      <a:headEnd type="none" w="sm" len="sm"/>
                      <a:tailEnd type="none" w="sm" len="sm"/>
                    </a:lnL>
                    <a:lnR w="12700"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800"/>
                        <a:buFont typeface="Libre Baskerville"/>
                        <a:buNone/>
                      </a:pPr>
                      <a:r>
                        <a:rPr lang="en" sz="2800">
                          <a:solidFill>
                            <a:srgbClr val="2E2D29"/>
                          </a:solidFill>
                          <a:latin typeface="Roboto Medium"/>
                          <a:ea typeface="Roboto Medium"/>
                          <a:cs typeface="Roboto Medium"/>
                          <a:sym typeface="Roboto Medium"/>
                        </a:rPr>
                        <a:t>uw</a:t>
                      </a:r>
                      <a:endParaRPr sz="2800" i="0" u="none" strike="noStrike" cap="none">
                        <a:solidFill>
                          <a:srgbClr val="2E2D29"/>
                        </a:solidFill>
                        <a:latin typeface="Roboto Medium"/>
                        <a:ea typeface="Roboto Medium"/>
                        <a:cs typeface="Roboto Medium"/>
                        <a:sym typeface="Roboto Medium"/>
                      </a:endParaRPr>
                    </a:p>
                  </a:txBody>
                  <a:tcPr marL="121933" marR="121933" marT="60967" marB="60967" anchor="ctr">
                    <a:lnL w="12700" cap="flat" cmpd="sng">
                      <a:solidFill>
                        <a:srgbClr val="ABABA9"/>
                      </a:solidFill>
                      <a:prstDash val="solid"/>
                      <a:round/>
                      <a:headEnd type="none" w="sm" len="sm"/>
                      <a:tailEnd type="none" w="sm" len="sm"/>
                    </a:lnL>
                    <a:lnR w="28575"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tcPr>
                </a:tc>
                <a:extLst>
                  <a:ext uri="{0D108BD9-81ED-4DB2-BD59-A6C34878D82A}">
                    <a16:rowId xmlns:a16="http://schemas.microsoft.com/office/drawing/2014/main" val="10002"/>
                  </a:ext>
                </a:extLst>
              </a:tr>
              <a:tr h="572082">
                <a:tc>
                  <a:txBody>
                    <a:bodyPr/>
                    <a:lstStyle/>
                    <a:p>
                      <a:pPr marL="0" lvl="0" indent="0" algn="ctr" rtl="0">
                        <a:spcBef>
                          <a:spcPts val="0"/>
                        </a:spcBef>
                        <a:spcAft>
                          <a:spcPts val="0"/>
                        </a:spcAft>
                        <a:buNone/>
                      </a:pPr>
                      <a:r>
                        <a:rPr lang="en" sz="2400">
                          <a:solidFill>
                            <a:srgbClr val="767674"/>
                          </a:solidFill>
                          <a:latin typeface="Roboto Medium"/>
                          <a:ea typeface="Roboto Medium"/>
                          <a:cs typeface="Roboto Medium"/>
                          <a:sym typeface="Roboto Medium"/>
                        </a:rPr>
                        <a:t>3</a:t>
                      </a:r>
                      <a:endParaRPr sz="2400">
                        <a:solidFill>
                          <a:srgbClr val="767674"/>
                        </a:solidFill>
                        <a:latin typeface="Roboto Medium"/>
                        <a:ea typeface="Roboto Medium"/>
                        <a:cs typeface="Roboto Medium"/>
                        <a:sym typeface="Roboto Medium"/>
                      </a:endParaRPr>
                    </a:p>
                  </a:txBody>
                  <a:tcPr marL="121933" marR="121933" marT="60967" marB="60967" anchor="ctr">
                    <a:lnL w="28575" cap="flat" cmpd="sng">
                      <a:solidFill>
                        <a:srgbClr val="ABABA9"/>
                      </a:solidFill>
                      <a:prstDash val="solid"/>
                      <a:round/>
                      <a:headEnd type="none" w="sm" len="sm"/>
                      <a:tailEnd type="none" w="sm" len="sm"/>
                    </a:lnL>
                    <a:lnR w="12700"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solidFill>
                      <a:srgbClr val="D5D5D4"/>
                    </a:solidFill>
                  </a:tcPr>
                </a:tc>
                <a:tc>
                  <a:txBody>
                    <a:bodyPr/>
                    <a:lstStyle/>
                    <a:p>
                      <a:pPr marL="0" marR="0" lvl="0" indent="0" algn="l" rtl="0">
                        <a:lnSpc>
                          <a:spcPct val="100000"/>
                        </a:lnSpc>
                        <a:spcBef>
                          <a:spcPts val="0"/>
                        </a:spcBef>
                        <a:spcAft>
                          <a:spcPts val="0"/>
                        </a:spcAft>
                        <a:buClr>
                          <a:srgbClr val="000000"/>
                        </a:buClr>
                        <a:buSzPts val="2400"/>
                        <a:buFont typeface="Times New Roman"/>
                        <a:buNone/>
                      </a:pPr>
                      <a:r>
                        <a:rPr lang="en" sz="2800" i="0" u="none" strike="noStrike" cap="none">
                          <a:solidFill>
                            <a:srgbClr val="2E2D29"/>
                          </a:solidFill>
                          <a:latin typeface="Roboto Medium"/>
                          <a:ea typeface="Roboto Medium"/>
                          <a:cs typeface="Roboto Medium"/>
                          <a:sym typeface="Roboto Medium"/>
                        </a:rPr>
                        <a:t>bayed</a:t>
                      </a:r>
                      <a:endParaRPr sz="2800">
                        <a:solidFill>
                          <a:srgbClr val="2E2D29"/>
                        </a:solidFill>
                        <a:latin typeface="Roboto Medium"/>
                        <a:ea typeface="Roboto Medium"/>
                        <a:cs typeface="Roboto Medium"/>
                        <a:sym typeface="Roboto Medium"/>
                      </a:endParaRPr>
                    </a:p>
                  </a:txBody>
                  <a:tcPr marL="121933" marR="121933" marT="60967" marB="60967" anchor="ctr">
                    <a:lnL w="12700" cap="flat" cmpd="sng">
                      <a:solidFill>
                        <a:srgbClr val="ABABA9"/>
                      </a:solidFill>
                      <a:prstDash val="solid"/>
                      <a:round/>
                      <a:headEnd type="none" w="sm" len="sm"/>
                      <a:tailEnd type="none" w="sm" len="sm"/>
                    </a:lnL>
                    <a:lnR w="12700"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400"/>
                        <a:buFont typeface="Times New Roman"/>
                        <a:buNone/>
                      </a:pPr>
                      <a:r>
                        <a:rPr lang="en" sz="2800" i="0" u="none" strike="noStrike" cap="none">
                          <a:solidFill>
                            <a:srgbClr val="2E2D29"/>
                          </a:solidFill>
                          <a:latin typeface="Roboto Medium"/>
                          <a:ea typeface="Roboto Medium"/>
                          <a:cs typeface="Roboto Medium"/>
                          <a:sym typeface="Roboto Medium"/>
                        </a:rPr>
                        <a:t>ey</a:t>
                      </a:r>
                      <a:endParaRPr sz="2800" i="0" u="none" strike="noStrike" cap="none">
                        <a:solidFill>
                          <a:srgbClr val="2E2D29"/>
                        </a:solidFill>
                        <a:latin typeface="Roboto Medium"/>
                        <a:ea typeface="Roboto Medium"/>
                        <a:cs typeface="Roboto Medium"/>
                        <a:sym typeface="Roboto Medium"/>
                      </a:endParaRPr>
                    </a:p>
                  </a:txBody>
                  <a:tcPr marL="121933" marR="121933" marT="60967" marB="60967" anchor="ctr">
                    <a:lnL w="12700" cap="flat" cmpd="sng">
                      <a:solidFill>
                        <a:srgbClr val="ABABA9"/>
                      </a:solidFill>
                      <a:prstDash val="solid"/>
                      <a:round/>
                      <a:headEnd type="none" w="sm" len="sm"/>
                      <a:tailEnd type="none" w="sm" len="sm"/>
                    </a:lnL>
                    <a:lnR w="9525"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800"/>
                        <a:buFont typeface="Libre Baskerville"/>
                        <a:buNone/>
                      </a:pPr>
                      <a:r>
                        <a:rPr lang="en" sz="2400" dirty="0">
                          <a:solidFill>
                            <a:srgbClr val="767674"/>
                          </a:solidFill>
                          <a:latin typeface="Roboto Medium"/>
                          <a:ea typeface="Roboto Medium"/>
                          <a:cs typeface="Roboto Medium"/>
                          <a:sym typeface="Roboto Medium"/>
                        </a:rPr>
                        <a:t>11</a:t>
                      </a:r>
                      <a:endParaRPr sz="2400" i="0" u="none" strike="noStrike" cap="none" dirty="0">
                        <a:solidFill>
                          <a:srgbClr val="767674"/>
                        </a:solidFill>
                        <a:latin typeface="Roboto Medium"/>
                        <a:ea typeface="Roboto Medium"/>
                        <a:cs typeface="Roboto Medium"/>
                        <a:sym typeface="Roboto Medium"/>
                      </a:endParaRPr>
                    </a:p>
                  </a:txBody>
                  <a:tcPr marL="121933" marR="121933" marT="60967" marB="60967" anchor="ctr">
                    <a:lnL w="9525" cap="flat" cmpd="sng">
                      <a:solidFill>
                        <a:srgbClr val="ABABA9"/>
                      </a:solidFill>
                      <a:prstDash val="solid"/>
                      <a:round/>
                      <a:headEnd type="none" w="sm" len="sm"/>
                      <a:tailEnd type="none" w="sm" len="sm"/>
                    </a:lnL>
                    <a:lnR w="12700"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solidFill>
                      <a:srgbClr val="D5D5D4"/>
                    </a:solidFill>
                  </a:tcPr>
                </a:tc>
                <a:tc>
                  <a:txBody>
                    <a:bodyPr/>
                    <a:lstStyle/>
                    <a:p>
                      <a:pPr marL="0" marR="0" lvl="0" indent="0" algn="l" rtl="0">
                        <a:lnSpc>
                          <a:spcPct val="100000"/>
                        </a:lnSpc>
                        <a:spcBef>
                          <a:spcPts val="0"/>
                        </a:spcBef>
                        <a:spcAft>
                          <a:spcPts val="0"/>
                        </a:spcAft>
                        <a:buClr>
                          <a:srgbClr val="000000"/>
                        </a:buClr>
                        <a:buSzPts val="2400"/>
                        <a:buFont typeface="Times New Roman"/>
                        <a:buNone/>
                      </a:pPr>
                      <a:r>
                        <a:rPr lang="en" sz="2800" i="0" u="none" strike="noStrike" cap="none">
                          <a:solidFill>
                            <a:srgbClr val="2E2D29"/>
                          </a:solidFill>
                          <a:latin typeface="Roboto Medium"/>
                          <a:ea typeface="Roboto Medium"/>
                          <a:cs typeface="Roboto Medium"/>
                          <a:sym typeface="Roboto Medium"/>
                        </a:rPr>
                        <a:t>bud</a:t>
                      </a:r>
                      <a:endParaRPr sz="2800" i="0" u="none" strike="noStrike" cap="none">
                        <a:solidFill>
                          <a:srgbClr val="2E2D29"/>
                        </a:solidFill>
                        <a:latin typeface="Roboto Medium"/>
                        <a:ea typeface="Roboto Medium"/>
                        <a:cs typeface="Roboto Medium"/>
                        <a:sym typeface="Roboto Medium"/>
                      </a:endParaRPr>
                    </a:p>
                  </a:txBody>
                  <a:tcPr marL="121933" marR="121933" marT="60967" marB="60967" anchor="ctr">
                    <a:lnL w="12700" cap="flat" cmpd="sng">
                      <a:solidFill>
                        <a:srgbClr val="ABABA9"/>
                      </a:solidFill>
                      <a:prstDash val="solid"/>
                      <a:round/>
                      <a:headEnd type="none" w="sm" len="sm"/>
                      <a:tailEnd type="none" w="sm" len="sm"/>
                    </a:lnL>
                    <a:lnR w="12700"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800"/>
                        <a:buFont typeface="Libre Baskerville"/>
                        <a:buNone/>
                      </a:pPr>
                      <a:r>
                        <a:rPr lang="en" sz="2800">
                          <a:solidFill>
                            <a:srgbClr val="2E2D29"/>
                          </a:solidFill>
                          <a:latin typeface="Roboto Medium"/>
                          <a:ea typeface="Roboto Medium"/>
                          <a:cs typeface="Roboto Medium"/>
                          <a:sym typeface="Roboto Medium"/>
                        </a:rPr>
                        <a:t>ah</a:t>
                      </a:r>
                      <a:endParaRPr sz="2800" i="0" u="none" strike="noStrike" cap="none">
                        <a:solidFill>
                          <a:srgbClr val="2E2D29"/>
                        </a:solidFill>
                        <a:latin typeface="Roboto Medium"/>
                        <a:ea typeface="Roboto Medium"/>
                        <a:cs typeface="Roboto Medium"/>
                        <a:sym typeface="Roboto Medium"/>
                      </a:endParaRPr>
                    </a:p>
                  </a:txBody>
                  <a:tcPr marL="121933" marR="121933" marT="60967" marB="60967" anchor="ctr">
                    <a:lnL w="12700" cap="flat" cmpd="sng">
                      <a:solidFill>
                        <a:srgbClr val="ABABA9"/>
                      </a:solidFill>
                      <a:prstDash val="solid"/>
                      <a:round/>
                      <a:headEnd type="none" w="sm" len="sm"/>
                      <a:tailEnd type="none" w="sm" len="sm"/>
                    </a:lnL>
                    <a:lnR w="28575"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tcPr>
                </a:tc>
                <a:extLst>
                  <a:ext uri="{0D108BD9-81ED-4DB2-BD59-A6C34878D82A}">
                    <a16:rowId xmlns:a16="http://schemas.microsoft.com/office/drawing/2014/main" val="10003"/>
                  </a:ext>
                </a:extLst>
              </a:tr>
              <a:tr h="572082">
                <a:tc>
                  <a:txBody>
                    <a:bodyPr/>
                    <a:lstStyle/>
                    <a:p>
                      <a:pPr marL="0" lvl="0" indent="0" algn="ctr" rtl="0">
                        <a:spcBef>
                          <a:spcPts val="0"/>
                        </a:spcBef>
                        <a:spcAft>
                          <a:spcPts val="0"/>
                        </a:spcAft>
                        <a:buNone/>
                      </a:pPr>
                      <a:r>
                        <a:rPr lang="en" sz="2400">
                          <a:solidFill>
                            <a:srgbClr val="767674"/>
                          </a:solidFill>
                          <a:latin typeface="Roboto Medium"/>
                          <a:ea typeface="Roboto Medium"/>
                          <a:cs typeface="Roboto Medium"/>
                          <a:sym typeface="Roboto Medium"/>
                        </a:rPr>
                        <a:t>4</a:t>
                      </a:r>
                      <a:endParaRPr sz="2400">
                        <a:solidFill>
                          <a:srgbClr val="767674"/>
                        </a:solidFill>
                        <a:latin typeface="Roboto Medium"/>
                        <a:ea typeface="Roboto Medium"/>
                        <a:cs typeface="Roboto Medium"/>
                        <a:sym typeface="Roboto Medium"/>
                      </a:endParaRPr>
                    </a:p>
                  </a:txBody>
                  <a:tcPr marL="121933" marR="121933" marT="60967" marB="60967" anchor="ctr">
                    <a:lnL w="28575" cap="flat" cmpd="sng">
                      <a:solidFill>
                        <a:srgbClr val="ABABA9"/>
                      </a:solidFill>
                      <a:prstDash val="solid"/>
                      <a:round/>
                      <a:headEnd type="none" w="sm" len="sm"/>
                      <a:tailEnd type="none" w="sm" len="sm"/>
                    </a:lnL>
                    <a:lnR w="12700"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solidFill>
                      <a:srgbClr val="D5D5D4"/>
                    </a:solidFill>
                  </a:tcPr>
                </a:tc>
                <a:tc>
                  <a:txBody>
                    <a:bodyPr/>
                    <a:lstStyle/>
                    <a:p>
                      <a:pPr marL="0" marR="0" lvl="0" indent="0" algn="l" rtl="0">
                        <a:lnSpc>
                          <a:spcPct val="100000"/>
                        </a:lnSpc>
                        <a:spcBef>
                          <a:spcPts val="0"/>
                        </a:spcBef>
                        <a:spcAft>
                          <a:spcPts val="0"/>
                        </a:spcAft>
                        <a:buClr>
                          <a:srgbClr val="000000"/>
                        </a:buClr>
                        <a:buSzPts val="2400"/>
                        <a:buFont typeface="Times New Roman"/>
                        <a:buNone/>
                      </a:pPr>
                      <a:r>
                        <a:rPr lang="en" sz="2800" i="0" u="none" strike="noStrike" cap="none">
                          <a:solidFill>
                            <a:srgbClr val="2E2D29"/>
                          </a:solidFill>
                          <a:latin typeface="Roboto Medium"/>
                          <a:ea typeface="Roboto Medium"/>
                          <a:cs typeface="Roboto Medium"/>
                          <a:sym typeface="Roboto Medium"/>
                        </a:rPr>
                        <a:t>bed</a:t>
                      </a:r>
                      <a:endParaRPr sz="2800">
                        <a:solidFill>
                          <a:srgbClr val="2E2D29"/>
                        </a:solidFill>
                        <a:latin typeface="Roboto Medium"/>
                        <a:ea typeface="Roboto Medium"/>
                        <a:cs typeface="Roboto Medium"/>
                        <a:sym typeface="Roboto Medium"/>
                      </a:endParaRPr>
                    </a:p>
                  </a:txBody>
                  <a:tcPr marL="121933" marR="121933" marT="60967" marB="60967" anchor="ctr">
                    <a:lnL w="12700" cap="flat" cmpd="sng">
                      <a:solidFill>
                        <a:srgbClr val="ABABA9"/>
                      </a:solidFill>
                      <a:prstDash val="solid"/>
                      <a:round/>
                      <a:headEnd type="none" w="sm" len="sm"/>
                      <a:tailEnd type="none" w="sm" len="sm"/>
                    </a:lnL>
                    <a:lnR w="12700"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400"/>
                        <a:buFont typeface="Times New Roman"/>
                        <a:buNone/>
                      </a:pPr>
                      <a:r>
                        <a:rPr lang="en" sz="2800" i="0" u="none" strike="noStrike" cap="none">
                          <a:solidFill>
                            <a:srgbClr val="2E2D29"/>
                          </a:solidFill>
                          <a:latin typeface="Roboto Medium"/>
                          <a:ea typeface="Roboto Medium"/>
                          <a:cs typeface="Roboto Medium"/>
                          <a:sym typeface="Roboto Medium"/>
                        </a:rPr>
                        <a:t>eh</a:t>
                      </a:r>
                      <a:endParaRPr sz="2800" i="0" u="none" strike="noStrike" cap="none">
                        <a:solidFill>
                          <a:srgbClr val="2E2D29"/>
                        </a:solidFill>
                        <a:latin typeface="Roboto Medium"/>
                        <a:ea typeface="Roboto Medium"/>
                        <a:cs typeface="Roboto Medium"/>
                        <a:sym typeface="Roboto Medium"/>
                      </a:endParaRPr>
                    </a:p>
                  </a:txBody>
                  <a:tcPr marL="121933" marR="121933" marT="60967" marB="60967" anchor="ctr">
                    <a:lnL w="12700" cap="flat" cmpd="sng">
                      <a:solidFill>
                        <a:srgbClr val="ABABA9"/>
                      </a:solidFill>
                      <a:prstDash val="solid"/>
                      <a:round/>
                      <a:headEnd type="none" w="sm" len="sm"/>
                      <a:tailEnd type="none" w="sm" len="sm"/>
                    </a:lnL>
                    <a:lnR w="9525"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tcPr>
                </a:tc>
                <a:tc>
                  <a:txBody>
                    <a:bodyPr/>
                    <a:lstStyle/>
                    <a:p>
                      <a:pPr marL="0" lvl="0" indent="0" algn="ctr" rtl="0">
                        <a:spcBef>
                          <a:spcPts val="0"/>
                        </a:spcBef>
                        <a:spcAft>
                          <a:spcPts val="0"/>
                        </a:spcAft>
                        <a:buNone/>
                      </a:pPr>
                      <a:r>
                        <a:rPr lang="en" sz="2400" dirty="0">
                          <a:solidFill>
                            <a:srgbClr val="767674"/>
                          </a:solidFill>
                          <a:latin typeface="Roboto Medium"/>
                          <a:ea typeface="Roboto Medium"/>
                          <a:cs typeface="Roboto Medium"/>
                          <a:sym typeface="Roboto Medium"/>
                        </a:rPr>
                        <a:t>12</a:t>
                      </a:r>
                      <a:endParaRPr sz="2400" i="0" u="none" strike="noStrike" cap="none" dirty="0">
                        <a:solidFill>
                          <a:srgbClr val="767674"/>
                        </a:solidFill>
                        <a:latin typeface="Roboto Medium"/>
                        <a:ea typeface="Roboto Medium"/>
                        <a:cs typeface="Roboto Medium"/>
                        <a:sym typeface="Roboto Medium"/>
                      </a:endParaRPr>
                    </a:p>
                  </a:txBody>
                  <a:tcPr marL="121933" marR="121933" marT="60967" marB="60967" anchor="ctr">
                    <a:lnL w="9525" cap="flat" cmpd="sng">
                      <a:solidFill>
                        <a:srgbClr val="ABABA9"/>
                      </a:solidFill>
                      <a:prstDash val="solid"/>
                      <a:round/>
                      <a:headEnd type="none" w="sm" len="sm"/>
                      <a:tailEnd type="none" w="sm" len="sm"/>
                    </a:lnL>
                    <a:lnR w="12700"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solidFill>
                      <a:srgbClr val="D5D5D4"/>
                    </a:solidFill>
                  </a:tcPr>
                </a:tc>
                <a:tc>
                  <a:txBody>
                    <a:bodyPr/>
                    <a:lstStyle/>
                    <a:p>
                      <a:pPr marL="0" marR="0" lvl="0" indent="0" algn="l" rtl="0">
                        <a:lnSpc>
                          <a:spcPct val="100000"/>
                        </a:lnSpc>
                        <a:spcBef>
                          <a:spcPts val="0"/>
                        </a:spcBef>
                        <a:spcAft>
                          <a:spcPts val="0"/>
                        </a:spcAft>
                        <a:buClr>
                          <a:srgbClr val="000000"/>
                        </a:buClr>
                        <a:buSzPts val="2400"/>
                        <a:buFont typeface="Times New Roman"/>
                        <a:buNone/>
                      </a:pPr>
                      <a:r>
                        <a:rPr lang="en" sz="2800" i="0" u="none" strike="noStrike" cap="none" dirty="0">
                          <a:solidFill>
                            <a:srgbClr val="2E2D29"/>
                          </a:solidFill>
                          <a:latin typeface="Roboto Medium"/>
                          <a:ea typeface="Roboto Medium"/>
                          <a:cs typeface="Roboto Medium"/>
                          <a:sym typeface="Roboto Medium"/>
                        </a:rPr>
                        <a:t>bird</a:t>
                      </a:r>
                      <a:endParaRPr sz="2800" i="0" u="none" strike="noStrike" cap="none" dirty="0">
                        <a:solidFill>
                          <a:srgbClr val="2E2D29"/>
                        </a:solidFill>
                        <a:latin typeface="Roboto Medium"/>
                        <a:ea typeface="Roboto Medium"/>
                        <a:cs typeface="Roboto Medium"/>
                        <a:sym typeface="Roboto Medium"/>
                      </a:endParaRPr>
                    </a:p>
                  </a:txBody>
                  <a:tcPr marL="121933" marR="121933" marT="60967" marB="60967" anchor="ctr">
                    <a:lnL w="12700" cap="flat" cmpd="sng">
                      <a:solidFill>
                        <a:srgbClr val="ABABA9"/>
                      </a:solidFill>
                      <a:prstDash val="solid"/>
                      <a:round/>
                      <a:headEnd type="none" w="sm" len="sm"/>
                      <a:tailEnd type="none" w="sm" len="sm"/>
                    </a:lnL>
                    <a:lnR w="12700"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800"/>
                        <a:buFont typeface="Libre Baskerville"/>
                        <a:buNone/>
                      </a:pPr>
                      <a:r>
                        <a:rPr lang="en" sz="2800">
                          <a:solidFill>
                            <a:srgbClr val="2E2D29"/>
                          </a:solidFill>
                          <a:latin typeface="Roboto Medium"/>
                          <a:ea typeface="Roboto Medium"/>
                          <a:cs typeface="Roboto Medium"/>
                          <a:sym typeface="Roboto Medium"/>
                        </a:rPr>
                        <a:t>er</a:t>
                      </a:r>
                      <a:endParaRPr sz="2800" i="0" u="none" strike="noStrike" cap="none">
                        <a:solidFill>
                          <a:srgbClr val="2E2D29"/>
                        </a:solidFill>
                        <a:latin typeface="Roboto Medium"/>
                        <a:ea typeface="Roboto Medium"/>
                        <a:cs typeface="Roboto Medium"/>
                        <a:sym typeface="Roboto Medium"/>
                      </a:endParaRPr>
                    </a:p>
                  </a:txBody>
                  <a:tcPr marL="121933" marR="121933" marT="60967" marB="60967" anchor="ctr">
                    <a:lnL w="12700" cap="flat" cmpd="sng">
                      <a:solidFill>
                        <a:srgbClr val="ABABA9"/>
                      </a:solidFill>
                      <a:prstDash val="solid"/>
                      <a:round/>
                      <a:headEnd type="none" w="sm" len="sm"/>
                      <a:tailEnd type="none" w="sm" len="sm"/>
                    </a:lnL>
                    <a:lnR w="28575"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tcPr>
                </a:tc>
                <a:extLst>
                  <a:ext uri="{0D108BD9-81ED-4DB2-BD59-A6C34878D82A}">
                    <a16:rowId xmlns:a16="http://schemas.microsoft.com/office/drawing/2014/main" val="10004"/>
                  </a:ext>
                </a:extLst>
              </a:tr>
              <a:tr h="572082">
                <a:tc>
                  <a:txBody>
                    <a:bodyPr/>
                    <a:lstStyle/>
                    <a:p>
                      <a:pPr marL="0" lvl="0" indent="0" algn="ctr" rtl="0">
                        <a:spcBef>
                          <a:spcPts val="0"/>
                        </a:spcBef>
                        <a:spcAft>
                          <a:spcPts val="0"/>
                        </a:spcAft>
                        <a:buNone/>
                      </a:pPr>
                      <a:r>
                        <a:rPr lang="en" sz="2400">
                          <a:solidFill>
                            <a:srgbClr val="767674"/>
                          </a:solidFill>
                          <a:latin typeface="Roboto Medium"/>
                          <a:ea typeface="Roboto Medium"/>
                          <a:cs typeface="Roboto Medium"/>
                          <a:sym typeface="Roboto Medium"/>
                        </a:rPr>
                        <a:t>5</a:t>
                      </a:r>
                      <a:endParaRPr sz="2400">
                        <a:solidFill>
                          <a:srgbClr val="767674"/>
                        </a:solidFill>
                        <a:latin typeface="Roboto Medium"/>
                        <a:ea typeface="Roboto Medium"/>
                        <a:cs typeface="Roboto Medium"/>
                        <a:sym typeface="Roboto Medium"/>
                      </a:endParaRPr>
                    </a:p>
                  </a:txBody>
                  <a:tcPr marL="121933" marR="121933" marT="60967" marB="60967" anchor="ctr">
                    <a:lnL w="28575" cap="flat" cmpd="sng">
                      <a:solidFill>
                        <a:srgbClr val="ABABA9"/>
                      </a:solidFill>
                      <a:prstDash val="solid"/>
                      <a:round/>
                      <a:headEnd type="none" w="sm" len="sm"/>
                      <a:tailEnd type="none" w="sm" len="sm"/>
                    </a:lnL>
                    <a:lnR w="12700"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solidFill>
                      <a:srgbClr val="D5D5D4"/>
                    </a:solidFill>
                  </a:tcPr>
                </a:tc>
                <a:tc>
                  <a:txBody>
                    <a:bodyPr/>
                    <a:lstStyle/>
                    <a:p>
                      <a:pPr marL="0" marR="0" lvl="0" indent="0" algn="l" rtl="0">
                        <a:lnSpc>
                          <a:spcPct val="100000"/>
                        </a:lnSpc>
                        <a:spcBef>
                          <a:spcPts val="0"/>
                        </a:spcBef>
                        <a:spcAft>
                          <a:spcPts val="0"/>
                        </a:spcAft>
                        <a:buClr>
                          <a:srgbClr val="000000"/>
                        </a:buClr>
                        <a:buSzPts val="2400"/>
                        <a:buFont typeface="Times New Roman"/>
                        <a:buNone/>
                      </a:pPr>
                      <a:r>
                        <a:rPr lang="en" sz="2800" i="0" u="none" strike="noStrike" cap="none">
                          <a:solidFill>
                            <a:srgbClr val="2E2D29"/>
                          </a:solidFill>
                          <a:latin typeface="Roboto Medium"/>
                          <a:ea typeface="Roboto Medium"/>
                          <a:cs typeface="Roboto Medium"/>
                          <a:sym typeface="Roboto Medium"/>
                        </a:rPr>
                        <a:t>bad</a:t>
                      </a:r>
                      <a:endParaRPr sz="2800">
                        <a:solidFill>
                          <a:srgbClr val="2E2D29"/>
                        </a:solidFill>
                        <a:latin typeface="Roboto Medium"/>
                        <a:ea typeface="Roboto Medium"/>
                        <a:cs typeface="Roboto Medium"/>
                        <a:sym typeface="Roboto Medium"/>
                      </a:endParaRPr>
                    </a:p>
                  </a:txBody>
                  <a:tcPr marL="121933" marR="121933" marT="60967" marB="60967" anchor="ctr">
                    <a:lnL w="12700" cap="flat" cmpd="sng">
                      <a:solidFill>
                        <a:srgbClr val="ABABA9"/>
                      </a:solidFill>
                      <a:prstDash val="solid"/>
                      <a:round/>
                      <a:headEnd type="none" w="sm" len="sm"/>
                      <a:tailEnd type="none" w="sm" len="sm"/>
                    </a:lnL>
                    <a:lnR w="12700"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400"/>
                        <a:buFont typeface="Times New Roman"/>
                        <a:buNone/>
                      </a:pPr>
                      <a:r>
                        <a:rPr lang="en" sz="2800" i="0" u="none" strike="noStrike" cap="none">
                          <a:solidFill>
                            <a:srgbClr val="2E2D29"/>
                          </a:solidFill>
                          <a:latin typeface="Roboto Medium"/>
                          <a:ea typeface="Roboto Medium"/>
                          <a:cs typeface="Roboto Medium"/>
                          <a:sym typeface="Roboto Medium"/>
                        </a:rPr>
                        <a:t>ae</a:t>
                      </a:r>
                      <a:endParaRPr sz="2800" i="0" u="none" strike="noStrike" cap="none">
                        <a:solidFill>
                          <a:srgbClr val="2E2D29"/>
                        </a:solidFill>
                        <a:latin typeface="Roboto Medium"/>
                        <a:ea typeface="Roboto Medium"/>
                        <a:cs typeface="Roboto Medium"/>
                        <a:sym typeface="Roboto Medium"/>
                      </a:endParaRPr>
                    </a:p>
                  </a:txBody>
                  <a:tcPr marL="121933" marR="121933" marT="60967" marB="60967" anchor="ctr">
                    <a:lnL w="12700" cap="flat" cmpd="sng">
                      <a:solidFill>
                        <a:srgbClr val="ABABA9"/>
                      </a:solidFill>
                      <a:prstDash val="solid"/>
                      <a:round/>
                      <a:headEnd type="none" w="sm" len="sm"/>
                      <a:tailEnd type="none" w="sm" len="sm"/>
                    </a:lnL>
                    <a:lnR w="9525"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tcPr>
                </a:tc>
                <a:tc>
                  <a:txBody>
                    <a:bodyPr/>
                    <a:lstStyle/>
                    <a:p>
                      <a:pPr marL="0" lvl="0" indent="0" algn="ctr" rtl="0">
                        <a:spcBef>
                          <a:spcPts val="0"/>
                        </a:spcBef>
                        <a:spcAft>
                          <a:spcPts val="0"/>
                        </a:spcAft>
                        <a:buNone/>
                      </a:pPr>
                      <a:r>
                        <a:rPr lang="en" sz="2400">
                          <a:solidFill>
                            <a:srgbClr val="767674"/>
                          </a:solidFill>
                          <a:latin typeface="Roboto Medium"/>
                          <a:ea typeface="Roboto Medium"/>
                          <a:cs typeface="Roboto Medium"/>
                          <a:sym typeface="Roboto Medium"/>
                        </a:rPr>
                        <a:t>13</a:t>
                      </a:r>
                      <a:endParaRPr sz="2400">
                        <a:solidFill>
                          <a:srgbClr val="767674"/>
                        </a:solidFill>
                        <a:latin typeface="Roboto Medium"/>
                        <a:ea typeface="Roboto Medium"/>
                        <a:cs typeface="Roboto Medium"/>
                        <a:sym typeface="Roboto Medium"/>
                      </a:endParaRPr>
                    </a:p>
                  </a:txBody>
                  <a:tcPr marL="121933" marR="121933" marT="60967" marB="60967" anchor="ctr">
                    <a:lnL w="9525" cap="flat" cmpd="sng">
                      <a:solidFill>
                        <a:srgbClr val="ABABA9"/>
                      </a:solidFill>
                      <a:prstDash val="solid"/>
                      <a:round/>
                      <a:headEnd type="none" w="sm" len="sm"/>
                      <a:tailEnd type="none" w="sm" len="sm"/>
                    </a:lnL>
                    <a:lnR w="12700"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solidFill>
                      <a:srgbClr val="D5D5D4"/>
                    </a:solidFill>
                  </a:tcPr>
                </a:tc>
                <a:tc>
                  <a:txBody>
                    <a:bodyPr/>
                    <a:lstStyle/>
                    <a:p>
                      <a:pPr marL="0" marR="0" lvl="0" indent="0" algn="l" rtl="0">
                        <a:lnSpc>
                          <a:spcPct val="100000"/>
                        </a:lnSpc>
                        <a:spcBef>
                          <a:spcPts val="0"/>
                        </a:spcBef>
                        <a:spcAft>
                          <a:spcPts val="0"/>
                        </a:spcAft>
                        <a:buClr>
                          <a:srgbClr val="000000"/>
                        </a:buClr>
                        <a:buSzPts val="2400"/>
                        <a:buFont typeface="Times New Roman"/>
                        <a:buNone/>
                      </a:pPr>
                      <a:r>
                        <a:rPr lang="en" sz="2800" i="0" u="none" strike="noStrike" cap="none" dirty="0">
                          <a:solidFill>
                            <a:srgbClr val="2E2D29"/>
                          </a:solidFill>
                          <a:latin typeface="Roboto Medium"/>
                          <a:ea typeface="Roboto Medium"/>
                          <a:cs typeface="Roboto Medium"/>
                          <a:sym typeface="Roboto Medium"/>
                        </a:rPr>
                        <a:t>bide</a:t>
                      </a:r>
                      <a:endParaRPr sz="2800" dirty="0">
                        <a:solidFill>
                          <a:srgbClr val="2E2D29"/>
                        </a:solidFill>
                        <a:latin typeface="Roboto Medium"/>
                        <a:ea typeface="Roboto Medium"/>
                        <a:cs typeface="Roboto Medium"/>
                        <a:sym typeface="Roboto Medium"/>
                      </a:endParaRPr>
                    </a:p>
                  </a:txBody>
                  <a:tcPr marL="121933" marR="121933" marT="60967" marB="60967" anchor="ctr">
                    <a:lnL w="12700" cap="flat" cmpd="sng">
                      <a:solidFill>
                        <a:srgbClr val="ABABA9"/>
                      </a:solidFill>
                      <a:prstDash val="solid"/>
                      <a:round/>
                      <a:headEnd type="none" w="sm" len="sm"/>
                      <a:tailEnd type="none" w="sm" len="sm"/>
                    </a:lnL>
                    <a:lnR w="12700"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800"/>
                        <a:buFont typeface="Libre Baskerville"/>
                        <a:buNone/>
                      </a:pPr>
                      <a:r>
                        <a:rPr lang="en" sz="2800" dirty="0">
                          <a:solidFill>
                            <a:srgbClr val="2E2D29"/>
                          </a:solidFill>
                          <a:latin typeface="Roboto Medium"/>
                          <a:ea typeface="Roboto Medium"/>
                          <a:cs typeface="Roboto Medium"/>
                          <a:sym typeface="Roboto Medium"/>
                        </a:rPr>
                        <a:t>ay</a:t>
                      </a:r>
                      <a:endParaRPr sz="2800" i="0" u="none" strike="noStrike" cap="none" dirty="0">
                        <a:solidFill>
                          <a:srgbClr val="2E2D29"/>
                        </a:solidFill>
                        <a:latin typeface="Roboto Medium"/>
                        <a:ea typeface="Roboto Medium"/>
                        <a:cs typeface="Roboto Medium"/>
                        <a:sym typeface="Roboto Medium"/>
                      </a:endParaRPr>
                    </a:p>
                  </a:txBody>
                  <a:tcPr marL="121933" marR="121933" marT="60967" marB="60967" anchor="ctr">
                    <a:lnL w="12700" cap="flat" cmpd="sng">
                      <a:solidFill>
                        <a:srgbClr val="ABABA9"/>
                      </a:solidFill>
                      <a:prstDash val="solid"/>
                      <a:round/>
                      <a:headEnd type="none" w="sm" len="sm"/>
                      <a:tailEnd type="none" w="sm" len="sm"/>
                    </a:lnL>
                    <a:lnR w="28575"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tcPr>
                </a:tc>
                <a:extLst>
                  <a:ext uri="{0D108BD9-81ED-4DB2-BD59-A6C34878D82A}">
                    <a16:rowId xmlns:a16="http://schemas.microsoft.com/office/drawing/2014/main" val="10005"/>
                  </a:ext>
                </a:extLst>
              </a:tr>
              <a:tr h="572082">
                <a:tc>
                  <a:txBody>
                    <a:bodyPr/>
                    <a:lstStyle/>
                    <a:p>
                      <a:pPr marL="0" lvl="0" indent="0" algn="ctr" rtl="0">
                        <a:spcBef>
                          <a:spcPts val="0"/>
                        </a:spcBef>
                        <a:spcAft>
                          <a:spcPts val="0"/>
                        </a:spcAft>
                        <a:buNone/>
                      </a:pPr>
                      <a:r>
                        <a:rPr lang="en" sz="2400">
                          <a:solidFill>
                            <a:srgbClr val="767674"/>
                          </a:solidFill>
                          <a:latin typeface="Roboto Medium"/>
                          <a:ea typeface="Roboto Medium"/>
                          <a:cs typeface="Roboto Medium"/>
                          <a:sym typeface="Roboto Medium"/>
                        </a:rPr>
                        <a:t>6</a:t>
                      </a:r>
                      <a:endParaRPr sz="2400">
                        <a:solidFill>
                          <a:srgbClr val="767674"/>
                        </a:solidFill>
                        <a:latin typeface="Roboto Medium"/>
                        <a:ea typeface="Roboto Medium"/>
                        <a:cs typeface="Roboto Medium"/>
                        <a:sym typeface="Roboto Medium"/>
                      </a:endParaRPr>
                    </a:p>
                  </a:txBody>
                  <a:tcPr marL="121933" marR="121933" marT="60967" marB="60967" anchor="ctr">
                    <a:lnL w="28575" cap="flat" cmpd="sng">
                      <a:solidFill>
                        <a:srgbClr val="ABABA9"/>
                      </a:solidFill>
                      <a:prstDash val="solid"/>
                      <a:round/>
                      <a:headEnd type="none" w="sm" len="sm"/>
                      <a:tailEnd type="none" w="sm" len="sm"/>
                    </a:lnL>
                    <a:lnR w="12700"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solidFill>
                      <a:srgbClr val="D5D5D4"/>
                    </a:solidFill>
                  </a:tcPr>
                </a:tc>
                <a:tc>
                  <a:txBody>
                    <a:bodyPr/>
                    <a:lstStyle/>
                    <a:p>
                      <a:pPr marL="0" marR="0" lvl="0" indent="0" algn="l" rtl="0">
                        <a:lnSpc>
                          <a:spcPct val="100000"/>
                        </a:lnSpc>
                        <a:spcBef>
                          <a:spcPts val="0"/>
                        </a:spcBef>
                        <a:spcAft>
                          <a:spcPts val="0"/>
                        </a:spcAft>
                        <a:buClr>
                          <a:srgbClr val="000000"/>
                        </a:buClr>
                        <a:buSzPts val="2400"/>
                        <a:buFont typeface="Times New Roman"/>
                        <a:buNone/>
                      </a:pPr>
                      <a:r>
                        <a:rPr lang="en" sz="2800" i="0" u="none" strike="noStrike" cap="none" dirty="0">
                          <a:solidFill>
                            <a:srgbClr val="2E2D29"/>
                          </a:solidFill>
                          <a:latin typeface="Roboto Medium"/>
                          <a:ea typeface="Roboto Medium"/>
                          <a:cs typeface="Roboto Medium"/>
                          <a:sym typeface="Roboto Medium"/>
                        </a:rPr>
                        <a:t>body</a:t>
                      </a:r>
                      <a:endParaRPr sz="2800" dirty="0">
                        <a:solidFill>
                          <a:srgbClr val="2E2D29"/>
                        </a:solidFill>
                        <a:latin typeface="Roboto Medium"/>
                        <a:ea typeface="Roboto Medium"/>
                        <a:cs typeface="Roboto Medium"/>
                        <a:sym typeface="Roboto Medium"/>
                      </a:endParaRPr>
                    </a:p>
                  </a:txBody>
                  <a:tcPr marL="121933" marR="121933" marT="60967" marB="60967" anchor="ctr">
                    <a:lnL w="12700" cap="flat" cmpd="sng">
                      <a:solidFill>
                        <a:srgbClr val="ABABA9"/>
                      </a:solidFill>
                      <a:prstDash val="solid"/>
                      <a:round/>
                      <a:headEnd type="none" w="sm" len="sm"/>
                      <a:tailEnd type="none" w="sm" len="sm"/>
                    </a:lnL>
                    <a:lnR w="12700"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400"/>
                        <a:buFont typeface="Times New Roman"/>
                        <a:buNone/>
                      </a:pPr>
                      <a:r>
                        <a:rPr lang="en" sz="2800" i="0" u="none" strike="noStrike" cap="none" dirty="0">
                          <a:solidFill>
                            <a:srgbClr val="2E2D29"/>
                          </a:solidFill>
                          <a:latin typeface="Roboto Medium"/>
                          <a:ea typeface="Roboto Medium"/>
                          <a:cs typeface="Roboto Medium"/>
                          <a:sym typeface="Roboto Medium"/>
                        </a:rPr>
                        <a:t>aa</a:t>
                      </a:r>
                      <a:endParaRPr sz="2800" i="0" u="none" strike="noStrike" cap="none" dirty="0">
                        <a:solidFill>
                          <a:srgbClr val="2E2D29"/>
                        </a:solidFill>
                        <a:latin typeface="Roboto Medium"/>
                        <a:ea typeface="Roboto Medium"/>
                        <a:cs typeface="Roboto Medium"/>
                        <a:sym typeface="Roboto Medium"/>
                      </a:endParaRPr>
                    </a:p>
                  </a:txBody>
                  <a:tcPr marL="121933" marR="121933" marT="60967" marB="60967" anchor="ctr">
                    <a:lnL w="12700" cap="flat" cmpd="sng">
                      <a:solidFill>
                        <a:srgbClr val="ABABA9"/>
                      </a:solidFill>
                      <a:prstDash val="solid"/>
                      <a:round/>
                      <a:headEnd type="none" w="sm" len="sm"/>
                      <a:tailEnd type="none" w="sm" len="sm"/>
                    </a:lnL>
                    <a:lnR w="9525"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800"/>
                        <a:buFont typeface="Libre Baskerville"/>
                        <a:buNone/>
                      </a:pPr>
                      <a:r>
                        <a:rPr lang="en" sz="2400">
                          <a:solidFill>
                            <a:srgbClr val="767674"/>
                          </a:solidFill>
                          <a:latin typeface="Roboto Medium"/>
                          <a:ea typeface="Roboto Medium"/>
                          <a:cs typeface="Roboto Medium"/>
                          <a:sym typeface="Roboto Medium"/>
                        </a:rPr>
                        <a:t>14</a:t>
                      </a:r>
                      <a:endParaRPr sz="2400" i="0" u="none" strike="noStrike" cap="none">
                        <a:solidFill>
                          <a:srgbClr val="767674"/>
                        </a:solidFill>
                        <a:latin typeface="Roboto Medium"/>
                        <a:ea typeface="Roboto Medium"/>
                        <a:cs typeface="Roboto Medium"/>
                        <a:sym typeface="Roboto Medium"/>
                      </a:endParaRPr>
                    </a:p>
                  </a:txBody>
                  <a:tcPr marL="121933" marR="121933" marT="60967" marB="60967" anchor="ctr">
                    <a:lnL w="9525" cap="flat" cmpd="sng">
                      <a:solidFill>
                        <a:srgbClr val="ABABA9"/>
                      </a:solidFill>
                      <a:prstDash val="solid"/>
                      <a:round/>
                      <a:headEnd type="none" w="sm" len="sm"/>
                      <a:tailEnd type="none" w="sm" len="sm"/>
                    </a:lnL>
                    <a:lnR w="12700"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solidFill>
                      <a:srgbClr val="D5D5D4"/>
                    </a:solidFill>
                  </a:tcPr>
                </a:tc>
                <a:tc>
                  <a:txBody>
                    <a:bodyPr/>
                    <a:lstStyle/>
                    <a:p>
                      <a:pPr marL="0" marR="0" lvl="0" indent="0" algn="l" rtl="0">
                        <a:lnSpc>
                          <a:spcPct val="100000"/>
                        </a:lnSpc>
                        <a:spcBef>
                          <a:spcPts val="0"/>
                        </a:spcBef>
                        <a:spcAft>
                          <a:spcPts val="0"/>
                        </a:spcAft>
                        <a:buClr>
                          <a:srgbClr val="000000"/>
                        </a:buClr>
                        <a:buSzPts val="2400"/>
                        <a:buFont typeface="Times New Roman"/>
                        <a:buNone/>
                      </a:pPr>
                      <a:r>
                        <a:rPr lang="en" sz="2800" i="0" u="none" strike="noStrike" cap="none" dirty="0">
                          <a:solidFill>
                            <a:srgbClr val="2E2D29"/>
                          </a:solidFill>
                          <a:latin typeface="Roboto Medium"/>
                          <a:ea typeface="Roboto Medium"/>
                          <a:cs typeface="Roboto Medium"/>
                          <a:sym typeface="Roboto Medium"/>
                        </a:rPr>
                        <a:t>bowed</a:t>
                      </a:r>
                      <a:endParaRPr sz="2800" i="0" u="none" strike="noStrike" cap="none" dirty="0">
                        <a:solidFill>
                          <a:srgbClr val="2E2D29"/>
                        </a:solidFill>
                        <a:latin typeface="Roboto Medium"/>
                        <a:ea typeface="Roboto Medium"/>
                        <a:cs typeface="Roboto Medium"/>
                        <a:sym typeface="Roboto Medium"/>
                      </a:endParaRPr>
                    </a:p>
                  </a:txBody>
                  <a:tcPr marL="121933" marR="121933" marT="60967" marB="60967" anchor="ctr">
                    <a:lnL w="12700" cap="flat" cmpd="sng">
                      <a:solidFill>
                        <a:srgbClr val="ABABA9"/>
                      </a:solidFill>
                      <a:prstDash val="solid"/>
                      <a:round/>
                      <a:headEnd type="none" w="sm" len="sm"/>
                      <a:tailEnd type="none" w="sm" len="sm"/>
                    </a:lnL>
                    <a:lnR w="12700"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800"/>
                        <a:buFont typeface="Libre Baskerville"/>
                        <a:buNone/>
                      </a:pPr>
                      <a:r>
                        <a:rPr lang="en" sz="2800" dirty="0">
                          <a:solidFill>
                            <a:srgbClr val="2E2D29"/>
                          </a:solidFill>
                          <a:latin typeface="Roboto Medium"/>
                          <a:ea typeface="Roboto Medium"/>
                          <a:cs typeface="Roboto Medium"/>
                          <a:sym typeface="Roboto Medium"/>
                        </a:rPr>
                        <a:t>aw</a:t>
                      </a:r>
                      <a:endParaRPr sz="2800" i="0" u="none" strike="noStrike" cap="none" dirty="0">
                        <a:solidFill>
                          <a:srgbClr val="2E2D29"/>
                        </a:solidFill>
                        <a:latin typeface="Roboto Medium"/>
                        <a:ea typeface="Roboto Medium"/>
                        <a:cs typeface="Roboto Medium"/>
                        <a:sym typeface="Roboto Medium"/>
                      </a:endParaRPr>
                    </a:p>
                  </a:txBody>
                  <a:tcPr marL="121933" marR="121933" marT="60967" marB="60967" anchor="ctr">
                    <a:lnL w="12700" cap="flat" cmpd="sng">
                      <a:solidFill>
                        <a:srgbClr val="ABABA9"/>
                      </a:solidFill>
                      <a:prstDash val="solid"/>
                      <a:round/>
                      <a:headEnd type="none" w="sm" len="sm"/>
                      <a:tailEnd type="none" w="sm" len="sm"/>
                    </a:lnL>
                    <a:lnR w="28575"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tcPr>
                </a:tc>
                <a:extLst>
                  <a:ext uri="{0D108BD9-81ED-4DB2-BD59-A6C34878D82A}">
                    <a16:rowId xmlns:a16="http://schemas.microsoft.com/office/drawing/2014/main" val="10006"/>
                  </a:ext>
                </a:extLst>
              </a:tr>
              <a:tr h="572082">
                <a:tc>
                  <a:txBody>
                    <a:bodyPr/>
                    <a:lstStyle/>
                    <a:p>
                      <a:pPr marL="0" marR="0" lvl="0" indent="0" algn="ctr" rtl="0">
                        <a:lnSpc>
                          <a:spcPct val="100000"/>
                        </a:lnSpc>
                        <a:spcBef>
                          <a:spcPts val="0"/>
                        </a:spcBef>
                        <a:spcAft>
                          <a:spcPts val="0"/>
                        </a:spcAft>
                        <a:buNone/>
                      </a:pPr>
                      <a:r>
                        <a:rPr lang="en" sz="2400">
                          <a:solidFill>
                            <a:srgbClr val="767674"/>
                          </a:solidFill>
                          <a:latin typeface="Roboto Medium"/>
                          <a:ea typeface="Roboto Medium"/>
                          <a:cs typeface="Roboto Medium"/>
                          <a:sym typeface="Roboto Medium"/>
                        </a:rPr>
                        <a:t>7</a:t>
                      </a:r>
                      <a:endParaRPr sz="2400" i="0" u="none" strike="noStrike" cap="none">
                        <a:solidFill>
                          <a:srgbClr val="767674"/>
                        </a:solidFill>
                        <a:latin typeface="Roboto Medium"/>
                        <a:ea typeface="Roboto Medium"/>
                        <a:cs typeface="Roboto Medium"/>
                        <a:sym typeface="Roboto Medium"/>
                      </a:endParaRPr>
                    </a:p>
                  </a:txBody>
                  <a:tcPr marL="121933" marR="121933" marT="60967" marB="60967" anchor="ctr">
                    <a:lnL w="28575" cap="flat" cmpd="sng">
                      <a:solidFill>
                        <a:srgbClr val="ABABA9"/>
                      </a:solidFill>
                      <a:prstDash val="solid"/>
                      <a:round/>
                      <a:headEnd type="none" w="sm" len="sm"/>
                      <a:tailEnd type="none" w="sm" len="sm"/>
                    </a:lnL>
                    <a:lnR w="12700"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solidFill>
                      <a:srgbClr val="D5D5D4"/>
                    </a:solidFill>
                  </a:tcPr>
                </a:tc>
                <a:tc>
                  <a:txBody>
                    <a:bodyPr/>
                    <a:lstStyle/>
                    <a:p>
                      <a:pPr marL="0" marR="0" lvl="0" indent="0" algn="l" rtl="0">
                        <a:lnSpc>
                          <a:spcPct val="100000"/>
                        </a:lnSpc>
                        <a:spcBef>
                          <a:spcPts val="0"/>
                        </a:spcBef>
                        <a:spcAft>
                          <a:spcPts val="0"/>
                        </a:spcAft>
                        <a:buClr>
                          <a:srgbClr val="000000"/>
                        </a:buClr>
                        <a:buSzPts val="2400"/>
                        <a:buFont typeface="Times New Roman"/>
                        <a:buNone/>
                      </a:pPr>
                      <a:r>
                        <a:rPr lang="en-US" sz="2800" i="0" u="none" strike="noStrike" cap="none" dirty="0">
                          <a:solidFill>
                            <a:srgbClr val="2E2D29"/>
                          </a:solidFill>
                          <a:latin typeface="Roboto Medium"/>
                          <a:ea typeface="Roboto Medium"/>
                          <a:cs typeface="Roboto Medium"/>
                          <a:sym typeface="Roboto Medium"/>
                        </a:rPr>
                        <a:t>(b</a:t>
                      </a:r>
                      <a:r>
                        <a:rPr lang="en" sz="2800" i="0" u="none" strike="noStrike" cap="none" dirty="0" err="1">
                          <a:solidFill>
                            <a:srgbClr val="2E2D29"/>
                          </a:solidFill>
                          <a:latin typeface="Roboto Medium"/>
                          <a:ea typeface="Roboto Medium"/>
                          <a:cs typeface="Roboto Medium"/>
                          <a:sym typeface="Roboto Medium"/>
                        </a:rPr>
                        <a:t>aud</a:t>
                      </a:r>
                      <a:r>
                        <a:rPr lang="en" sz="2800" i="0" u="none" strike="noStrike" cap="none" dirty="0">
                          <a:solidFill>
                            <a:srgbClr val="2E2D29"/>
                          </a:solidFill>
                          <a:latin typeface="Roboto Medium"/>
                          <a:ea typeface="Roboto Medium"/>
                          <a:cs typeface="Roboto Medium"/>
                          <a:sym typeface="Roboto Medium"/>
                        </a:rPr>
                        <a:t>), board</a:t>
                      </a:r>
                      <a:endParaRPr sz="2800" dirty="0">
                        <a:solidFill>
                          <a:srgbClr val="2E2D29"/>
                        </a:solidFill>
                        <a:latin typeface="Roboto Medium"/>
                        <a:ea typeface="Roboto Medium"/>
                        <a:cs typeface="Roboto Medium"/>
                        <a:sym typeface="Roboto Medium"/>
                      </a:endParaRPr>
                    </a:p>
                  </a:txBody>
                  <a:tcPr marL="121933" marR="121933" marT="60967" marB="60967" anchor="ctr">
                    <a:lnL w="12700" cap="flat" cmpd="sng">
                      <a:solidFill>
                        <a:srgbClr val="ABABA9"/>
                      </a:solidFill>
                      <a:prstDash val="solid"/>
                      <a:round/>
                      <a:headEnd type="none" w="sm" len="sm"/>
                      <a:tailEnd type="none" w="sm" len="sm"/>
                    </a:lnL>
                    <a:lnR w="12700"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400"/>
                        <a:buFont typeface="Times New Roman"/>
                        <a:buNone/>
                      </a:pPr>
                      <a:r>
                        <a:rPr lang="en" sz="2800" i="0" u="none" strike="noStrike" cap="none">
                          <a:solidFill>
                            <a:srgbClr val="2E2D29"/>
                          </a:solidFill>
                          <a:latin typeface="Roboto Medium"/>
                          <a:ea typeface="Roboto Medium"/>
                          <a:cs typeface="Roboto Medium"/>
                          <a:sym typeface="Roboto Medium"/>
                        </a:rPr>
                        <a:t>ao</a:t>
                      </a:r>
                      <a:endParaRPr sz="2800" i="0" u="none" strike="noStrike" cap="none">
                        <a:solidFill>
                          <a:srgbClr val="2E2D29"/>
                        </a:solidFill>
                        <a:latin typeface="Roboto Medium"/>
                        <a:ea typeface="Roboto Medium"/>
                        <a:cs typeface="Roboto Medium"/>
                        <a:sym typeface="Roboto Medium"/>
                      </a:endParaRPr>
                    </a:p>
                  </a:txBody>
                  <a:tcPr marL="121933" marR="121933" marT="60967" marB="60967" anchor="ctr">
                    <a:lnL w="12700" cap="flat" cmpd="sng">
                      <a:solidFill>
                        <a:srgbClr val="ABABA9"/>
                      </a:solidFill>
                      <a:prstDash val="solid"/>
                      <a:round/>
                      <a:headEnd type="none" w="sm" len="sm"/>
                      <a:tailEnd type="none" w="sm" len="sm"/>
                    </a:lnL>
                    <a:lnR w="9525"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 sz="2400">
                          <a:solidFill>
                            <a:srgbClr val="767674"/>
                          </a:solidFill>
                          <a:latin typeface="Roboto Medium"/>
                          <a:ea typeface="Roboto Medium"/>
                          <a:cs typeface="Roboto Medium"/>
                          <a:sym typeface="Roboto Medium"/>
                        </a:rPr>
                        <a:t>15</a:t>
                      </a:r>
                      <a:endParaRPr sz="2400" i="0" u="none" strike="noStrike" cap="none">
                        <a:solidFill>
                          <a:srgbClr val="767674"/>
                        </a:solidFill>
                        <a:latin typeface="Roboto Medium"/>
                        <a:ea typeface="Roboto Medium"/>
                        <a:cs typeface="Roboto Medium"/>
                        <a:sym typeface="Roboto Medium"/>
                      </a:endParaRPr>
                    </a:p>
                  </a:txBody>
                  <a:tcPr marL="121933" marR="121933" marT="60967" marB="60967" anchor="ctr">
                    <a:lnL w="9525" cap="flat" cmpd="sng">
                      <a:solidFill>
                        <a:srgbClr val="ABABA9"/>
                      </a:solidFill>
                      <a:prstDash val="solid"/>
                      <a:round/>
                      <a:headEnd type="none" w="sm" len="sm"/>
                      <a:tailEnd type="none" w="sm" len="sm"/>
                    </a:lnL>
                    <a:lnR w="12700"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solidFill>
                      <a:srgbClr val="D5D5D4"/>
                    </a:solidFill>
                  </a:tcPr>
                </a:tc>
                <a:tc>
                  <a:txBody>
                    <a:bodyPr/>
                    <a:lstStyle/>
                    <a:p>
                      <a:pPr marL="0" marR="0" lvl="0" indent="0" algn="l" rtl="0">
                        <a:lnSpc>
                          <a:spcPct val="100000"/>
                        </a:lnSpc>
                        <a:spcBef>
                          <a:spcPts val="0"/>
                        </a:spcBef>
                        <a:spcAft>
                          <a:spcPts val="0"/>
                        </a:spcAft>
                        <a:buClr>
                          <a:srgbClr val="000000"/>
                        </a:buClr>
                        <a:buSzPts val="2400"/>
                        <a:buFont typeface="Times New Roman"/>
                        <a:buNone/>
                      </a:pPr>
                      <a:r>
                        <a:rPr lang="en" sz="2800" i="0" u="none" strike="noStrike" cap="none">
                          <a:solidFill>
                            <a:srgbClr val="2E2D29"/>
                          </a:solidFill>
                          <a:latin typeface="Roboto Medium"/>
                          <a:ea typeface="Roboto Medium"/>
                          <a:cs typeface="Roboto Medium"/>
                          <a:sym typeface="Roboto Medium"/>
                        </a:rPr>
                        <a:t>Boyd</a:t>
                      </a:r>
                      <a:endParaRPr sz="2800" i="0" u="none" strike="noStrike" cap="none">
                        <a:solidFill>
                          <a:srgbClr val="2E2D29"/>
                        </a:solidFill>
                        <a:latin typeface="Roboto Medium"/>
                        <a:ea typeface="Roboto Medium"/>
                        <a:cs typeface="Roboto Medium"/>
                        <a:sym typeface="Roboto Medium"/>
                      </a:endParaRPr>
                    </a:p>
                  </a:txBody>
                  <a:tcPr marL="121933" marR="121933" marT="60967" marB="60967" anchor="ctr">
                    <a:lnL w="12700" cap="flat" cmpd="sng">
                      <a:solidFill>
                        <a:srgbClr val="ABABA9"/>
                      </a:solidFill>
                      <a:prstDash val="solid"/>
                      <a:round/>
                      <a:headEnd type="none" w="sm" len="sm"/>
                      <a:tailEnd type="none" w="sm" len="sm"/>
                    </a:lnL>
                    <a:lnR w="12700"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800"/>
                        <a:buFont typeface="Libre Baskerville"/>
                        <a:buNone/>
                      </a:pPr>
                      <a:r>
                        <a:rPr lang="en" sz="2800" dirty="0">
                          <a:solidFill>
                            <a:srgbClr val="2E2D29"/>
                          </a:solidFill>
                          <a:latin typeface="Roboto Medium"/>
                          <a:ea typeface="Roboto Medium"/>
                          <a:cs typeface="Roboto Medium"/>
                          <a:sym typeface="Roboto Medium"/>
                        </a:rPr>
                        <a:t>oy</a:t>
                      </a:r>
                      <a:endParaRPr sz="2800" i="0" u="none" strike="noStrike" cap="none" dirty="0">
                        <a:solidFill>
                          <a:srgbClr val="2E2D29"/>
                        </a:solidFill>
                        <a:latin typeface="Roboto Medium"/>
                        <a:ea typeface="Roboto Medium"/>
                        <a:cs typeface="Roboto Medium"/>
                        <a:sym typeface="Roboto Medium"/>
                      </a:endParaRPr>
                    </a:p>
                  </a:txBody>
                  <a:tcPr marL="121933" marR="121933" marT="60967" marB="60967" anchor="ctr">
                    <a:lnL w="12700" cap="flat" cmpd="sng">
                      <a:solidFill>
                        <a:srgbClr val="ABABA9"/>
                      </a:solidFill>
                      <a:prstDash val="solid"/>
                      <a:round/>
                      <a:headEnd type="none" w="sm" len="sm"/>
                      <a:tailEnd type="none" w="sm" len="sm"/>
                    </a:lnL>
                    <a:lnR w="28575"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12700" cap="flat" cmpd="sng">
                      <a:solidFill>
                        <a:srgbClr val="ABABA9"/>
                      </a:solidFill>
                      <a:prstDash val="solid"/>
                      <a:round/>
                      <a:headEnd type="none" w="sm" len="sm"/>
                      <a:tailEnd type="none" w="sm" len="sm"/>
                    </a:lnB>
                  </a:tcPr>
                </a:tc>
                <a:extLst>
                  <a:ext uri="{0D108BD9-81ED-4DB2-BD59-A6C34878D82A}">
                    <a16:rowId xmlns:a16="http://schemas.microsoft.com/office/drawing/2014/main" val="10007"/>
                  </a:ext>
                </a:extLst>
              </a:tr>
              <a:tr h="572082">
                <a:tc>
                  <a:txBody>
                    <a:bodyPr/>
                    <a:lstStyle/>
                    <a:p>
                      <a:pPr marL="0" marR="0" lvl="0" indent="0" algn="ctr" rtl="0">
                        <a:lnSpc>
                          <a:spcPct val="100000"/>
                        </a:lnSpc>
                        <a:spcBef>
                          <a:spcPts val="0"/>
                        </a:spcBef>
                        <a:spcAft>
                          <a:spcPts val="0"/>
                        </a:spcAft>
                        <a:buNone/>
                      </a:pPr>
                      <a:r>
                        <a:rPr lang="en" sz="2400">
                          <a:solidFill>
                            <a:srgbClr val="767674"/>
                          </a:solidFill>
                          <a:latin typeface="Roboto Medium"/>
                          <a:ea typeface="Roboto Medium"/>
                          <a:cs typeface="Roboto Medium"/>
                          <a:sym typeface="Roboto Medium"/>
                        </a:rPr>
                        <a:t>8</a:t>
                      </a:r>
                      <a:endParaRPr sz="2400" i="0" u="none" strike="noStrike" cap="none">
                        <a:solidFill>
                          <a:srgbClr val="767674"/>
                        </a:solidFill>
                        <a:latin typeface="Roboto Medium"/>
                        <a:ea typeface="Roboto Medium"/>
                        <a:cs typeface="Roboto Medium"/>
                        <a:sym typeface="Roboto Medium"/>
                      </a:endParaRPr>
                    </a:p>
                  </a:txBody>
                  <a:tcPr marL="121933" marR="121933" marT="60967" marB="60967" anchor="ctr">
                    <a:lnL w="28575" cap="flat" cmpd="sng">
                      <a:solidFill>
                        <a:srgbClr val="ABABA9"/>
                      </a:solidFill>
                      <a:prstDash val="solid"/>
                      <a:round/>
                      <a:headEnd type="none" w="sm" len="sm"/>
                      <a:tailEnd type="none" w="sm" len="sm"/>
                    </a:lnL>
                    <a:lnR w="12700"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28575" cap="flat" cmpd="sng">
                      <a:solidFill>
                        <a:srgbClr val="ABABA9"/>
                      </a:solidFill>
                      <a:prstDash val="solid"/>
                      <a:round/>
                      <a:headEnd type="none" w="sm" len="sm"/>
                      <a:tailEnd type="none" w="sm" len="sm"/>
                    </a:lnB>
                    <a:solidFill>
                      <a:srgbClr val="D5D5D4"/>
                    </a:solidFill>
                  </a:tcPr>
                </a:tc>
                <a:tc>
                  <a:txBody>
                    <a:bodyPr/>
                    <a:lstStyle/>
                    <a:p>
                      <a:pPr marL="0" marR="0" lvl="0" indent="0" algn="l" rtl="0">
                        <a:lnSpc>
                          <a:spcPct val="100000"/>
                        </a:lnSpc>
                        <a:spcBef>
                          <a:spcPts val="0"/>
                        </a:spcBef>
                        <a:spcAft>
                          <a:spcPts val="0"/>
                        </a:spcAft>
                        <a:buClr>
                          <a:srgbClr val="000000"/>
                        </a:buClr>
                        <a:buSzPts val="2400"/>
                        <a:buFont typeface="Times New Roman"/>
                        <a:buNone/>
                      </a:pPr>
                      <a:r>
                        <a:rPr lang="en" sz="2800" i="0" u="none" strike="noStrike" cap="none" dirty="0">
                          <a:solidFill>
                            <a:srgbClr val="2E2D29"/>
                          </a:solidFill>
                          <a:latin typeface="Roboto Medium"/>
                          <a:ea typeface="Roboto Medium"/>
                          <a:cs typeface="Roboto Medium"/>
                          <a:sym typeface="Roboto Medium"/>
                        </a:rPr>
                        <a:t>pudding</a:t>
                      </a:r>
                      <a:endParaRPr sz="2800" dirty="0">
                        <a:solidFill>
                          <a:srgbClr val="2E2D29"/>
                        </a:solidFill>
                        <a:latin typeface="Roboto Medium"/>
                        <a:ea typeface="Roboto Medium"/>
                        <a:cs typeface="Roboto Medium"/>
                        <a:sym typeface="Roboto Medium"/>
                      </a:endParaRPr>
                    </a:p>
                  </a:txBody>
                  <a:tcPr marL="121933" marR="121933" marT="60967" marB="60967" anchor="ctr">
                    <a:lnL w="12700" cap="flat" cmpd="sng">
                      <a:solidFill>
                        <a:srgbClr val="ABABA9"/>
                      </a:solidFill>
                      <a:prstDash val="solid"/>
                      <a:round/>
                      <a:headEnd type="none" w="sm" len="sm"/>
                      <a:tailEnd type="none" w="sm" len="sm"/>
                    </a:lnL>
                    <a:lnR w="12700"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28575" cap="flat" cmpd="sng">
                      <a:solidFill>
                        <a:srgbClr val="ABABA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400"/>
                        <a:buFont typeface="Times New Roman"/>
                        <a:buNone/>
                      </a:pPr>
                      <a:r>
                        <a:rPr lang="en" sz="2800" i="0" u="none" strike="noStrike" cap="none">
                          <a:solidFill>
                            <a:srgbClr val="2E2D29"/>
                          </a:solidFill>
                          <a:latin typeface="Roboto Medium"/>
                          <a:ea typeface="Roboto Medium"/>
                          <a:cs typeface="Roboto Medium"/>
                          <a:sym typeface="Roboto Medium"/>
                        </a:rPr>
                        <a:t>uh</a:t>
                      </a:r>
                      <a:endParaRPr sz="2800" i="0" u="none" strike="noStrike" cap="none">
                        <a:solidFill>
                          <a:srgbClr val="2E2D29"/>
                        </a:solidFill>
                        <a:latin typeface="Roboto Medium"/>
                        <a:ea typeface="Roboto Medium"/>
                        <a:cs typeface="Roboto Medium"/>
                        <a:sym typeface="Roboto Medium"/>
                      </a:endParaRPr>
                    </a:p>
                  </a:txBody>
                  <a:tcPr marL="121933" marR="121933" marT="60967" marB="60967" anchor="ctr">
                    <a:lnL w="12700" cap="flat" cmpd="sng">
                      <a:solidFill>
                        <a:srgbClr val="ABABA9"/>
                      </a:solidFill>
                      <a:prstDash val="solid"/>
                      <a:round/>
                      <a:headEnd type="none" w="sm" len="sm"/>
                      <a:tailEnd type="none" w="sm" len="sm"/>
                    </a:lnL>
                    <a:lnR w="9525"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28575" cap="flat" cmpd="sng">
                      <a:solidFill>
                        <a:srgbClr val="ABABA9"/>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endParaRPr sz="2400" i="0" u="none" strike="noStrike" cap="none">
                        <a:solidFill>
                          <a:srgbClr val="2E2D29"/>
                        </a:solidFill>
                        <a:latin typeface="Roboto Medium"/>
                        <a:ea typeface="Roboto Medium"/>
                        <a:cs typeface="Roboto Medium"/>
                        <a:sym typeface="Roboto Medium"/>
                      </a:endParaRPr>
                    </a:p>
                  </a:txBody>
                  <a:tcPr marL="121933" marR="121933" marT="60967" marB="60967" anchor="ctr">
                    <a:lnL w="9525" cap="flat" cmpd="sng">
                      <a:solidFill>
                        <a:srgbClr val="ABABA9"/>
                      </a:solidFill>
                      <a:prstDash val="solid"/>
                      <a:round/>
                      <a:headEnd type="none" w="sm" len="sm"/>
                      <a:tailEnd type="none" w="sm" len="sm"/>
                    </a:lnL>
                    <a:lnR w="12700"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28575" cap="flat" cmpd="sng">
                      <a:solidFill>
                        <a:srgbClr val="ABABA9"/>
                      </a:solidFill>
                      <a:prstDash val="solid"/>
                      <a:round/>
                      <a:headEnd type="none" w="sm" len="sm"/>
                      <a:tailEnd type="none" w="sm" len="sm"/>
                    </a:lnB>
                    <a:solidFill>
                      <a:srgbClr val="D5D5D4"/>
                    </a:solidFill>
                  </a:tcPr>
                </a:tc>
                <a:tc>
                  <a:txBody>
                    <a:bodyPr/>
                    <a:lstStyle/>
                    <a:p>
                      <a:pPr marL="0" marR="0" lvl="0" indent="0" algn="ctr" rtl="0">
                        <a:lnSpc>
                          <a:spcPct val="100000"/>
                        </a:lnSpc>
                        <a:spcBef>
                          <a:spcPts val="0"/>
                        </a:spcBef>
                        <a:spcAft>
                          <a:spcPts val="0"/>
                        </a:spcAft>
                        <a:buNone/>
                      </a:pPr>
                      <a:endParaRPr sz="2800" i="0" u="none" strike="noStrike" cap="none">
                        <a:solidFill>
                          <a:srgbClr val="2E2D29"/>
                        </a:solidFill>
                        <a:latin typeface="Roboto Medium"/>
                        <a:ea typeface="Roboto Medium"/>
                        <a:cs typeface="Roboto Medium"/>
                        <a:sym typeface="Roboto Medium"/>
                      </a:endParaRPr>
                    </a:p>
                  </a:txBody>
                  <a:tcPr marL="121933" marR="121933" marT="60967" marB="60967" anchor="ctr">
                    <a:lnL w="12700" cap="flat" cmpd="sng">
                      <a:solidFill>
                        <a:srgbClr val="ABABA9"/>
                      </a:solidFill>
                      <a:prstDash val="solid"/>
                      <a:round/>
                      <a:headEnd type="none" w="sm" len="sm"/>
                      <a:tailEnd type="none" w="sm" len="sm"/>
                    </a:lnL>
                    <a:lnR w="12700"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28575" cap="flat" cmpd="sng">
                      <a:solidFill>
                        <a:srgbClr val="ABABA9"/>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endParaRPr sz="2800" i="0" u="none" strike="noStrike" cap="none" dirty="0">
                        <a:solidFill>
                          <a:srgbClr val="2E2D29"/>
                        </a:solidFill>
                        <a:latin typeface="Roboto Medium"/>
                        <a:ea typeface="Roboto Medium"/>
                        <a:cs typeface="Roboto Medium"/>
                        <a:sym typeface="Roboto Medium"/>
                      </a:endParaRPr>
                    </a:p>
                  </a:txBody>
                  <a:tcPr marL="121933" marR="121933" marT="60967" marB="60967" anchor="ctr">
                    <a:lnL w="12700" cap="flat" cmpd="sng">
                      <a:solidFill>
                        <a:srgbClr val="ABABA9"/>
                      </a:solidFill>
                      <a:prstDash val="solid"/>
                      <a:round/>
                      <a:headEnd type="none" w="sm" len="sm"/>
                      <a:tailEnd type="none" w="sm" len="sm"/>
                    </a:lnL>
                    <a:lnR w="28575" cap="flat" cmpd="sng">
                      <a:solidFill>
                        <a:srgbClr val="ABABA9"/>
                      </a:solidFill>
                      <a:prstDash val="solid"/>
                      <a:round/>
                      <a:headEnd type="none" w="sm" len="sm"/>
                      <a:tailEnd type="none" w="sm" len="sm"/>
                    </a:lnR>
                    <a:lnT w="12700" cap="flat" cmpd="sng">
                      <a:solidFill>
                        <a:srgbClr val="ABABA9"/>
                      </a:solidFill>
                      <a:prstDash val="solid"/>
                      <a:round/>
                      <a:headEnd type="none" w="sm" len="sm"/>
                      <a:tailEnd type="none" w="sm" len="sm"/>
                    </a:lnT>
                    <a:lnB w="28575" cap="flat" cmpd="sng">
                      <a:solidFill>
                        <a:srgbClr val="ABABA9"/>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
        <p:nvSpPr>
          <p:cNvPr id="2" name="TextBox 1">
            <a:extLst>
              <a:ext uri="{FF2B5EF4-FFF2-40B4-BE49-F238E27FC236}">
                <a16:creationId xmlns:a16="http://schemas.microsoft.com/office/drawing/2014/main" id="{FB51D9F6-2A6B-0A7E-34B5-F62D0FF32DE0}"/>
              </a:ext>
            </a:extLst>
          </p:cNvPr>
          <p:cNvSpPr txBox="1"/>
          <p:nvPr/>
        </p:nvSpPr>
        <p:spPr>
          <a:xfrm>
            <a:off x="4825389" y="6488668"/>
            <a:ext cx="8402198" cy="369332"/>
          </a:xfrm>
          <a:prstGeom prst="rect">
            <a:avLst/>
          </a:prstGeom>
          <a:noFill/>
        </p:spPr>
        <p:txBody>
          <a:bodyPr wrap="square" rtlCol="0">
            <a:spAutoFit/>
          </a:bodyPr>
          <a:lstStyle/>
          <a:p>
            <a:r>
              <a:rPr lang="en-US" dirty="0">
                <a:latin typeface="Raleway" pitchFamily="2" charset="77"/>
              </a:rPr>
              <a:t>From the UC Berkeley phonetics lab and Andrew Maas's CS224S Winter 2025</a:t>
            </a:r>
          </a:p>
        </p:txBody>
      </p:sp>
    </p:spTree>
    <p:extLst>
      <p:ext uri="{BB962C8B-B14F-4D97-AF65-F5344CB8AC3E}">
        <p14:creationId xmlns:p14="http://schemas.microsoft.com/office/powerpoint/2010/main" val="37170468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956A5-10DD-0598-B223-7860BFD2D5F4}"/>
            </a:ext>
          </a:extLst>
        </p:cNvPr>
        <p:cNvGrpSpPr/>
        <p:nvPr/>
      </p:nvGrpSpPr>
      <p:grpSpPr>
        <a:xfrm>
          <a:off x="0" y="0"/>
          <a:ext cx="0" cy="0"/>
          <a:chOff x="0" y="0"/>
          <a:chExt cx="0" cy="0"/>
        </a:xfrm>
      </p:grpSpPr>
      <p:sp>
        <p:nvSpPr>
          <p:cNvPr id="54274" name="Rectangle 2">
            <a:extLst>
              <a:ext uri="{FF2B5EF4-FFF2-40B4-BE49-F238E27FC236}">
                <a16:creationId xmlns:a16="http://schemas.microsoft.com/office/drawing/2014/main" id="{DFC3658A-D7B8-B8AD-399C-498322A461F6}"/>
              </a:ext>
            </a:extLst>
          </p:cNvPr>
          <p:cNvSpPr>
            <a:spLocks noGrp="1" noChangeArrowheads="1"/>
          </p:cNvSpPr>
          <p:nvPr>
            <p:ph type="title"/>
          </p:nvPr>
        </p:nvSpPr>
        <p:spPr/>
        <p:txBody>
          <a:bodyPr>
            <a:normAutofit/>
          </a:bodyPr>
          <a:lstStyle/>
          <a:p>
            <a:r>
              <a:rPr lang="en-US" dirty="0"/>
              <a:t>IPA – International Phonetic Alphabet</a:t>
            </a:r>
          </a:p>
        </p:txBody>
      </p:sp>
      <p:sp>
        <p:nvSpPr>
          <p:cNvPr id="54275" name="Rectangle 3">
            <a:extLst>
              <a:ext uri="{FF2B5EF4-FFF2-40B4-BE49-F238E27FC236}">
                <a16:creationId xmlns:a16="http://schemas.microsoft.com/office/drawing/2014/main" id="{3C28639E-383E-E55E-66F1-09F207B12822}"/>
              </a:ext>
            </a:extLst>
          </p:cNvPr>
          <p:cNvSpPr>
            <a:spLocks noGrp="1" noChangeArrowheads="1"/>
          </p:cNvSpPr>
          <p:nvPr>
            <p:ph sz="quarter" idx="1"/>
          </p:nvPr>
        </p:nvSpPr>
        <p:spPr>
          <a:xfrm>
            <a:off x="683046" y="1600200"/>
            <a:ext cx="5321148" cy="4572000"/>
          </a:xfrm>
        </p:spPr>
        <p:txBody>
          <a:bodyPr>
            <a:normAutofit lnSpcReduction="10000"/>
          </a:bodyPr>
          <a:lstStyle/>
          <a:p>
            <a:pPr>
              <a:lnSpc>
                <a:spcPct val="100000"/>
              </a:lnSpc>
            </a:pPr>
            <a:r>
              <a:rPr lang="en-US" dirty="0" err="1"/>
              <a:t>ARPAbet</a:t>
            </a:r>
            <a:r>
              <a:rPr lang="en-US" dirty="0"/>
              <a:t> only has American English phones!</a:t>
            </a:r>
          </a:p>
          <a:p>
            <a:pPr marL="457200" indent="-457200">
              <a:lnSpc>
                <a:spcPct val="100000"/>
              </a:lnSpc>
              <a:buFont typeface="Arial" panose="020B0604020202020204" pitchFamily="34" charset="0"/>
              <a:buChar char="•"/>
            </a:pPr>
            <a:r>
              <a:rPr lang="en-US" dirty="0"/>
              <a:t>Not used in multi-lingual systems</a:t>
            </a:r>
          </a:p>
          <a:p>
            <a:pPr>
              <a:lnSpc>
                <a:spcPct val="100000"/>
              </a:lnSpc>
            </a:pPr>
            <a:r>
              <a:rPr lang="en-US" dirty="0"/>
              <a:t>What we use instead for phonetic analysis</a:t>
            </a:r>
          </a:p>
          <a:p>
            <a:pPr marL="457200" indent="-457200">
              <a:lnSpc>
                <a:spcPct val="100000"/>
              </a:lnSpc>
              <a:buFont typeface="Arial" panose="020B0604020202020204" pitchFamily="34" charset="0"/>
              <a:buChar char="•"/>
            </a:pPr>
            <a:r>
              <a:rPr lang="en-US" dirty="0"/>
              <a:t>International Phonetic Alphabet:</a:t>
            </a:r>
          </a:p>
          <a:p>
            <a:pPr marL="457200" indent="-457200">
              <a:lnSpc>
                <a:spcPct val="100000"/>
              </a:lnSpc>
              <a:buFont typeface="Arial" panose="020B0604020202020204" pitchFamily="34" charset="0"/>
              <a:buChar char="•"/>
            </a:pPr>
            <a:r>
              <a:rPr lang="en-US" sz="2400" dirty="0">
                <a:hlinkClick r:id="rId3"/>
              </a:rPr>
              <a:t>http://en.wikipedia.org/wiki/International_Phonetic_Alphabet</a:t>
            </a:r>
            <a:endParaRPr lang="en-US" sz="2400" dirty="0"/>
          </a:p>
          <a:p>
            <a:endParaRPr lang="en-US" dirty="0">
              <a:latin typeface="Tahoma" charset="0"/>
            </a:endParaRPr>
          </a:p>
        </p:txBody>
      </p:sp>
      <p:grpSp>
        <p:nvGrpSpPr>
          <p:cNvPr id="2" name="Google Shape;431;p41">
            <a:extLst>
              <a:ext uri="{FF2B5EF4-FFF2-40B4-BE49-F238E27FC236}">
                <a16:creationId xmlns:a16="http://schemas.microsoft.com/office/drawing/2014/main" id="{CFFA65A6-D1F0-2DB8-67AC-6DFD99DA9EB8}"/>
              </a:ext>
            </a:extLst>
          </p:cNvPr>
          <p:cNvGrpSpPr/>
          <p:nvPr/>
        </p:nvGrpSpPr>
        <p:grpSpPr>
          <a:xfrm>
            <a:off x="6187808" y="1680515"/>
            <a:ext cx="5867583" cy="4053765"/>
            <a:chOff x="3070250" y="334925"/>
            <a:chExt cx="5878350" cy="4159625"/>
          </a:xfrm>
        </p:grpSpPr>
        <p:pic>
          <p:nvPicPr>
            <p:cNvPr id="3" name="Google Shape;432;p41">
              <a:extLst>
                <a:ext uri="{FF2B5EF4-FFF2-40B4-BE49-F238E27FC236}">
                  <a16:creationId xmlns:a16="http://schemas.microsoft.com/office/drawing/2014/main" id="{44162FEB-04CE-2B66-0270-687F7C9AA76C}"/>
                </a:ext>
              </a:extLst>
            </p:cNvPr>
            <p:cNvPicPr preferRelativeResize="0"/>
            <p:nvPr/>
          </p:nvPicPr>
          <p:blipFill rotWithShape="1">
            <a:blip r:embed="rId4">
              <a:alphaModFix/>
            </a:blip>
            <a:srcRect l="7895" t="6431" r="7844" b="47887"/>
            <a:stretch/>
          </p:blipFill>
          <p:spPr>
            <a:xfrm>
              <a:off x="3070250" y="334925"/>
              <a:ext cx="5878350" cy="4124574"/>
            </a:xfrm>
            <a:prstGeom prst="rect">
              <a:avLst/>
            </a:prstGeom>
            <a:noFill/>
            <a:ln>
              <a:noFill/>
            </a:ln>
          </p:spPr>
        </p:pic>
        <p:sp>
          <p:nvSpPr>
            <p:cNvPr id="4" name="Google Shape;433;p41">
              <a:extLst>
                <a:ext uri="{FF2B5EF4-FFF2-40B4-BE49-F238E27FC236}">
                  <a16:creationId xmlns:a16="http://schemas.microsoft.com/office/drawing/2014/main" id="{4E8B3D96-9587-F5C2-F005-BF6CCCCC94D8}"/>
                </a:ext>
              </a:extLst>
            </p:cNvPr>
            <p:cNvSpPr/>
            <p:nvPr/>
          </p:nvSpPr>
          <p:spPr>
            <a:xfrm>
              <a:off x="3218925" y="4150450"/>
              <a:ext cx="1621800" cy="344100"/>
            </a:xfrm>
            <a:prstGeom prst="rect">
              <a:avLst/>
            </a:prstGeom>
            <a:solidFill>
              <a:schemeClr val="lt1"/>
            </a:solidFill>
            <a:ln>
              <a:noFill/>
            </a:ln>
          </p:spPr>
          <p:txBody>
            <a:bodyPr spcFirstLastPara="1" wrap="square" lIns="121900" tIns="121900" rIns="121900" bIns="121900" anchor="ctr" anchorCtr="0">
              <a:noAutofit/>
            </a:bodyPr>
            <a:lstStyle/>
            <a:p>
              <a:pPr algn="ctr"/>
              <a:endParaRPr sz="2400">
                <a:latin typeface="Roboto Medium"/>
                <a:ea typeface="Roboto Medium"/>
                <a:cs typeface="Roboto Medium"/>
                <a:sym typeface="Roboto Medium"/>
              </a:endParaRPr>
            </a:p>
          </p:txBody>
        </p:sp>
      </p:grpSp>
    </p:spTree>
    <p:extLst>
      <p:ext uri="{BB962C8B-B14F-4D97-AF65-F5344CB8AC3E}">
        <p14:creationId xmlns:p14="http://schemas.microsoft.com/office/powerpoint/2010/main" val="3304844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634A7-3935-BB97-348E-6E92599AEB80}"/>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B0EFAC70-608C-B6CE-E384-CF3A1E207194}"/>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Speech Recognition</a:t>
            </a:r>
          </a:p>
        </p:txBody>
      </p:sp>
      <p:sp>
        <p:nvSpPr>
          <p:cNvPr id="16387" name="Rectangle 6">
            <a:extLst>
              <a:ext uri="{FF2B5EF4-FFF2-40B4-BE49-F238E27FC236}">
                <a16:creationId xmlns:a16="http://schemas.microsoft.com/office/drawing/2014/main" id="{9F657EB9-B9B6-CD63-C90C-2E871A323E13}"/>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ea typeface="ＭＳ Ｐゴシック" charset="0"/>
                <a:cs typeface="Calibri"/>
              </a:rPr>
              <a:t>Phonetics: Transcription</a:t>
            </a:r>
          </a:p>
        </p:txBody>
      </p:sp>
      <p:sp>
        <p:nvSpPr>
          <p:cNvPr id="5" name="Text Placeholder 4">
            <a:extLst>
              <a:ext uri="{FF2B5EF4-FFF2-40B4-BE49-F238E27FC236}">
                <a16:creationId xmlns:a16="http://schemas.microsoft.com/office/drawing/2014/main" id="{7E542ED5-F033-AACE-FBF1-05816F15C5F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859688109"/>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337FD-6F9A-A8E6-7F00-6C17BEECF4F2}"/>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90EF9ED2-E556-5C10-44B2-850DC1F69A47}"/>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Speech Recognition</a:t>
            </a:r>
          </a:p>
        </p:txBody>
      </p:sp>
      <p:sp>
        <p:nvSpPr>
          <p:cNvPr id="16387" name="Rectangle 6">
            <a:extLst>
              <a:ext uri="{FF2B5EF4-FFF2-40B4-BE49-F238E27FC236}">
                <a16:creationId xmlns:a16="http://schemas.microsoft.com/office/drawing/2014/main" id="{FDBE7072-DF95-3F14-99BE-A7FBE4172593}"/>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ea typeface="ＭＳ Ｐゴシック" charset="0"/>
                <a:cs typeface="Calibri"/>
              </a:rPr>
              <a:t>Phonetics: </a:t>
            </a:r>
          </a:p>
          <a:p>
            <a:pPr eaLnBrk="1" hangingPunct="1">
              <a:buFont typeface="Times" charset="0"/>
              <a:buNone/>
            </a:pPr>
            <a:r>
              <a:rPr lang="en-US" sz="4000" dirty="0">
                <a:solidFill>
                  <a:srgbClr val="A4001D"/>
                </a:solidFill>
                <a:ea typeface="ＭＳ Ｐゴシック" charset="0"/>
                <a:cs typeface="Calibri"/>
              </a:rPr>
              <a:t>Articulatory Phonetics</a:t>
            </a:r>
          </a:p>
          <a:p>
            <a:pPr eaLnBrk="1" hangingPunct="1">
              <a:buFont typeface="Times" charset="0"/>
              <a:buNone/>
            </a:pPr>
            <a:endParaRPr lang="en-US" sz="4000" dirty="0">
              <a:solidFill>
                <a:srgbClr val="A4001D"/>
              </a:solidFill>
              <a:ea typeface="ＭＳ Ｐゴシック" charset="0"/>
              <a:cs typeface="Calibri"/>
            </a:endParaRPr>
          </a:p>
          <a:p>
            <a:pPr eaLnBrk="1" hangingPunct="1">
              <a:buFont typeface="Times" charset="0"/>
              <a:buNone/>
            </a:pPr>
            <a:endParaRPr lang="en-US" sz="4000" dirty="0">
              <a:solidFill>
                <a:srgbClr val="A4001D"/>
              </a:solidFill>
              <a:ea typeface="ＭＳ Ｐゴシック" charset="0"/>
              <a:cs typeface="Calibri"/>
            </a:endParaRPr>
          </a:p>
          <a:p>
            <a:pPr>
              <a:buNone/>
            </a:pPr>
            <a:r>
              <a:rPr lang="en" sz="4000" dirty="0">
                <a:solidFill>
                  <a:srgbClr val="A4001D"/>
                </a:solidFill>
              </a:rPr>
              <a:t>How speech sounds are made by articulators (biology in motion)</a:t>
            </a:r>
            <a:endParaRPr lang="en-US" sz="4000" dirty="0">
              <a:solidFill>
                <a:srgbClr val="A4001D"/>
              </a:solidFill>
              <a:ea typeface="ＭＳ Ｐゴシック" charset="0"/>
              <a:cs typeface="Calibri"/>
            </a:endParaRPr>
          </a:p>
        </p:txBody>
      </p:sp>
      <p:sp>
        <p:nvSpPr>
          <p:cNvPr id="5" name="Text Placeholder 4">
            <a:extLst>
              <a:ext uri="{FF2B5EF4-FFF2-40B4-BE49-F238E27FC236}">
                <a16:creationId xmlns:a16="http://schemas.microsoft.com/office/drawing/2014/main" id="{8F8BD872-1EB0-D333-2471-50147BA74AD8}"/>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068338528"/>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0B135A-4B40-F9C0-863C-0CB3F2FE41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C1A4DA-303D-80A2-193D-25F62ED67AD9}"/>
              </a:ext>
            </a:extLst>
          </p:cNvPr>
          <p:cNvSpPr>
            <a:spLocks noGrp="1"/>
          </p:cNvSpPr>
          <p:nvPr>
            <p:ph type="title"/>
          </p:nvPr>
        </p:nvSpPr>
        <p:spPr/>
        <p:txBody>
          <a:bodyPr/>
          <a:lstStyle/>
          <a:p>
            <a:r>
              <a:rPr lang="en-US" dirty="0"/>
              <a:t>How speech is made!</a:t>
            </a:r>
          </a:p>
        </p:txBody>
      </p:sp>
      <p:sp>
        <p:nvSpPr>
          <p:cNvPr id="3" name="Content Placeholder 2">
            <a:extLst>
              <a:ext uri="{FF2B5EF4-FFF2-40B4-BE49-F238E27FC236}">
                <a16:creationId xmlns:a16="http://schemas.microsoft.com/office/drawing/2014/main" id="{0495E5C9-44E3-1DC4-1C85-5F6842121A79}"/>
              </a:ext>
            </a:extLst>
          </p:cNvPr>
          <p:cNvSpPr>
            <a:spLocks noGrp="1"/>
          </p:cNvSpPr>
          <p:nvPr>
            <p:ph idx="1"/>
          </p:nvPr>
        </p:nvSpPr>
        <p:spPr>
          <a:xfrm>
            <a:off x="760165" y="1252603"/>
            <a:ext cx="11226188" cy="5568327"/>
          </a:xfrm>
        </p:spPr>
        <p:txBody>
          <a:bodyPr>
            <a:normAutofit/>
          </a:bodyPr>
          <a:lstStyle/>
          <a:p>
            <a:pPr marL="571500" indent="-571500">
              <a:buFont typeface="+mj-lt"/>
              <a:buAutoNum type="arabicPeriod"/>
            </a:pPr>
            <a:r>
              <a:rPr lang="en-US" sz="3200" dirty="0"/>
              <a:t>Air come up from from the </a:t>
            </a:r>
            <a:r>
              <a:rPr lang="en-US" sz="3200" dirty="0">
                <a:solidFill>
                  <a:srgbClr val="061CFF"/>
                </a:solidFill>
              </a:rPr>
              <a:t>lungs</a:t>
            </a:r>
          </a:p>
          <a:p>
            <a:pPr marL="571500" indent="-571500">
              <a:buFont typeface="+mj-lt"/>
              <a:buAutoNum type="arabicPeriod"/>
            </a:pPr>
            <a:r>
              <a:rPr lang="en-US" sz="3200" dirty="0"/>
              <a:t>Makes the </a:t>
            </a:r>
            <a:r>
              <a:rPr lang="en-US" sz="3200" dirty="0">
                <a:solidFill>
                  <a:srgbClr val="061CFF"/>
                </a:solidFill>
              </a:rPr>
              <a:t>vocal cords </a:t>
            </a:r>
            <a:r>
              <a:rPr lang="en-US" sz="3200" dirty="0"/>
              <a:t>vibrate</a:t>
            </a:r>
          </a:p>
          <a:p>
            <a:pPr marL="571500" indent="-571500">
              <a:buFont typeface="Arial" panose="020B0604020202020204" pitchFamily="34" charset="0"/>
              <a:buChar char="•"/>
            </a:pPr>
            <a:endParaRPr lang="en-US" sz="3200" dirty="0"/>
          </a:p>
          <a:p>
            <a:pPr marL="571500" indent="-571500">
              <a:buFont typeface="Arial" panose="020B0604020202020204" pitchFamily="34" charset="0"/>
              <a:buChar char="•"/>
            </a:pPr>
            <a:endParaRPr lang="en-US" sz="3200" dirty="0"/>
          </a:p>
          <a:p>
            <a:pPr marL="571500" indent="-571500">
              <a:buFont typeface="Arial" panose="020B0604020202020204" pitchFamily="34" charset="0"/>
              <a:buChar char="•"/>
            </a:pPr>
            <a:endParaRPr lang="en-US" sz="3200" dirty="0"/>
          </a:p>
          <a:p>
            <a:pPr marL="571500" indent="-571500">
              <a:buFont typeface="Arial" panose="020B0604020202020204" pitchFamily="34" charset="0"/>
              <a:buChar char="•"/>
            </a:pPr>
            <a:endParaRPr lang="en-US" sz="3200" dirty="0"/>
          </a:p>
          <a:p>
            <a:pPr marL="571500" indent="-571500">
              <a:buFont typeface="Arial" panose="020B0604020202020204" pitchFamily="34" charset="0"/>
              <a:buChar char="•"/>
            </a:pPr>
            <a:endParaRPr lang="en-US" sz="3200" dirty="0"/>
          </a:p>
          <a:p>
            <a:pPr marL="0" indent="0"/>
            <a:endParaRPr lang="en-US" sz="3200" dirty="0"/>
          </a:p>
          <a:p>
            <a:pPr marL="571500" indent="-571500">
              <a:buFont typeface="+mj-lt"/>
              <a:buAutoNum type="arabicPeriod" startAt="3"/>
            </a:pPr>
            <a:r>
              <a:rPr lang="en-US" sz="3200" dirty="0"/>
              <a:t>Resulting pressure waves shaped by </a:t>
            </a:r>
            <a:r>
              <a:rPr lang="en-US" sz="3200" dirty="0">
                <a:solidFill>
                  <a:srgbClr val="061CFF"/>
                </a:solidFill>
              </a:rPr>
              <a:t>tongue, mouth, lips</a:t>
            </a:r>
          </a:p>
        </p:txBody>
      </p:sp>
      <p:pic>
        <p:nvPicPr>
          <p:cNvPr id="1026" name="Picture 2" descr="Inside view of throat, showing larynx, vocal cords, and trachea, with details of closed and open vocal cords.">
            <a:extLst>
              <a:ext uri="{FF2B5EF4-FFF2-40B4-BE49-F238E27FC236}">
                <a16:creationId xmlns:a16="http://schemas.microsoft.com/office/drawing/2014/main" id="{804DC683-C68A-3625-1C33-24D1E465F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41328" y="2577323"/>
            <a:ext cx="4770304" cy="311106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66BECDC-8C25-9A47-7FDD-8FA3023A78EF}"/>
              </a:ext>
            </a:extLst>
          </p:cNvPr>
          <p:cNvSpPr txBox="1"/>
          <p:nvPr/>
        </p:nvSpPr>
        <p:spPr>
          <a:xfrm>
            <a:off x="7953260" y="6482376"/>
            <a:ext cx="4909750" cy="338554"/>
          </a:xfrm>
          <a:prstGeom prst="rect">
            <a:avLst/>
          </a:prstGeom>
          <a:noFill/>
        </p:spPr>
        <p:txBody>
          <a:bodyPr wrap="square">
            <a:spAutoFit/>
          </a:bodyPr>
          <a:lstStyle/>
          <a:p>
            <a:r>
              <a:rPr lang="en-US" b="0" i="0" dirty="0">
                <a:solidFill>
                  <a:srgbClr val="000000"/>
                </a:solidFill>
                <a:effectLst/>
                <a:latin typeface="Times"/>
              </a:rPr>
              <a:t>Figure from Ignite Healthwise, LLC Staff</a:t>
            </a:r>
            <a:endParaRPr lang="en-US" dirty="0"/>
          </a:p>
        </p:txBody>
      </p:sp>
    </p:spTree>
    <p:extLst>
      <p:ext uri="{BB962C8B-B14F-4D97-AF65-F5344CB8AC3E}">
        <p14:creationId xmlns:p14="http://schemas.microsoft.com/office/powerpoint/2010/main" val="26898623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59">
          <a:extLst>
            <a:ext uri="{FF2B5EF4-FFF2-40B4-BE49-F238E27FC236}">
              <a16:creationId xmlns:a16="http://schemas.microsoft.com/office/drawing/2014/main" id="{95C13205-4042-09C2-3CBA-E2FB7B52EBB7}"/>
            </a:ext>
          </a:extLst>
        </p:cNvPr>
        <p:cNvGrpSpPr/>
        <p:nvPr/>
      </p:nvGrpSpPr>
      <p:grpSpPr>
        <a:xfrm>
          <a:off x="0" y="0"/>
          <a:ext cx="0" cy="0"/>
          <a:chOff x="0" y="0"/>
          <a:chExt cx="0" cy="0"/>
        </a:xfrm>
      </p:grpSpPr>
      <p:sp>
        <p:nvSpPr>
          <p:cNvPr id="260" name="Google Shape;260;p29">
            <a:extLst>
              <a:ext uri="{FF2B5EF4-FFF2-40B4-BE49-F238E27FC236}">
                <a16:creationId xmlns:a16="http://schemas.microsoft.com/office/drawing/2014/main" id="{C15D71DC-9890-6205-2C4D-86073A488669}"/>
              </a:ext>
            </a:extLst>
          </p:cNvPr>
          <p:cNvSpPr txBox="1">
            <a:spLocks noGrp="1"/>
          </p:cNvSpPr>
          <p:nvPr>
            <p:ph type="title"/>
          </p:nvPr>
        </p:nvSpPr>
        <p:spPr>
          <a:xfrm>
            <a:off x="366095" y="204805"/>
            <a:ext cx="5393600" cy="1161200"/>
          </a:xfrm>
          <a:prstGeom prst="rect">
            <a:avLst/>
          </a:prstGeom>
        </p:spPr>
        <p:txBody>
          <a:bodyPr spcFirstLastPara="1" vert="horz" wrap="square" lIns="121900" tIns="121900" rIns="121900" bIns="121900" rtlCol="0" anchor="t" anchorCtr="0">
            <a:noAutofit/>
          </a:bodyPr>
          <a:lstStyle/>
          <a:p>
            <a:r>
              <a:rPr lang="en" sz="4000" dirty="0"/>
              <a:t>Vocal Fold Vibration</a:t>
            </a:r>
            <a:endParaRPr sz="4000" dirty="0"/>
          </a:p>
          <a:p>
            <a:endParaRPr dirty="0"/>
          </a:p>
        </p:txBody>
      </p:sp>
      <p:sp>
        <p:nvSpPr>
          <p:cNvPr id="261" name="Google Shape;261;p29">
            <a:extLst>
              <a:ext uri="{FF2B5EF4-FFF2-40B4-BE49-F238E27FC236}">
                <a16:creationId xmlns:a16="http://schemas.microsoft.com/office/drawing/2014/main" id="{E7FE448E-30EA-B18A-F675-57A2CD2B0FFF}"/>
              </a:ext>
            </a:extLst>
          </p:cNvPr>
          <p:cNvSpPr txBox="1">
            <a:spLocks noGrp="1"/>
          </p:cNvSpPr>
          <p:nvPr>
            <p:ph type="sldNum" idx="4294967295"/>
          </p:nvPr>
        </p:nvSpPr>
        <p:spPr>
          <a:xfrm>
            <a:off x="11296611" y="6238704"/>
            <a:ext cx="731600" cy="524800"/>
          </a:xfrm>
          <a:prstGeom prst="rect">
            <a:avLst/>
          </a:prstGeom>
        </p:spPr>
        <p:txBody>
          <a:bodyPr spcFirstLastPara="1" vert="horz" wrap="square" lIns="121900" tIns="121900" rIns="121900" bIns="121900" rtlCol="0" anchor="ctr" anchorCtr="0">
            <a:normAutofit/>
          </a:bodyPr>
          <a:lstStyle/>
          <a:p>
            <a:fld id="{00000000-1234-1234-1234-123412341234}" type="slidenum">
              <a:rPr lang="en"/>
              <a:pPr/>
              <a:t>29</a:t>
            </a:fld>
            <a:endParaRPr/>
          </a:p>
        </p:txBody>
      </p:sp>
      <p:sp>
        <p:nvSpPr>
          <p:cNvPr id="262" name="Google Shape;262;p29">
            <a:extLst>
              <a:ext uri="{FF2B5EF4-FFF2-40B4-BE49-F238E27FC236}">
                <a16:creationId xmlns:a16="http://schemas.microsoft.com/office/drawing/2014/main" id="{3406B684-DC7E-5A10-679D-DE4E3964B0CF}"/>
              </a:ext>
            </a:extLst>
          </p:cNvPr>
          <p:cNvSpPr txBox="1">
            <a:spLocks noGrp="1"/>
          </p:cNvSpPr>
          <p:nvPr>
            <p:ph type="body" idx="1"/>
          </p:nvPr>
        </p:nvSpPr>
        <p:spPr>
          <a:xfrm>
            <a:off x="418200" y="1133667"/>
            <a:ext cx="5677800" cy="4758400"/>
          </a:xfrm>
          <a:prstGeom prst="rect">
            <a:avLst/>
          </a:prstGeom>
        </p:spPr>
        <p:txBody>
          <a:bodyPr spcFirstLastPara="1" vert="horz" wrap="square" lIns="121900" tIns="121900" rIns="121900" bIns="121900" rtlCol="0" anchor="t" anchorCtr="0">
            <a:noAutofit/>
          </a:bodyPr>
          <a:lstStyle/>
          <a:p>
            <a:pPr>
              <a:lnSpc>
                <a:spcPct val="100000"/>
              </a:lnSpc>
              <a:buClr>
                <a:srgbClr val="8C1515"/>
              </a:buClr>
            </a:pPr>
            <a:r>
              <a:rPr lang="en" dirty="0">
                <a:solidFill>
                  <a:srgbClr val="2E2D29"/>
                </a:solidFill>
              </a:rPr>
              <a:t>Air comes up from lungs</a:t>
            </a:r>
            <a:endParaRPr dirty="0">
              <a:solidFill>
                <a:srgbClr val="2E2D29"/>
              </a:solidFill>
            </a:endParaRPr>
          </a:p>
          <a:p>
            <a:pPr>
              <a:lnSpc>
                <a:spcPct val="100000"/>
              </a:lnSpc>
              <a:spcBef>
                <a:spcPts val="1333"/>
              </a:spcBef>
              <a:buClr>
                <a:srgbClr val="8C1515"/>
              </a:buClr>
            </a:pPr>
            <a:r>
              <a:rPr lang="en" dirty="0">
                <a:solidFill>
                  <a:srgbClr val="2E2D29"/>
                </a:solidFill>
              </a:rPr>
              <a:t>Forces its way through vocal cords, pushing open (2,3,4)</a:t>
            </a:r>
            <a:endParaRPr dirty="0">
              <a:solidFill>
                <a:srgbClr val="2E2D29"/>
              </a:solidFill>
            </a:endParaRPr>
          </a:p>
          <a:p>
            <a:pPr>
              <a:lnSpc>
                <a:spcPct val="100000"/>
              </a:lnSpc>
              <a:spcBef>
                <a:spcPts val="1333"/>
              </a:spcBef>
              <a:buClr>
                <a:srgbClr val="8C1515"/>
              </a:buClr>
            </a:pPr>
            <a:r>
              <a:rPr lang="en" dirty="0">
                <a:solidFill>
                  <a:srgbClr val="2E2D29"/>
                </a:solidFill>
              </a:rPr>
              <a:t>This causes air pressure in glottis to fall:</a:t>
            </a:r>
            <a:endParaRPr dirty="0">
              <a:solidFill>
                <a:srgbClr val="2E2D29"/>
              </a:solidFill>
            </a:endParaRPr>
          </a:p>
          <a:p>
            <a:pPr lvl="1" indent="-389457">
              <a:lnSpc>
                <a:spcPct val="100000"/>
              </a:lnSpc>
              <a:buClr>
                <a:srgbClr val="8C1515"/>
              </a:buClr>
              <a:buSzPts val="1000"/>
            </a:pPr>
            <a:r>
              <a:rPr lang="en" sz="1800" dirty="0">
                <a:solidFill>
                  <a:srgbClr val="2E2D29"/>
                </a:solidFill>
              </a:rPr>
              <a:t>when gas runs through constricted passage, its velocity increases (Venturi tube effect)</a:t>
            </a:r>
            <a:endParaRPr sz="1800" dirty="0">
              <a:solidFill>
                <a:srgbClr val="2E2D29"/>
              </a:solidFill>
            </a:endParaRPr>
          </a:p>
          <a:p>
            <a:pPr lvl="1">
              <a:lnSpc>
                <a:spcPct val="100000"/>
              </a:lnSpc>
              <a:buClr>
                <a:srgbClr val="2E2D29"/>
              </a:buClr>
            </a:pPr>
            <a:r>
              <a:rPr lang="en" sz="1800" dirty="0">
                <a:solidFill>
                  <a:srgbClr val="2E2D29"/>
                </a:solidFill>
              </a:rPr>
              <a:t> this increase in velocity results in a drop in pressure (Bernoulli principle)</a:t>
            </a:r>
            <a:endParaRPr sz="1800" dirty="0">
              <a:solidFill>
                <a:srgbClr val="2E2D29"/>
              </a:solidFill>
            </a:endParaRPr>
          </a:p>
          <a:p>
            <a:pPr>
              <a:lnSpc>
                <a:spcPct val="100000"/>
              </a:lnSpc>
              <a:spcBef>
                <a:spcPts val="1333"/>
              </a:spcBef>
              <a:buClr>
                <a:srgbClr val="8C1515"/>
              </a:buClr>
            </a:pPr>
            <a:r>
              <a:rPr lang="en" dirty="0">
                <a:solidFill>
                  <a:srgbClr val="2E2D29"/>
                </a:solidFill>
              </a:rPr>
              <a:t>Because of drop in pressure, vocal cords snap together again (6-10)</a:t>
            </a:r>
            <a:endParaRPr dirty="0">
              <a:solidFill>
                <a:srgbClr val="2E2D29"/>
              </a:solidFill>
            </a:endParaRPr>
          </a:p>
          <a:p>
            <a:pPr>
              <a:lnSpc>
                <a:spcPct val="100000"/>
              </a:lnSpc>
              <a:spcBef>
                <a:spcPts val="1333"/>
              </a:spcBef>
              <a:buClr>
                <a:srgbClr val="8C1515"/>
              </a:buClr>
            </a:pPr>
            <a:r>
              <a:rPr lang="en" dirty="0">
                <a:solidFill>
                  <a:srgbClr val="2E2D29"/>
                </a:solidFill>
              </a:rPr>
              <a:t>Single cycle: ~1/100 of a second</a:t>
            </a:r>
            <a:endParaRPr dirty="0">
              <a:solidFill>
                <a:srgbClr val="2E2D29"/>
              </a:solidFill>
            </a:endParaRPr>
          </a:p>
        </p:txBody>
      </p:sp>
      <p:pic>
        <p:nvPicPr>
          <p:cNvPr id="263" name="Google Shape;263;p29">
            <a:extLst>
              <a:ext uri="{FF2B5EF4-FFF2-40B4-BE49-F238E27FC236}">
                <a16:creationId xmlns:a16="http://schemas.microsoft.com/office/drawing/2014/main" id="{E83A7FE5-112F-65F9-1AAC-83274E0C902F}"/>
              </a:ext>
            </a:extLst>
          </p:cNvPr>
          <p:cNvPicPr preferRelativeResize="0"/>
          <p:nvPr/>
        </p:nvPicPr>
        <p:blipFill rotWithShape="1">
          <a:blip r:embed="rId3">
            <a:alphaModFix/>
          </a:blip>
          <a:srcRect/>
          <a:stretch/>
        </p:blipFill>
        <p:spPr>
          <a:xfrm>
            <a:off x="7315200" y="204805"/>
            <a:ext cx="3981411" cy="6558699"/>
          </a:xfrm>
          <a:prstGeom prst="rect">
            <a:avLst/>
          </a:prstGeom>
          <a:noFill/>
          <a:ln>
            <a:noFill/>
          </a:ln>
        </p:spPr>
      </p:pic>
    </p:spTree>
    <p:extLst>
      <p:ext uri="{BB962C8B-B14F-4D97-AF65-F5344CB8AC3E}">
        <p14:creationId xmlns:p14="http://schemas.microsoft.com/office/powerpoint/2010/main" val="32303802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F1E45C-B2C8-40FD-0CBA-8C563D3A5D61}"/>
              </a:ext>
            </a:extLst>
          </p:cNvPr>
          <p:cNvSpPr>
            <a:spLocks noGrp="1"/>
          </p:cNvSpPr>
          <p:nvPr>
            <p:ph type="title"/>
          </p:nvPr>
        </p:nvSpPr>
        <p:spPr/>
        <p:txBody>
          <a:bodyPr/>
          <a:lstStyle/>
          <a:p>
            <a:r>
              <a:rPr lang="en-US" dirty="0"/>
              <a:t>Warning: gross video on next slide</a:t>
            </a:r>
          </a:p>
        </p:txBody>
      </p:sp>
      <p:sp>
        <p:nvSpPr>
          <p:cNvPr id="5" name="Content Placeholder 4">
            <a:extLst>
              <a:ext uri="{FF2B5EF4-FFF2-40B4-BE49-F238E27FC236}">
                <a16:creationId xmlns:a16="http://schemas.microsoft.com/office/drawing/2014/main" id="{646D1B11-DB67-8F4A-227E-B73AED090B21}"/>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1132870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F8B10B9-4015-C629-EE4F-E95D0672C83E}"/>
              </a:ext>
            </a:extLst>
          </p:cNvPr>
          <p:cNvSpPr>
            <a:spLocks noGrp="1"/>
          </p:cNvSpPr>
          <p:nvPr>
            <p:ph type="title"/>
          </p:nvPr>
        </p:nvSpPr>
        <p:spPr/>
        <p:txBody>
          <a:bodyPr/>
          <a:lstStyle/>
          <a:p>
            <a:r>
              <a:rPr lang="en-US" dirty="0"/>
              <a:t>Vocal Folds </a:t>
            </a:r>
          </a:p>
        </p:txBody>
      </p:sp>
      <p:pic>
        <p:nvPicPr>
          <p:cNvPr id="8" name="vocalfolds.mp4">
            <a:hlinkClick r:id="" action="ppaction://media"/>
            <a:extLst>
              <a:ext uri="{FF2B5EF4-FFF2-40B4-BE49-F238E27FC236}">
                <a16:creationId xmlns:a16="http://schemas.microsoft.com/office/drawing/2014/main" id="{53ED4C7C-0CD9-44E6-9DB2-DF94ACBF839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062163" y="1600200"/>
            <a:ext cx="8128000" cy="4572000"/>
          </a:xfrm>
        </p:spPr>
      </p:pic>
      <p:sp>
        <p:nvSpPr>
          <p:cNvPr id="7" name="TextBox 6">
            <a:extLst>
              <a:ext uri="{FF2B5EF4-FFF2-40B4-BE49-F238E27FC236}">
                <a16:creationId xmlns:a16="http://schemas.microsoft.com/office/drawing/2014/main" id="{FBD08B36-77A7-0C4F-5B5A-9C97FB157356}"/>
              </a:ext>
            </a:extLst>
          </p:cNvPr>
          <p:cNvSpPr txBox="1"/>
          <p:nvPr/>
        </p:nvSpPr>
        <p:spPr>
          <a:xfrm>
            <a:off x="3068878" y="6488668"/>
            <a:ext cx="9214830" cy="369332"/>
          </a:xfrm>
          <a:prstGeom prst="rect">
            <a:avLst/>
          </a:prstGeom>
          <a:noFill/>
        </p:spPr>
        <p:txBody>
          <a:bodyPr wrap="none" rtlCol="0">
            <a:spAutoFit/>
          </a:bodyPr>
          <a:lstStyle/>
          <a:p>
            <a:r>
              <a:rPr lang="en-US" dirty="0"/>
              <a:t>Thanks to SPS, the Society of Physics students https://</a:t>
            </a:r>
            <a:r>
              <a:rPr lang="en-US" dirty="0" err="1"/>
              <a:t>www.youtube.com</a:t>
            </a:r>
            <a:r>
              <a:rPr lang="en-US" dirty="0"/>
              <a:t>/</a:t>
            </a:r>
            <a:r>
              <a:rPr lang="en-US" dirty="0" err="1"/>
              <a:t>watch?v</a:t>
            </a:r>
            <a:r>
              <a:rPr lang="en-US" dirty="0"/>
              <a:t>=wYnPA7IXFIU</a:t>
            </a:r>
          </a:p>
        </p:txBody>
      </p:sp>
    </p:spTree>
    <p:extLst>
      <p:ext uri="{BB962C8B-B14F-4D97-AF65-F5344CB8AC3E}">
        <p14:creationId xmlns:p14="http://schemas.microsoft.com/office/powerpoint/2010/main" val="1565553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189"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AED5596-7EA1-1C61-1562-FB27FDF69F23}"/>
              </a:ext>
            </a:extLst>
          </p:cNvPr>
          <p:cNvSpPr>
            <a:spLocks noGrp="1"/>
          </p:cNvSpPr>
          <p:nvPr>
            <p:ph type="title"/>
          </p:nvPr>
        </p:nvSpPr>
        <p:spPr/>
        <p:txBody>
          <a:bodyPr/>
          <a:lstStyle/>
          <a:p>
            <a:r>
              <a:rPr lang="en-US" dirty="0"/>
              <a:t>Voicing</a:t>
            </a:r>
          </a:p>
        </p:txBody>
      </p:sp>
      <p:sp>
        <p:nvSpPr>
          <p:cNvPr id="6" name="Content Placeholder 5">
            <a:extLst>
              <a:ext uri="{FF2B5EF4-FFF2-40B4-BE49-F238E27FC236}">
                <a16:creationId xmlns:a16="http://schemas.microsoft.com/office/drawing/2014/main" id="{DC396912-F59C-40B2-AD1A-7D2CF5AFBBD2}"/>
              </a:ext>
            </a:extLst>
          </p:cNvPr>
          <p:cNvSpPr>
            <a:spLocks noGrp="1"/>
          </p:cNvSpPr>
          <p:nvPr>
            <p:ph idx="1"/>
          </p:nvPr>
        </p:nvSpPr>
        <p:spPr/>
        <p:txBody>
          <a:bodyPr/>
          <a:lstStyle/>
          <a:p>
            <a:r>
              <a:rPr lang="en-US" dirty="0"/>
              <a:t>The vocal cords vibrate for some sounds</a:t>
            </a:r>
          </a:p>
          <a:p>
            <a:pPr marL="457200" indent="-457200">
              <a:buFont typeface="Arial" panose="020B0604020202020204" pitchFamily="34" charset="0"/>
              <a:buChar char="•"/>
            </a:pPr>
            <a:r>
              <a:rPr lang="en-US" dirty="0"/>
              <a:t>All vowels</a:t>
            </a:r>
          </a:p>
          <a:p>
            <a:pPr marL="457200" indent="-457200">
              <a:buFont typeface="Arial" panose="020B0604020202020204" pitchFamily="34" charset="0"/>
              <a:buChar char="•"/>
            </a:pPr>
            <a:r>
              <a:rPr lang="en-US" dirty="0"/>
              <a:t>"voiced" consonants like d/b/g/z/dh/m/n</a:t>
            </a:r>
          </a:p>
          <a:p>
            <a:r>
              <a:rPr lang="en-US" dirty="0"/>
              <a:t>But not for others</a:t>
            </a:r>
          </a:p>
          <a:p>
            <a:pPr marL="457200" indent="-457200">
              <a:buFont typeface="Arial" panose="020B0604020202020204" pitchFamily="34" charset="0"/>
              <a:buChar char="•"/>
            </a:pPr>
            <a:r>
              <a:rPr lang="en-US" dirty="0"/>
              <a:t>t/p/k/s/</a:t>
            </a:r>
            <a:r>
              <a:rPr lang="en-US" dirty="0" err="1"/>
              <a:t>th</a:t>
            </a:r>
            <a:r>
              <a:rPr lang="en-US" dirty="0"/>
              <a:t>/f</a:t>
            </a:r>
          </a:p>
          <a:p>
            <a:pPr marL="0" indent="0"/>
            <a:r>
              <a:rPr lang="en-US" dirty="0"/>
              <a:t>Exercise:</a:t>
            </a:r>
          </a:p>
          <a:p>
            <a:pPr marL="457200" indent="-457200">
              <a:buFont typeface="Arial" panose="020B0604020202020204" pitchFamily="34" charset="0"/>
              <a:buChar char="•"/>
            </a:pPr>
            <a:r>
              <a:rPr lang="en-US" dirty="0"/>
              <a:t>	hold your hand on your larynx and say:</a:t>
            </a:r>
          </a:p>
          <a:p>
            <a:pPr marL="457200" indent="-457200">
              <a:buFont typeface="Arial" panose="020B0604020202020204" pitchFamily="34" charset="0"/>
              <a:buChar char="•"/>
            </a:pPr>
            <a:r>
              <a:rPr lang="en-US" dirty="0"/>
              <a:t>	</a:t>
            </a:r>
            <a:r>
              <a:rPr lang="en-US" dirty="0" err="1"/>
              <a:t>sssssssss</a:t>
            </a:r>
            <a:r>
              <a:rPr lang="en-US" dirty="0"/>
              <a:t>    vs     </a:t>
            </a:r>
            <a:r>
              <a:rPr lang="en-US" dirty="0" err="1"/>
              <a:t>zzzzzzzzzzzzzzzz</a:t>
            </a:r>
            <a:endParaRPr lang="en-US" dirty="0"/>
          </a:p>
        </p:txBody>
      </p:sp>
    </p:spTree>
    <p:extLst>
      <p:ext uri="{BB962C8B-B14F-4D97-AF65-F5344CB8AC3E}">
        <p14:creationId xmlns:p14="http://schemas.microsoft.com/office/powerpoint/2010/main" val="2243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9EEF2A-C7CA-50E2-87CA-64041BE03FBB}"/>
              </a:ext>
            </a:extLst>
          </p:cNvPr>
          <p:cNvSpPr>
            <a:spLocks noGrp="1"/>
          </p:cNvSpPr>
          <p:nvPr>
            <p:ph type="title"/>
          </p:nvPr>
        </p:nvSpPr>
        <p:spPr>
          <a:xfrm>
            <a:off x="403217" y="710446"/>
            <a:ext cx="10058400" cy="907196"/>
          </a:xfrm>
        </p:spPr>
        <p:txBody>
          <a:bodyPr>
            <a:normAutofit fontScale="90000"/>
          </a:bodyPr>
          <a:lstStyle/>
          <a:p>
            <a:r>
              <a:rPr lang="en" sz="4400" dirty="0"/>
              <a:t>Sagittal </a:t>
            </a:r>
            <a:r>
              <a:rPr lang="en" dirty="0"/>
              <a:t>View</a:t>
            </a:r>
            <a:br>
              <a:rPr lang="en" dirty="0"/>
            </a:br>
            <a:r>
              <a:rPr lang="en" sz="4400" dirty="0"/>
              <a:t> of </a:t>
            </a:r>
            <a:r>
              <a:rPr lang="en" dirty="0"/>
              <a:t>V</a:t>
            </a:r>
            <a:r>
              <a:rPr lang="en" sz="4400" dirty="0"/>
              <a:t>ocal </a:t>
            </a:r>
            <a:r>
              <a:rPr lang="en" dirty="0"/>
              <a:t>T</a:t>
            </a:r>
            <a:r>
              <a:rPr lang="en" sz="4400" dirty="0"/>
              <a:t>ract</a:t>
            </a:r>
            <a:endParaRPr lang="en-US" dirty="0"/>
          </a:p>
        </p:txBody>
      </p:sp>
      <p:pic>
        <p:nvPicPr>
          <p:cNvPr id="6" name="Content Placeholder 5">
            <a:extLst>
              <a:ext uri="{FF2B5EF4-FFF2-40B4-BE49-F238E27FC236}">
                <a16:creationId xmlns:a16="http://schemas.microsoft.com/office/drawing/2014/main" id="{40DAC4D9-5D1D-5126-A369-14598500903B}"/>
              </a:ext>
            </a:extLst>
          </p:cNvPr>
          <p:cNvPicPr>
            <a:picLocks noGrp="1" noChangeAspect="1"/>
          </p:cNvPicPr>
          <p:nvPr>
            <p:ph idx="1"/>
          </p:nvPr>
        </p:nvPicPr>
        <p:blipFill>
          <a:blip r:embed="rId2"/>
          <a:stretch>
            <a:fillRect/>
          </a:stretch>
        </p:blipFill>
        <p:spPr>
          <a:xfrm>
            <a:off x="5030452" y="107575"/>
            <a:ext cx="6616383" cy="6642849"/>
          </a:xfrm>
          <a:prstGeom prst="rect">
            <a:avLst/>
          </a:prstGeom>
        </p:spPr>
      </p:pic>
      <p:sp>
        <p:nvSpPr>
          <p:cNvPr id="7" name="TextBox 6">
            <a:extLst>
              <a:ext uri="{FF2B5EF4-FFF2-40B4-BE49-F238E27FC236}">
                <a16:creationId xmlns:a16="http://schemas.microsoft.com/office/drawing/2014/main" id="{9F5247BB-E0D9-A6E2-C7B8-A00A92DD60E9}"/>
              </a:ext>
            </a:extLst>
          </p:cNvPr>
          <p:cNvSpPr txBox="1"/>
          <p:nvPr/>
        </p:nvSpPr>
        <p:spPr>
          <a:xfrm>
            <a:off x="7205031" y="6565758"/>
            <a:ext cx="4342727" cy="338554"/>
          </a:xfrm>
          <a:prstGeom prst="rect">
            <a:avLst/>
          </a:prstGeom>
          <a:noFill/>
        </p:spPr>
        <p:txBody>
          <a:bodyPr wrap="none" rtlCol="0">
            <a:spAutoFit/>
          </a:bodyPr>
          <a:lstStyle/>
          <a:p>
            <a:r>
              <a:rPr lang="en-US" sz="1600" dirty="0"/>
              <a:t>Figure from OpenStax University Physics CC BY 4.0</a:t>
            </a:r>
          </a:p>
        </p:txBody>
      </p:sp>
    </p:spTree>
    <p:extLst>
      <p:ext uri="{BB962C8B-B14F-4D97-AF65-F5344CB8AC3E}">
        <p14:creationId xmlns:p14="http://schemas.microsoft.com/office/powerpoint/2010/main" val="15534527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87">
          <a:extLst>
            <a:ext uri="{FF2B5EF4-FFF2-40B4-BE49-F238E27FC236}">
              <a16:creationId xmlns:a16="http://schemas.microsoft.com/office/drawing/2014/main" id="{1724FDE2-9096-5BAB-18FE-A9D27212E45C}"/>
            </a:ext>
          </a:extLst>
        </p:cNvPr>
        <p:cNvGrpSpPr/>
        <p:nvPr/>
      </p:nvGrpSpPr>
      <p:grpSpPr>
        <a:xfrm>
          <a:off x="0" y="0"/>
          <a:ext cx="0" cy="0"/>
          <a:chOff x="0" y="0"/>
          <a:chExt cx="0" cy="0"/>
        </a:xfrm>
      </p:grpSpPr>
      <p:sp>
        <p:nvSpPr>
          <p:cNvPr id="288" name="Google Shape;288;p32">
            <a:extLst>
              <a:ext uri="{FF2B5EF4-FFF2-40B4-BE49-F238E27FC236}">
                <a16:creationId xmlns:a16="http://schemas.microsoft.com/office/drawing/2014/main" id="{28E89433-9DC1-2BF2-F5EA-654EDCA3DEA4}"/>
              </a:ext>
            </a:extLst>
          </p:cNvPr>
          <p:cNvSpPr txBox="1">
            <a:spLocks noGrp="1"/>
          </p:cNvSpPr>
          <p:nvPr>
            <p:ph type="title"/>
          </p:nvPr>
        </p:nvSpPr>
        <p:spPr>
          <a:xfrm>
            <a:off x="362967" y="201967"/>
            <a:ext cx="11360800" cy="763600"/>
          </a:xfrm>
          <a:prstGeom prst="rect">
            <a:avLst/>
          </a:prstGeom>
        </p:spPr>
        <p:txBody>
          <a:bodyPr spcFirstLastPara="1" vert="horz" wrap="square" lIns="121900" tIns="121900" rIns="121900" bIns="121900" rtlCol="0" anchor="t" anchorCtr="0">
            <a:noAutofit/>
          </a:bodyPr>
          <a:lstStyle/>
          <a:p>
            <a:r>
              <a:rPr lang="en" sz="3333">
                <a:solidFill>
                  <a:srgbClr val="8C1515"/>
                </a:solidFill>
              </a:rPr>
              <a:t>Consonants and Vowels</a:t>
            </a:r>
            <a:endParaRPr sz="3333">
              <a:solidFill>
                <a:srgbClr val="8C1515"/>
              </a:solidFill>
            </a:endParaRPr>
          </a:p>
          <a:p>
            <a:endParaRPr/>
          </a:p>
        </p:txBody>
      </p:sp>
      <p:sp>
        <p:nvSpPr>
          <p:cNvPr id="289" name="Google Shape;289;p32">
            <a:extLst>
              <a:ext uri="{FF2B5EF4-FFF2-40B4-BE49-F238E27FC236}">
                <a16:creationId xmlns:a16="http://schemas.microsoft.com/office/drawing/2014/main" id="{1A079986-B66F-BB7F-DA5E-33E01335E081}"/>
              </a:ext>
            </a:extLst>
          </p:cNvPr>
          <p:cNvSpPr txBox="1">
            <a:spLocks noGrp="1"/>
          </p:cNvSpPr>
          <p:nvPr>
            <p:ph type="sldNum" idx="12"/>
          </p:nvPr>
        </p:nvSpPr>
        <p:spPr>
          <a:xfrm>
            <a:off x="11296611" y="6238704"/>
            <a:ext cx="731600" cy="524800"/>
          </a:xfrm>
          <a:prstGeom prst="rect">
            <a:avLst/>
          </a:prstGeom>
        </p:spPr>
        <p:txBody>
          <a:bodyPr spcFirstLastPara="1" vert="horz" wrap="square" lIns="121900" tIns="121900" rIns="121900" bIns="121900" rtlCol="0" anchor="ctr" anchorCtr="0">
            <a:normAutofit/>
          </a:bodyPr>
          <a:lstStyle/>
          <a:p>
            <a:fld id="{00000000-1234-1234-1234-123412341234}" type="slidenum">
              <a:rPr lang="en"/>
              <a:pPr/>
              <a:t>34</a:t>
            </a:fld>
            <a:endParaRPr/>
          </a:p>
        </p:txBody>
      </p:sp>
      <p:sp>
        <p:nvSpPr>
          <p:cNvPr id="290" name="Google Shape;290;p32">
            <a:extLst>
              <a:ext uri="{FF2B5EF4-FFF2-40B4-BE49-F238E27FC236}">
                <a16:creationId xmlns:a16="http://schemas.microsoft.com/office/drawing/2014/main" id="{3CC38C4C-73B2-078A-F355-FD4166B32F04}"/>
              </a:ext>
            </a:extLst>
          </p:cNvPr>
          <p:cNvSpPr/>
          <p:nvPr/>
        </p:nvSpPr>
        <p:spPr>
          <a:xfrm>
            <a:off x="989556" y="1046967"/>
            <a:ext cx="4315495" cy="3909600"/>
          </a:xfrm>
          <a:prstGeom prst="roundRect">
            <a:avLst>
              <a:gd name="adj" fmla="val 6858"/>
            </a:avLst>
          </a:prstGeom>
          <a:solidFill>
            <a:schemeClr val="lt1"/>
          </a:solidFill>
          <a:ln>
            <a:noFill/>
          </a:ln>
        </p:spPr>
        <p:txBody>
          <a:bodyPr spcFirstLastPara="1" wrap="square" lIns="121900" tIns="121900" rIns="121900" bIns="121900" anchor="ctr" anchorCtr="0">
            <a:noAutofit/>
          </a:bodyPr>
          <a:lstStyle/>
          <a:p>
            <a:pPr algn="ctr">
              <a:lnSpc>
                <a:spcPct val="115000"/>
              </a:lnSpc>
              <a:spcBef>
                <a:spcPts val="767"/>
              </a:spcBef>
            </a:pPr>
            <a:endParaRPr sz="2133" b="1" dirty="0">
              <a:solidFill>
                <a:srgbClr val="53565A"/>
              </a:solidFill>
              <a:latin typeface="Roboto"/>
              <a:ea typeface="Roboto"/>
              <a:cs typeface="Roboto"/>
              <a:sym typeface="Roboto"/>
            </a:endParaRPr>
          </a:p>
          <a:p>
            <a:pPr algn="ctr">
              <a:lnSpc>
                <a:spcPct val="115000"/>
              </a:lnSpc>
              <a:spcBef>
                <a:spcPts val="767"/>
              </a:spcBef>
            </a:pPr>
            <a:endParaRPr sz="2133" b="1" dirty="0">
              <a:solidFill>
                <a:srgbClr val="53565A"/>
              </a:solidFill>
              <a:latin typeface="Roboto"/>
              <a:ea typeface="Roboto"/>
              <a:cs typeface="Roboto"/>
              <a:sym typeface="Roboto"/>
            </a:endParaRPr>
          </a:p>
          <a:p>
            <a:pPr algn="ctr">
              <a:lnSpc>
                <a:spcPct val="115000"/>
              </a:lnSpc>
              <a:spcBef>
                <a:spcPts val="767"/>
              </a:spcBef>
            </a:pPr>
            <a:endParaRPr sz="2133" b="1" dirty="0">
              <a:solidFill>
                <a:srgbClr val="53565A"/>
              </a:solidFill>
              <a:latin typeface="Roboto"/>
              <a:ea typeface="Roboto"/>
              <a:cs typeface="Roboto"/>
              <a:sym typeface="Roboto"/>
            </a:endParaRPr>
          </a:p>
          <a:p>
            <a:pPr algn="ctr">
              <a:lnSpc>
                <a:spcPct val="115000"/>
              </a:lnSpc>
              <a:spcBef>
                <a:spcPts val="767"/>
              </a:spcBef>
            </a:pPr>
            <a:endParaRPr sz="2133" b="1" dirty="0">
              <a:solidFill>
                <a:srgbClr val="53565A"/>
              </a:solidFill>
              <a:latin typeface="Roboto"/>
              <a:ea typeface="Roboto"/>
              <a:cs typeface="Roboto"/>
              <a:sym typeface="Roboto"/>
            </a:endParaRPr>
          </a:p>
          <a:p>
            <a:pPr algn="ctr">
              <a:lnSpc>
                <a:spcPct val="115000"/>
              </a:lnSpc>
            </a:pPr>
            <a:r>
              <a:rPr lang="en" sz="2400" b="1" dirty="0">
                <a:solidFill>
                  <a:srgbClr val="8C1515"/>
                </a:solidFill>
                <a:latin typeface="Roboto"/>
                <a:ea typeface="Roboto"/>
                <a:cs typeface="Roboto"/>
                <a:sym typeface="Roboto"/>
              </a:rPr>
              <a:t>Consonants:</a:t>
            </a:r>
            <a:r>
              <a:rPr lang="en" sz="2400" dirty="0">
                <a:solidFill>
                  <a:srgbClr val="2E2D29"/>
                </a:solidFill>
                <a:latin typeface="Roboto Medium"/>
                <a:ea typeface="Roboto Medium"/>
                <a:cs typeface="Roboto Medium"/>
                <a:sym typeface="Roboto Medium"/>
              </a:rPr>
              <a:t> </a:t>
            </a:r>
            <a:endParaRPr sz="2400" dirty="0">
              <a:solidFill>
                <a:srgbClr val="2E2D29"/>
              </a:solidFill>
              <a:latin typeface="Roboto Medium"/>
              <a:ea typeface="Roboto Medium"/>
              <a:cs typeface="Roboto Medium"/>
              <a:sym typeface="Roboto Medium"/>
            </a:endParaRPr>
          </a:p>
          <a:p>
            <a:pPr algn="ctr">
              <a:lnSpc>
                <a:spcPct val="115000"/>
              </a:lnSpc>
              <a:spcBef>
                <a:spcPts val="1333"/>
              </a:spcBef>
            </a:pPr>
            <a:r>
              <a:rPr lang="en" sz="2400" dirty="0">
                <a:solidFill>
                  <a:srgbClr val="2E2D29"/>
                </a:solidFill>
                <a:latin typeface="Roboto Medium"/>
                <a:ea typeface="Roboto Medium"/>
                <a:cs typeface="Roboto Medium"/>
                <a:sym typeface="Roboto Medium"/>
              </a:rPr>
              <a:t>sounds </a:t>
            </a:r>
            <a:r>
              <a:rPr lang="en" sz="2400" b="1" dirty="0">
                <a:solidFill>
                  <a:srgbClr val="2E2D29"/>
                </a:solidFill>
                <a:latin typeface="Roboto Medium"/>
                <a:ea typeface="Roboto Medium"/>
                <a:cs typeface="Roboto Medium"/>
                <a:sym typeface="Roboto Medium"/>
              </a:rPr>
              <a:t>with</a:t>
            </a:r>
            <a:r>
              <a:rPr lang="en" sz="2400" dirty="0">
                <a:solidFill>
                  <a:srgbClr val="2E2D29"/>
                </a:solidFill>
                <a:latin typeface="Roboto Medium"/>
                <a:ea typeface="Roboto Medium"/>
                <a:cs typeface="Roboto Medium"/>
                <a:sym typeface="Roboto Medium"/>
              </a:rPr>
              <a:t> </a:t>
            </a:r>
          </a:p>
          <a:p>
            <a:pPr algn="ctr">
              <a:lnSpc>
                <a:spcPct val="115000"/>
              </a:lnSpc>
              <a:spcBef>
                <a:spcPts val="1333"/>
              </a:spcBef>
            </a:pPr>
            <a:r>
              <a:rPr lang="en" sz="2400" dirty="0">
                <a:solidFill>
                  <a:srgbClr val="2E2D29"/>
                </a:solidFill>
                <a:latin typeface="Roboto Medium"/>
                <a:ea typeface="Roboto Medium"/>
                <a:cs typeface="Roboto Medium"/>
                <a:sym typeface="Roboto Medium"/>
              </a:rPr>
              <a:t>audible noise produced by a constriction</a:t>
            </a:r>
            <a:endParaRPr sz="2400" dirty="0">
              <a:solidFill>
                <a:srgbClr val="2E2D29"/>
              </a:solidFill>
              <a:latin typeface="Roboto Medium"/>
              <a:ea typeface="Roboto Medium"/>
              <a:cs typeface="Roboto Medium"/>
              <a:sym typeface="Roboto Medium"/>
            </a:endParaRPr>
          </a:p>
          <a:p>
            <a:pPr algn="ctr">
              <a:spcBef>
                <a:spcPts val="1333"/>
              </a:spcBef>
            </a:pPr>
            <a:endParaRPr sz="2400" dirty="0">
              <a:solidFill>
                <a:srgbClr val="2E2D29"/>
              </a:solidFill>
              <a:latin typeface="Roboto Medium"/>
              <a:ea typeface="Roboto Medium"/>
              <a:cs typeface="Roboto Medium"/>
              <a:sym typeface="Roboto Medium"/>
            </a:endParaRPr>
          </a:p>
        </p:txBody>
      </p:sp>
      <p:sp>
        <p:nvSpPr>
          <p:cNvPr id="291" name="Google Shape;291;p32">
            <a:extLst>
              <a:ext uri="{FF2B5EF4-FFF2-40B4-BE49-F238E27FC236}">
                <a16:creationId xmlns:a16="http://schemas.microsoft.com/office/drawing/2014/main" id="{C14F1190-AD92-0E29-BB54-45E9CE9FEC39}"/>
              </a:ext>
            </a:extLst>
          </p:cNvPr>
          <p:cNvSpPr/>
          <p:nvPr/>
        </p:nvSpPr>
        <p:spPr>
          <a:xfrm>
            <a:off x="6544851" y="1351751"/>
            <a:ext cx="4064694" cy="3909600"/>
          </a:xfrm>
          <a:prstGeom prst="roundRect">
            <a:avLst>
              <a:gd name="adj" fmla="val 6858"/>
            </a:avLst>
          </a:prstGeom>
          <a:solidFill>
            <a:schemeClr val="lt1"/>
          </a:solidFill>
          <a:ln>
            <a:noFill/>
          </a:ln>
        </p:spPr>
        <p:txBody>
          <a:bodyPr spcFirstLastPara="1" wrap="square" lIns="121900" tIns="121900" rIns="121900" bIns="121900" anchor="ctr" anchorCtr="0">
            <a:noAutofit/>
          </a:bodyPr>
          <a:lstStyle/>
          <a:p>
            <a:pPr algn="ctr">
              <a:lnSpc>
                <a:spcPct val="115000"/>
              </a:lnSpc>
              <a:spcBef>
                <a:spcPts val="767"/>
              </a:spcBef>
            </a:pPr>
            <a:endParaRPr sz="2133" b="1" dirty="0">
              <a:solidFill>
                <a:srgbClr val="53565A"/>
              </a:solidFill>
              <a:latin typeface="Roboto"/>
              <a:ea typeface="Roboto"/>
              <a:cs typeface="Roboto"/>
              <a:sym typeface="Roboto"/>
            </a:endParaRPr>
          </a:p>
          <a:p>
            <a:pPr algn="ctr">
              <a:lnSpc>
                <a:spcPct val="115000"/>
              </a:lnSpc>
              <a:spcBef>
                <a:spcPts val="767"/>
              </a:spcBef>
            </a:pPr>
            <a:endParaRPr sz="2133" b="1" dirty="0">
              <a:solidFill>
                <a:srgbClr val="53565A"/>
              </a:solidFill>
              <a:latin typeface="Roboto"/>
              <a:ea typeface="Roboto"/>
              <a:cs typeface="Roboto"/>
              <a:sym typeface="Roboto"/>
            </a:endParaRPr>
          </a:p>
          <a:p>
            <a:pPr>
              <a:lnSpc>
                <a:spcPct val="115000"/>
              </a:lnSpc>
              <a:spcBef>
                <a:spcPts val="767"/>
              </a:spcBef>
            </a:pPr>
            <a:endParaRPr sz="2133" b="1" dirty="0">
              <a:solidFill>
                <a:srgbClr val="53565A"/>
              </a:solidFill>
              <a:latin typeface="Roboto"/>
              <a:ea typeface="Roboto"/>
              <a:cs typeface="Roboto"/>
              <a:sym typeface="Roboto"/>
            </a:endParaRPr>
          </a:p>
          <a:p>
            <a:pPr>
              <a:lnSpc>
                <a:spcPct val="115000"/>
              </a:lnSpc>
              <a:spcBef>
                <a:spcPts val="767"/>
              </a:spcBef>
            </a:pPr>
            <a:endParaRPr sz="2133" b="1" dirty="0">
              <a:solidFill>
                <a:srgbClr val="53565A"/>
              </a:solidFill>
              <a:latin typeface="Roboto"/>
              <a:ea typeface="Roboto"/>
              <a:cs typeface="Roboto"/>
              <a:sym typeface="Roboto"/>
            </a:endParaRPr>
          </a:p>
          <a:p>
            <a:pPr algn="ctr">
              <a:lnSpc>
                <a:spcPct val="115000"/>
              </a:lnSpc>
            </a:pPr>
            <a:r>
              <a:rPr lang="en" sz="2400" b="1" dirty="0">
                <a:solidFill>
                  <a:srgbClr val="8C1515"/>
                </a:solidFill>
                <a:latin typeface="Roboto"/>
                <a:ea typeface="Roboto"/>
                <a:cs typeface="Roboto"/>
                <a:sym typeface="Roboto"/>
              </a:rPr>
              <a:t>Vowels:</a:t>
            </a:r>
            <a:endParaRPr sz="2400" b="1" dirty="0">
              <a:solidFill>
                <a:srgbClr val="8C1515"/>
              </a:solidFill>
              <a:latin typeface="Roboto"/>
              <a:ea typeface="Roboto"/>
              <a:cs typeface="Roboto"/>
              <a:sym typeface="Roboto"/>
            </a:endParaRPr>
          </a:p>
          <a:p>
            <a:pPr algn="ctr">
              <a:lnSpc>
                <a:spcPct val="115000"/>
              </a:lnSpc>
              <a:spcBef>
                <a:spcPts val="1333"/>
              </a:spcBef>
            </a:pPr>
            <a:r>
              <a:rPr lang="en" sz="2400" dirty="0">
                <a:solidFill>
                  <a:srgbClr val="2E2D29"/>
                </a:solidFill>
                <a:latin typeface="Roboto Medium"/>
                <a:ea typeface="Roboto Medium"/>
                <a:cs typeface="Roboto Medium"/>
                <a:sym typeface="Roboto Medium"/>
              </a:rPr>
              <a:t>sounds </a:t>
            </a:r>
            <a:r>
              <a:rPr lang="en" sz="2400" b="1" dirty="0">
                <a:solidFill>
                  <a:srgbClr val="2E2D29"/>
                </a:solidFill>
                <a:latin typeface="Roboto Medium"/>
                <a:ea typeface="Roboto Medium"/>
                <a:cs typeface="Roboto Medium"/>
                <a:sym typeface="Roboto Medium"/>
              </a:rPr>
              <a:t>without</a:t>
            </a:r>
          </a:p>
          <a:p>
            <a:pPr algn="ctr">
              <a:lnSpc>
                <a:spcPct val="115000"/>
              </a:lnSpc>
              <a:spcBef>
                <a:spcPts val="1333"/>
              </a:spcBef>
            </a:pPr>
            <a:r>
              <a:rPr lang="en" sz="2400" dirty="0">
                <a:solidFill>
                  <a:srgbClr val="2E2D29"/>
                </a:solidFill>
                <a:latin typeface="Roboto Medium"/>
                <a:ea typeface="Roboto Medium"/>
                <a:cs typeface="Roboto Medium"/>
                <a:sym typeface="Roboto Medium"/>
              </a:rPr>
              <a:t>audible noise produced by a constriction</a:t>
            </a:r>
            <a:endParaRPr sz="2400" dirty="0">
              <a:solidFill>
                <a:srgbClr val="2E2D29"/>
              </a:solidFill>
              <a:latin typeface="Roboto Medium"/>
              <a:ea typeface="Roboto Medium"/>
              <a:cs typeface="Roboto Medium"/>
              <a:sym typeface="Roboto Medium"/>
            </a:endParaRPr>
          </a:p>
          <a:p>
            <a:pPr algn="ctr">
              <a:lnSpc>
                <a:spcPct val="115000"/>
              </a:lnSpc>
            </a:pPr>
            <a:endParaRPr sz="2400" dirty="0">
              <a:solidFill>
                <a:srgbClr val="2E2D29"/>
              </a:solidFill>
              <a:latin typeface="Roboto Medium"/>
              <a:ea typeface="Roboto Medium"/>
              <a:cs typeface="Roboto Medium"/>
              <a:sym typeface="Roboto Medium"/>
            </a:endParaRPr>
          </a:p>
          <a:p>
            <a:pPr algn="ctr"/>
            <a:endParaRPr sz="2400" dirty="0">
              <a:solidFill>
                <a:srgbClr val="2E2D29"/>
              </a:solidFill>
              <a:latin typeface="Roboto Medium"/>
              <a:ea typeface="Roboto Medium"/>
              <a:cs typeface="Roboto Medium"/>
              <a:sym typeface="Roboto Medium"/>
            </a:endParaRPr>
          </a:p>
        </p:txBody>
      </p:sp>
      <p:grpSp>
        <p:nvGrpSpPr>
          <p:cNvPr id="292" name="Google Shape;292;p32">
            <a:extLst>
              <a:ext uri="{FF2B5EF4-FFF2-40B4-BE49-F238E27FC236}">
                <a16:creationId xmlns:a16="http://schemas.microsoft.com/office/drawing/2014/main" id="{34EC5DC8-F599-FEFB-21DB-40DE8BAC16E8}"/>
              </a:ext>
            </a:extLst>
          </p:cNvPr>
          <p:cNvGrpSpPr/>
          <p:nvPr/>
        </p:nvGrpSpPr>
        <p:grpSpPr>
          <a:xfrm>
            <a:off x="2536017" y="1566684"/>
            <a:ext cx="1056000" cy="1056000"/>
            <a:chOff x="2446275" y="1591850"/>
            <a:chExt cx="792000" cy="792000"/>
          </a:xfrm>
        </p:grpSpPr>
        <p:sp>
          <p:nvSpPr>
            <p:cNvPr id="293" name="Google Shape;293;p32">
              <a:extLst>
                <a:ext uri="{FF2B5EF4-FFF2-40B4-BE49-F238E27FC236}">
                  <a16:creationId xmlns:a16="http://schemas.microsoft.com/office/drawing/2014/main" id="{6DD9A77D-C2A9-5E82-2EAC-D766203C14F9}"/>
                </a:ext>
              </a:extLst>
            </p:cNvPr>
            <p:cNvSpPr/>
            <p:nvPr/>
          </p:nvSpPr>
          <p:spPr>
            <a:xfrm>
              <a:off x="2446275" y="1591850"/>
              <a:ext cx="792000" cy="792000"/>
            </a:xfrm>
            <a:prstGeom prst="ellipse">
              <a:avLst/>
            </a:prstGeom>
            <a:solidFill>
              <a:srgbClr val="EAEAEA"/>
            </a:solidFill>
            <a:ln>
              <a:noFill/>
            </a:ln>
          </p:spPr>
          <p:txBody>
            <a:bodyPr spcFirstLastPara="1" wrap="square" lIns="121900" tIns="121900" rIns="121900" bIns="121900" anchor="ctr" anchorCtr="0">
              <a:noAutofit/>
            </a:bodyPr>
            <a:lstStyle/>
            <a:p>
              <a:pPr algn="ctr"/>
              <a:endParaRPr sz="2400">
                <a:latin typeface="Roboto Medium"/>
                <a:ea typeface="Roboto Medium"/>
                <a:cs typeface="Roboto Medium"/>
                <a:sym typeface="Roboto Medium"/>
              </a:endParaRPr>
            </a:p>
          </p:txBody>
        </p:sp>
        <p:pic>
          <p:nvPicPr>
            <p:cNvPr id="294" name="Google Shape;294;p32">
              <a:extLst>
                <a:ext uri="{FF2B5EF4-FFF2-40B4-BE49-F238E27FC236}">
                  <a16:creationId xmlns:a16="http://schemas.microsoft.com/office/drawing/2014/main" id="{F471DA14-8303-142F-5A20-723110B5DBAB}"/>
                </a:ext>
              </a:extLst>
            </p:cNvPr>
            <p:cNvPicPr preferRelativeResize="0"/>
            <p:nvPr/>
          </p:nvPicPr>
          <p:blipFill>
            <a:blip r:embed="rId3">
              <a:alphaModFix/>
            </a:blip>
            <a:stretch>
              <a:fillRect/>
            </a:stretch>
          </p:blipFill>
          <p:spPr>
            <a:xfrm>
              <a:off x="2694638" y="1673525"/>
              <a:ext cx="295275" cy="628650"/>
            </a:xfrm>
            <a:prstGeom prst="rect">
              <a:avLst/>
            </a:prstGeom>
            <a:noFill/>
            <a:ln>
              <a:noFill/>
            </a:ln>
          </p:spPr>
        </p:pic>
      </p:grpSp>
      <p:grpSp>
        <p:nvGrpSpPr>
          <p:cNvPr id="295" name="Google Shape;295;p32">
            <a:extLst>
              <a:ext uri="{FF2B5EF4-FFF2-40B4-BE49-F238E27FC236}">
                <a16:creationId xmlns:a16="http://schemas.microsoft.com/office/drawing/2014/main" id="{30048F98-033F-4131-F9DF-2084FD3F2108}"/>
              </a:ext>
            </a:extLst>
          </p:cNvPr>
          <p:cNvGrpSpPr/>
          <p:nvPr/>
        </p:nvGrpSpPr>
        <p:grpSpPr>
          <a:xfrm>
            <a:off x="7784651" y="1683594"/>
            <a:ext cx="1056000" cy="1056000"/>
            <a:chOff x="5392150" y="1591850"/>
            <a:chExt cx="792000" cy="792000"/>
          </a:xfrm>
        </p:grpSpPr>
        <p:sp>
          <p:nvSpPr>
            <p:cNvPr id="296" name="Google Shape;296;p32">
              <a:extLst>
                <a:ext uri="{FF2B5EF4-FFF2-40B4-BE49-F238E27FC236}">
                  <a16:creationId xmlns:a16="http://schemas.microsoft.com/office/drawing/2014/main" id="{81D9841B-14F1-12DA-FFF1-43ED880A0EEF}"/>
                </a:ext>
              </a:extLst>
            </p:cNvPr>
            <p:cNvSpPr/>
            <p:nvPr/>
          </p:nvSpPr>
          <p:spPr>
            <a:xfrm>
              <a:off x="5392150" y="1591850"/>
              <a:ext cx="792000" cy="792000"/>
            </a:xfrm>
            <a:prstGeom prst="ellipse">
              <a:avLst/>
            </a:prstGeom>
            <a:solidFill>
              <a:srgbClr val="EAEAEA"/>
            </a:solidFill>
            <a:ln>
              <a:noFill/>
            </a:ln>
          </p:spPr>
          <p:txBody>
            <a:bodyPr spcFirstLastPara="1" wrap="square" lIns="121900" tIns="121900" rIns="121900" bIns="121900" anchor="ctr" anchorCtr="0">
              <a:noAutofit/>
            </a:bodyPr>
            <a:lstStyle/>
            <a:p>
              <a:pPr algn="ctr"/>
              <a:endParaRPr sz="2400">
                <a:latin typeface="Roboto Medium"/>
                <a:ea typeface="Roboto Medium"/>
                <a:cs typeface="Roboto Medium"/>
                <a:sym typeface="Roboto Medium"/>
              </a:endParaRPr>
            </a:p>
          </p:txBody>
        </p:sp>
        <p:pic>
          <p:nvPicPr>
            <p:cNvPr id="297" name="Google Shape;297;p32">
              <a:extLst>
                <a:ext uri="{FF2B5EF4-FFF2-40B4-BE49-F238E27FC236}">
                  <a16:creationId xmlns:a16="http://schemas.microsoft.com/office/drawing/2014/main" id="{DD4EA19A-CF4D-CF41-E145-68255F5C38B2}"/>
                </a:ext>
              </a:extLst>
            </p:cNvPr>
            <p:cNvPicPr preferRelativeResize="0"/>
            <p:nvPr/>
          </p:nvPicPr>
          <p:blipFill>
            <a:blip r:embed="rId4">
              <a:alphaModFix/>
            </a:blip>
            <a:stretch>
              <a:fillRect/>
            </a:stretch>
          </p:blipFill>
          <p:spPr>
            <a:xfrm>
              <a:off x="5606513" y="1735575"/>
              <a:ext cx="363275" cy="504550"/>
            </a:xfrm>
            <a:prstGeom prst="rect">
              <a:avLst/>
            </a:prstGeom>
            <a:noFill/>
            <a:ln>
              <a:noFill/>
            </a:ln>
          </p:spPr>
        </p:pic>
      </p:grpSp>
    </p:spTree>
    <p:extLst>
      <p:ext uri="{BB962C8B-B14F-4D97-AF65-F5344CB8AC3E}">
        <p14:creationId xmlns:p14="http://schemas.microsoft.com/office/powerpoint/2010/main" val="41973244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70DE94B-CEF2-EA27-B25D-3AA0197711E6}"/>
              </a:ext>
            </a:extLst>
          </p:cNvPr>
          <p:cNvSpPr>
            <a:spLocks noGrp="1"/>
          </p:cNvSpPr>
          <p:nvPr>
            <p:ph type="title"/>
          </p:nvPr>
        </p:nvSpPr>
        <p:spPr/>
        <p:txBody>
          <a:bodyPr/>
          <a:lstStyle/>
          <a:p>
            <a:r>
              <a:rPr lang="en-US" dirty="0"/>
              <a:t>Vowels and the Tongue</a:t>
            </a:r>
          </a:p>
        </p:txBody>
      </p:sp>
      <p:sp>
        <p:nvSpPr>
          <p:cNvPr id="9" name="Content Placeholder 8">
            <a:extLst>
              <a:ext uri="{FF2B5EF4-FFF2-40B4-BE49-F238E27FC236}">
                <a16:creationId xmlns:a16="http://schemas.microsoft.com/office/drawing/2014/main" id="{E35CED65-25C7-46CC-98EB-9FD82F3EDB53}"/>
              </a:ext>
            </a:extLst>
          </p:cNvPr>
          <p:cNvSpPr>
            <a:spLocks noGrp="1"/>
          </p:cNvSpPr>
          <p:nvPr>
            <p:ph idx="1"/>
          </p:nvPr>
        </p:nvSpPr>
        <p:spPr/>
        <p:txBody>
          <a:bodyPr/>
          <a:lstStyle/>
          <a:p>
            <a:endParaRPr lang="en-US"/>
          </a:p>
        </p:txBody>
      </p:sp>
      <p:pic>
        <p:nvPicPr>
          <p:cNvPr id="5" name="Google Shape;332;p33" title="vowel_mri.mp4">
            <a:hlinkClick r:id="rId2"/>
            <a:extLst>
              <a:ext uri="{FF2B5EF4-FFF2-40B4-BE49-F238E27FC236}">
                <a16:creationId xmlns:a16="http://schemas.microsoft.com/office/drawing/2014/main" id="{F7FA6868-74DC-BFF5-DFF7-A1B89CAC5105}"/>
              </a:ext>
            </a:extLst>
          </p:cNvPr>
          <p:cNvPicPr preferRelativeResize="0"/>
          <p:nvPr/>
        </p:nvPicPr>
        <p:blipFill>
          <a:blip r:embed="rId3">
            <a:alphaModFix/>
          </a:blip>
          <a:stretch>
            <a:fillRect/>
          </a:stretch>
        </p:blipFill>
        <p:spPr>
          <a:xfrm>
            <a:off x="8946244" y="0"/>
            <a:ext cx="3245756" cy="2425661"/>
          </a:xfrm>
          <a:prstGeom prst="rect">
            <a:avLst/>
          </a:prstGeom>
          <a:noFill/>
          <a:ln>
            <a:noFill/>
          </a:ln>
        </p:spPr>
      </p:pic>
      <p:pic>
        <p:nvPicPr>
          <p:cNvPr id="7" name="Picture 6">
            <a:extLst>
              <a:ext uri="{FF2B5EF4-FFF2-40B4-BE49-F238E27FC236}">
                <a16:creationId xmlns:a16="http://schemas.microsoft.com/office/drawing/2014/main" id="{C75DF2F2-0466-9F3D-877B-B9C9231F7083}"/>
              </a:ext>
            </a:extLst>
          </p:cNvPr>
          <p:cNvPicPr>
            <a:picLocks noChangeAspect="1"/>
          </p:cNvPicPr>
          <p:nvPr/>
        </p:nvPicPr>
        <p:blipFill>
          <a:blip r:embed="rId4"/>
          <a:stretch>
            <a:fillRect/>
          </a:stretch>
        </p:blipFill>
        <p:spPr>
          <a:xfrm>
            <a:off x="452334" y="2935724"/>
            <a:ext cx="9079048" cy="3440023"/>
          </a:xfrm>
          <a:prstGeom prst="rect">
            <a:avLst/>
          </a:prstGeom>
        </p:spPr>
      </p:pic>
      <p:sp>
        <p:nvSpPr>
          <p:cNvPr id="10" name="TextBox 9">
            <a:extLst>
              <a:ext uri="{FF2B5EF4-FFF2-40B4-BE49-F238E27FC236}">
                <a16:creationId xmlns:a16="http://schemas.microsoft.com/office/drawing/2014/main" id="{571B1FBD-15C2-70C2-2D9C-BC61B0234B1B}"/>
              </a:ext>
            </a:extLst>
          </p:cNvPr>
          <p:cNvSpPr txBox="1"/>
          <p:nvPr/>
        </p:nvSpPr>
        <p:spPr>
          <a:xfrm>
            <a:off x="11094715" y="2402323"/>
            <a:ext cx="1006942" cy="369332"/>
          </a:xfrm>
          <a:prstGeom prst="rect">
            <a:avLst/>
          </a:prstGeom>
          <a:noFill/>
        </p:spPr>
        <p:txBody>
          <a:bodyPr wrap="none" rtlCol="0">
            <a:spAutoFit/>
          </a:bodyPr>
          <a:lstStyle/>
          <a:p>
            <a:r>
              <a:rPr lang="en-US" dirty="0"/>
              <a:t>USC SAIL</a:t>
            </a:r>
          </a:p>
        </p:txBody>
      </p:sp>
    </p:spTree>
    <p:extLst>
      <p:ext uri="{BB962C8B-B14F-4D97-AF65-F5344CB8AC3E}">
        <p14:creationId xmlns:p14="http://schemas.microsoft.com/office/powerpoint/2010/main" val="42762701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pic>
        <p:nvPicPr>
          <p:cNvPr id="385" name="Google Shape;385;p37"/>
          <p:cNvPicPr preferRelativeResize="0"/>
          <p:nvPr/>
        </p:nvPicPr>
        <p:blipFill>
          <a:blip r:embed="rId3">
            <a:alphaModFix/>
          </a:blip>
          <a:srcRect r="67036"/>
          <a:stretch>
            <a:fillRect/>
          </a:stretch>
        </p:blipFill>
        <p:spPr>
          <a:xfrm>
            <a:off x="7341000" y="1729653"/>
            <a:ext cx="2166557" cy="3115410"/>
          </a:xfrm>
          <a:prstGeom prst="rect">
            <a:avLst/>
          </a:prstGeom>
          <a:noFill/>
          <a:ln>
            <a:noFill/>
          </a:ln>
        </p:spPr>
      </p:pic>
      <p:sp>
        <p:nvSpPr>
          <p:cNvPr id="387" name="Google Shape;387;p37"/>
          <p:cNvSpPr txBox="1">
            <a:spLocks noGrp="1"/>
          </p:cNvSpPr>
          <p:nvPr>
            <p:ph type="title"/>
          </p:nvPr>
        </p:nvSpPr>
        <p:spPr>
          <a:prstGeom prst="rect">
            <a:avLst/>
          </a:prstGeom>
        </p:spPr>
        <p:txBody>
          <a:bodyPr spcFirstLastPara="1" vert="horz" wrap="square" lIns="121900" tIns="121900" rIns="121900" bIns="121900" rtlCol="0" anchor="t" anchorCtr="0">
            <a:noAutofit/>
          </a:bodyPr>
          <a:lstStyle/>
          <a:p>
            <a:r>
              <a:rPr lang="en" sz="3867" dirty="0">
                <a:solidFill>
                  <a:srgbClr val="8C1515"/>
                </a:solidFill>
              </a:rPr>
              <a:t>Stop consonant example "p": </a:t>
            </a:r>
            <a:br>
              <a:rPr lang="en" sz="3867" dirty="0">
                <a:solidFill>
                  <a:srgbClr val="8C1515"/>
                </a:solidFill>
              </a:rPr>
            </a:br>
            <a:r>
              <a:rPr lang="en" sz="3867" dirty="0">
                <a:solidFill>
                  <a:srgbClr val="8C1515"/>
                </a:solidFill>
              </a:rPr>
              <a:t>passage is closed, then released</a:t>
            </a:r>
            <a:endParaRPr sz="3867" dirty="0"/>
          </a:p>
        </p:txBody>
      </p:sp>
      <p:sp>
        <p:nvSpPr>
          <p:cNvPr id="388" name="Google Shape;388;p37"/>
          <p:cNvSpPr txBox="1">
            <a:spLocks noGrp="1"/>
          </p:cNvSpPr>
          <p:nvPr>
            <p:ph idx="1"/>
          </p:nvPr>
        </p:nvSpPr>
        <p:spPr>
          <a:xfrm>
            <a:off x="1097285" y="1762698"/>
            <a:ext cx="4998715" cy="4409501"/>
          </a:xfrm>
          <a:prstGeom prst="rect">
            <a:avLst/>
          </a:prstGeom>
        </p:spPr>
        <p:txBody>
          <a:bodyPr spcFirstLastPara="1" vert="horz" wrap="square" lIns="121900" tIns="121900" rIns="121900" bIns="121900" rtlCol="0" anchor="t" anchorCtr="0">
            <a:noAutofit/>
          </a:bodyPr>
          <a:lstStyle/>
          <a:p>
            <a:pPr>
              <a:lnSpc>
                <a:spcPct val="100000"/>
              </a:lnSpc>
              <a:buClr>
                <a:srgbClr val="8C1515"/>
              </a:buClr>
            </a:pPr>
            <a:r>
              <a:rPr lang="en" b="1" dirty="0">
                <a:solidFill>
                  <a:srgbClr val="8C1515"/>
                </a:solidFill>
                <a:latin typeface="Roboto"/>
                <a:ea typeface="Roboto"/>
                <a:cs typeface="Roboto"/>
                <a:sym typeface="Roboto"/>
              </a:rPr>
              <a:t>Closure:</a:t>
            </a:r>
            <a:r>
              <a:rPr lang="en" dirty="0">
                <a:solidFill>
                  <a:srgbClr val="2E2D29"/>
                </a:solidFill>
              </a:rPr>
              <a:t> Lips close so no air escapes through mouth</a:t>
            </a:r>
            <a:endParaRPr dirty="0">
              <a:solidFill>
                <a:srgbClr val="2E2D29"/>
              </a:solidFill>
            </a:endParaRPr>
          </a:p>
          <a:p>
            <a:pPr>
              <a:lnSpc>
                <a:spcPct val="100000"/>
              </a:lnSpc>
              <a:spcBef>
                <a:spcPts val="1333"/>
              </a:spcBef>
              <a:buClr>
                <a:srgbClr val="8C1515"/>
              </a:buClr>
            </a:pPr>
            <a:r>
              <a:rPr lang="en" b="1" dirty="0">
                <a:solidFill>
                  <a:srgbClr val="8C1515"/>
                </a:solidFill>
                <a:latin typeface="Roboto"/>
                <a:ea typeface="Roboto"/>
                <a:cs typeface="Roboto"/>
                <a:sym typeface="Roboto"/>
              </a:rPr>
              <a:t>Release:</a:t>
            </a:r>
            <a:r>
              <a:rPr lang="en" dirty="0">
                <a:solidFill>
                  <a:srgbClr val="2E2D29"/>
                </a:solidFill>
              </a:rPr>
              <a:t> Air pressure builds up behind closure, explodes when released</a:t>
            </a:r>
            <a:endParaRPr dirty="0">
              <a:solidFill>
                <a:srgbClr val="2E2D29"/>
              </a:solidFill>
            </a:endParaRPr>
          </a:p>
          <a:p>
            <a:pPr lvl="1">
              <a:lnSpc>
                <a:spcPct val="100000"/>
              </a:lnSpc>
              <a:buClr>
                <a:srgbClr val="8C1515"/>
              </a:buClr>
            </a:pPr>
            <a:r>
              <a:rPr lang="en" dirty="0">
                <a:solidFill>
                  <a:srgbClr val="2E2D29"/>
                </a:solidFill>
              </a:rPr>
              <a:t>p, t, k, b, d, g</a:t>
            </a:r>
            <a:endParaRPr dirty="0">
              <a:solidFill>
                <a:srgbClr val="2E2D29"/>
              </a:solidFill>
            </a:endParaRPr>
          </a:p>
        </p:txBody>
      </p:sp>
      <p:sp>
        <p:nvSpPr>
          <p:cNvPr id="389" name="Google Shape;389;p37"/>
          <p:cNvSpPr txBox="1"/>
          <p:nvPr/>
        </p:nvSpPr>
        <p:spPr>
          <a:xfrm>
            <a:off x="7566980" y="5063583"/>
            <a:ext cx="1694400" cy="1545511"/>
          </a:xfrm>
          <a:prstGeom prst="rect">
            <a:avLst/>
          </a:prstGeom>
          <a:noFill/>
          <a:ln>
            <a:noFill/>
          </a:ln>
        </p:spPr>
        <p:txBody>
          <a:bodyPr spcFirstLastPara="1" wrap="square" lIns="121900" tIns="121900" rIns="121900" bIns="121900" anchor="t" anchorCtr="0">
            <a:spAutoFit/>
          </a:bodyPr>
          <a:lstStyle/>
          <a:p>
            <a:pPr algn="ctr">
              <a:lnSpc>
                <a:spcPct val="115000"/>
              </a:lnSpc>
              <a:spcAft>
                <a:spcPts val="1333"/>
              </a:spcAft>
            </a:pPr>
            <a:r>
              <a:rPr lang="en-US" sz="3200" b="1" dirty="0">
                <a:solidFill>
                  <a:srgbClr val="585754"/>
                </a:solidFill>
                <a:latin typeface="Roboto"/>
                <a:ea typeface="Roboto"/>
                <a:cs typeface="Roboto"/>
                <a:sym typeface="Roboto"/>
              </a:rPr>
              <a:t>p</a:t>
            </a:r>
            <a:r>
              <a:rPr lang="en" sz="3200" b="1" dirty="0">
                <a:solidFill>
                  <a:srgbClr val="585754"/>
                </a:solidFill>
                <a:latin typeface="Roboto"/>
                <a:ea typeface="Roboto"/>
                <a:cs typeface="Roboto"/>
                <a:sym typeface="Roboto"/>
              </a:rPr>
              <a:t> closure</a:t>
            </a:r>
            <a:endParaRPr sz="3200" dirty="0">
              <a:solidFill>
                <a:srgbClr val="585754"/>
              </a:solidFill>
              <a:latin typeface="Roboto Medium"/>
              <a:ea typeface="Roboto Medium"/>
              <a:cs typeface="Roboto Medium"/>
              <a:sym typeface="Roboto Medium"/>
            </a:endParaRPr>
          </a:p>
        </p:txBody>
      </p:sp>
      <p:sp>
        <p:nvSpPr>
          <p:cNvPr id="394" name="Google Shape;394;p37"/>
          <p:cNvSpPr/>
          <p:nvPr/>
        </p:nvSpPr>
        <p:spPr>
          <a:xfrm>
            <a:off x="7404416" y="2754217"/>
            <a:ext cx="437763" cy="412280"/>
          </a:xfrm>
          <a:prstGeom prst="ellipse">
            <a:avLst/>
          </a:prstGeom>
          <a:solidFill>
            <a:srgbClr val="8C1515">
              <a:alpha val="30000"/>
            </a:srgbClr>
          </a:solidFill>
          <a:ln w="9525" cap="flat" cmpd="sng">
            <a:solidFill>
              <a:srgbClr val="8C1515"/>
            </a:solidFill>
            <a:prstDash val="dash"/>
            <a:round/>
            <a:headEnd type="none" w="sm" len="sm"/>
            <a:tailEnd type="none" w="sm" len="sm"/>
          </a:ln>
        </p:spPr>
        <p:txBody>
          <a:bodyPr spcFirstLastPara="1" wrap="square" lIns="121900" tIns="121900" rIns="121900" bIns="121900" anchor="ctr" anchorCtr="0">
            <a:noAutofit/>
          </a:bodyPr>
          <a:lstStyle/>
          <a:p>
            <a:pPr algn="ctr"/>
            <a:endParaRPr sz="2400">
              <a:latin typeface="Roboto Medium"/>
              <a:ea typeface="Roboto Medium"/>
              <a:cs typeface="Roboto Medium"/>
              <a:sym typeface="Roboto Medium"/>
            </a:endParaRPr>
          </a:p>
        </p:txBody>
      </p:sp>
      <p:sp>
        <p:nvSpPr>
          <p:cNvPr id="2" name="Google Shape;389;p37">
            <a:extLst>
              <a:ext uri="{FF2B5EF4-FFF2-40B4-BE49-F238E27FC236}">
                <a16:creationId xmlns:a16="http://schemas.microsoft.com/office/drawing/2014/main" id="{988121CC-EEB0-5BFC-8F98-CB9CEE87E942}"/>
              </a:ext>
            </a:extLst>
          </p:cNvPr>
          <p:cNvSpPr txBox="1"/>
          <p:nvPr/>
        </p:nvSpPr>
        <p:spPr>
          <a:xfrm>
            <a:off x="10073408" y="5063583"/>
            <a:ext cx="1694400" cy="1545511"/>
          </a:xfrm>
          <a:prstGeom prst="rect">
            <a:avLst/>
          </a:prstGeom>
          <a:noFill/>
          <a:ln>
            <a:noFill/>
          </a:ln>
        </p:spPr>
        <p:txBody>
          <a:bodyPr spcFirstLastPara="1" wrap="square" lIns="121900" tIns="121900" rIns="121900" bIns="121900" anchor="t" anchorCtr="0">
            <a:spAutoFit/>
          </a:bodyPr>
          <a:lstStyle/>
          <a:p>
            <a:pPr algn="ctr">
              <a:lnSpc>
                <a:spcPct val="115000"/>
              </a:lnSpc>
              <a:spcAft>
                <a:spcPts val="1333"/>
              </a:spcAft>
            </a:pPr>
            <a:r>
              <a:rPr lang="en-US" sz="3200" b="1" dirty="0">
                <a:solidFill>
                  <a:srgbClr val="585754"/>
                </a:solidFill>
                <a:latin typeface="Roboto"/>
                <a:ea typeface="Roboto"/>
                <a:cs typeface="Roboto"/>
                <a:sym typeface="Roboto"/>
              </a:rPr>
              <a:t>p</a:t>
            </a:r>
            <a:r>
              <a:rPr lang="en" sz="3200" b="1" dirty="0">
                <a:solidFill>
                  <a:srgbClr val="585754"/>
                </a:solidFill>
                <a:latin typeface="Roboto"/>
                <a:ea typeface="Roboto"/>
                <a:cs typeface="Roboto"/>
                <a:sym typeface="Roboto"/>
              </a:rPr>
              <a:t> release</a:t>
            </a:r>
            <a:endParaRPr sz="3200" dirty="0">
              <a:solidFill>
                <a:srgbClr val="585754"/>
              </a:solidFill>
              <a:latin typeface="Roboto Medium"/>
              <a:ea typeface="Roboto Medium"/>
              <a:cs typeface="Roboto Medium"/>
              <a:sym typeface="Roboto Medium"/>
            </a:endParaRPr>
          </a:p>
        </p:txBody>
      </p:sp>
      <p:pic>
        <p:nvPicPr>
          <p:cNvPr id="3" name="Google Shape;385;p37">
            <a:extLst>
              <a:ext uri="{FF2B5EF4-FFF2-40B4-BE49-F238E27FC236}">
                <a16:creationId xmlns:a16="http://schemas.microsoft.com/office/drawing/2014/main" id="{ED5F3D88-84EF-D6E3-2FB4-F27639D49BA5}"/>
              </a:ext>
            </a:extLst>
          </p:cNvPr>
          <p:cNvPicPr preferRelativeResize="0"/>
          <p:nvPr/>
        </p:nvPicPr>
        <p:blipFill>
          <a:blip r:embed="rId3">
            <a:alphaModFix/>
          </a:blip>
          <a:srcRect l="32388" r="32647"/>
          <a:stretch>
            <a:fillRect/>
          </a:stretch>
        </p:blipFill>
        <p:spPr>
          <a:xfrm>
            <a:off x="9514655" y="1729653"/>
            <a:ext cx="2298096" cy="3115410"/>
          </a:xfrm>
          <a:prstGeom prst="rect">
            <a:avLst/>
          </a:prstGeom>
          <a:noFill/>
          <a:ln>
            <a:noFill/>
          </a:ln>
        </p:spPr>
      </p:pic>
      <p:sp>
        <p:nvSpPr>
          <p:cNvPr id="4" name="TextBox 3">
            <a:extLst>
              <a:ext uri="{FF2B5EF4-FFF2-40B4-BE49-F238E27FC236}">
                <a16:creationId xmlns:a16="http://schemas.microsoft.com/office/drawing/2014/main" id="{F9C76A03-4A41-221E-DC42-0D24D10E1CCB}"/>
              </a:ext>
            </a:extLst>
          </p:cNvPr>
          <p:cNvSpPr txBox="1"/>
          <p:nvPr/>
        </p:nvSpPr>
        <p:spPr>
          <a:xfrm>
            <a:off x="10228327" y="6424428"/>
            <a:ext cx="870751" cy="369332"/>
          </a:xfrm>
          <a:prstGeom prst="rect">
            <a:avLst/>
          </a:prstGeom>
          <a:noFill/>
        </p:spPr>
        <p:txBody>
          <a:bodyPr wrap="none" rtlCol="0">
            <a:spAutoFit/>
          </a:bodyPr>
          <a:lstStyle/>
          <a:p>
            <a:r>
              <a:rPr lang="en-US" dirty="0"/>
              <a:t>CS224S</a:t>
            </a:r>
          </a:p>
        </p:txBody>
      </p:sp>
    </p:spTree>
    <p:extLst>
      <p:ext uri="{BB962C8B-B14F-4D97-AF65-F5344CB8AC3E}">
        <p14:creationId xmlns:p14="http://schemas.microsoft.com/office/powerpoint/2010/main" val="2487302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88">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40DB6-C075-C2C3-003F-4EC799CD9C6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70AD735-BD98-CDAF-6A5A-658E1D29C8FC}"/>
              </a:ext>
            </a:extLst>
          </p:cNvPr>
          <p:cNvSpPr>
            <a:spLocks noGrp="1"/>
          </p:cNvSpPr>
          <p:nvPr>
            <p:ph idx="1"/>
          </p:nvPr>
        </p:nvSpPr>
        <p:spPr/>
        <p:txBody>
          <a:bodyPr/>
          <a:lstStyle/>
          <a:p>
            <a:endParaRPr lang="en-US"/>
          </a:p>
        </p:txBody>
      </p:sp>
      <p:pic>
        <p:nvPicPr>
          <p:cNvPr id="7475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62001"/>
            <a:ext cx="7848600" cy="541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4758" name="Rectangle 5"/>
          <p:cNvSpPr>
            <a:spLocks noChangeArrowheads="1"/>
          </p:cNvSpPr>
          <p:nvPr/>
        </p:nvSpPr>
        <p:spPr bwMode="auto">
          <a:xfrm>
            <a:off x="5383214" y="6521450"/>
            <a:ext cx="557056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dirty="0">
                <a:latin typeface="Aptos" panose="020B0004020202020204" pitchFamily="34" charset="0"/>
              </a:rPr>
              <a:t>X-Ray of Ken Stevens, labels from Peter </a:t>
            </a:r>
            <a:r>
              <a:rPr lang="en-US" dirty="0" err="1">
                <a:latin typeface="Aptos" panose="020B0004020202020204" pitchFamily="34" charset="0"/>
              </a:rPr>
              <a:t>Ladefoged</a:t>
            </a:r>
            <a:r>
              <a:rPr lang="ja-JP" altLang="en-US">
                <a:latin typeface="Aptos" panose="020B0004020202020204" pitchFamily="34" charset="0"/>
              </a:rPr>
              <a:t>’</a:t>
            </a:r>
            <a:r>
              <a:rPr lang="en-US" dirty="0">
                <a:latin typeface="Aptos" panose="020B0004020202020204" pitchFamily="34" charset="0"/>
              </a:rPr>
              <a:t>s web site</a:t>
            </a:r>
          </a:p>
        </p:txBody>
      </p:sp>
    </p:spTree>
    <p:extLst>
      <p:ext uri="{BB962C8B-B14F-4D97-AF65-F5344CB8AC3E}">
        <p14:creationId xmlns:p14="http://schemas.microsoft.com/office/powerpoint/2010/main" val="21059931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normAutofit fontScale="90000"/>
          </a:bodyPr>
          <a:lstStyle/>
          <a:p>
            <a:r>
              <a:rPr lang="en-US" dirty="0">
                <a:latin typeface="Verdana" charset="0"/>
              </a:rPr>
              <a:t>20</a:t>
            </a:r>
            <a:r>
              <a:rPr lang="en-US" baseline="30000" dirty="0">
                <a:latin typeface="Verdana" charset="0"/>
              </a:rPr>
              <a:t>th</a:t>
            </a:r>
            <a:r>
              <a:rPr lang="en-US" dirty="0">
                <a:latin typeface="Verdana" charset="0"/>
              </a:rPr>
              <a:t> Century Vocal tract movie (high speed x-ray) </a:t>
            </a:r>
          </a:p>
        </p:txBody>
      </p:sp>
      <p:sp>
        <p:nvSpPr>
          <p:cNvPr id="2" name="Content Placeholder 1">
            <a:extLst>
              <a:ext uri="{FF2B5EF4-FFF2-40B4-BE49-F238E27FC236}">
                <a16:creationId xmlns:a16="http://schemas.microsoft.com/office/drawing/2014/main" id="{9496F97D-7C9C-1443-170F-A7B070DDDF38}"/>
              </a:ext>
            </a:extLst>
          </p:cNvPr>
          <p:cNvSpPr>
            <a:spLocks noGrp="1"/>
          </p:cNvSpPr>
          <p:nvPr>
            <p:ph idx="1"/>
          </p:nvPr>
        </p:nvSpPr>
        <p:spPr/>
        <p:txBody>
          <a:bodyPr/>
          <a:lstStyle/>
          <a:p>
            <a:endParaRPr lang="en-US"/>
          </a:p>
        </p:txBody>
      </p:sp>
      <p:sp>
        <p:nvSpPr>
          <p:cNvPr id="72708" name="Rectangle 4"/>
          <p:cNvSpPr>
            <a:spLocks noChangeArrowheads="1"/>
          </p:cNvSpPr>
          <p:nvPr/>
        </p:nvSpPr>
        <p:spPr bwMode="auto">
          <a:xfrm>
            <a:off x="5410200" y="6521450"/>
            <a:ext cx="611039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dirty="0">
                <a:latin typeface="Calibri" panose="020F0502020204030204" pitchFamily="34" charset="0"/>
                <a:cs typeface="Calibri" panose="020F0502020204030204" pitchFamily="34" charset="0"/>
              </a:rPr>
              <a:t>Figure of Ken Stevens, from Peter Ladefoged's web site at UCLA</a:t>
            </a:r>
          </a:p>
        </p:txBody>
      </p:sp>
      <p:pic>
        <p:nvPicPr>
          <p:cNvPr id="3" name="kenstevens2sentences.mp4">
            <a:hlinkClick r:id="" action="ppaction://media"/>
            <a:extLst>
              <a:ext uri="{FF2B5EF4-FFF2-40B4-BE49-F238E27FC236}">
                <a16:creationId xmlns:a16="http://schemas.microsoft.com/office/drawing/2014/main" id="{9CC3EA52-681C-FDD8-FD6E-6B0C7319170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078480" y="1416049"/>
            <a:ext cx="6096000" cy="4572000"/>
          </a:xfrm>
          <a:prstGeom prst="rect">
            <a:avLst/>
          </a:prstGeom>
        </p:spPr>
      </p:pic>
    </p:spTree>
    <p:extLst>
      <p:ext uri="{BB962C8B-B14F-4D97-AF65-F5344CB8AC3E}">
        <p14:creationId xmlns:p14="http://schemas.microsoft.com/office/powerpoint/2010/main" val="3476954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2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29">
          <a:extLst>
            <a:ext uri="{FF2B5EF4-FFF2-40B4-BE49-F238E27FC236}">
              <a16:creationId xmlns:a16="http://schemas.microsoft.com/office/drawing/2014/main" id="{FDBBBAB5-ED42-2B23-AAE8-6E06E419717F}"/>
            </a:ext>
          </a:extLst>
        </p:cNvPr>
        <p:cNvGrpSpPr/>
        <p:nvPr/>
      </p:nvGrpSpPr>
      <p:grpSpPr>
        <a:xfrm>
          <a:off x="0" y="0"/>
          <a:ext cx="0" cy="0"/>
          <a:chOff x="0" y="0"/>
          <a:chExt cx="0" cy="0"/>
        </a:xfrm>
      </p:grpSpPr>
      <p:sp>
        <p:nvSpPr>
          <p:cNvPr id="230" name="Google Shape;230;p25">
            <a:extLst>
              <a:ext uri="{FF2B5EF4-FFF2-40B4-BE49-F238E27FC236}">
                <a16:creationId xmlns:a16="http://schemas.microsoft.com/office/drawing/2014/main" id="{1EB50526-03CC-CF35-9331-F47874AF4661}"/>
              </a:ext>
            </a:extLst>
          </p:cNvPr>
          <p:cNvSpPr txBox="1">
            <a:spLocks noGrp="1"/>
          </p:cNvSpPr>
          <p:nvPr>
            <p:ph type="title"/>
          </p:nvPr>
        </p:nvSpPr>
        <p:spPr>
          <a:prstGeom prst="rect">
            <a:avLst/>
          </a:prstGeom>
        </p:spPr>
        <p:txBody>
          <a:bodyPr spcFirstLastPara="1" vert="horz" wrap="square" lIns="121900" tIns="121900" rIns="121900" bIns="121900" rtlCol="0" anchor="t" anchorCtr="0">
            <a:noAutofit/>
          </a:bodyPr>
          <a:lstStyle/>
          <a:p>
            <a:r>
              <a:rPr lang="en" sz="3333" dirty="0"/>
              <a:t>USC’s SAIL Lab</a:t>
            </a:r>
            <a:br>
              <a:rPr lang="en" sz="3333" dirty="0"/>
            </a:br>
            <a:r>
              <a:rPr lang="en" sz="3333" dirty="0"/>
              <a:t>Shri Narayanan</a:t>
            </a:r>
            <a:endParaRPr sz="3867" dirty="0"/>
          </a:p>
        </p:txBody>
      </p:sp>
      <p:sp>
        <p:nvSpPr>
          <p:cNvPr id="2" name="Content Placeholder 1">
            <a:extLst>
              <a:ext uri="{FF2B5EF4-FFF2-40B4-BE49-F238E27FC236}">
                <a16:creationId xmlns:a16="http://schemas.microsoft.com/office/drawing/2014/main" id="{24A32079-DE4F-2958-55C7-5016CE24D6FE}"/>
              </a:ext>
            </a:extLst>
          </p:cNvPr>
          <p:cNvSpPr>
            <a:spLocks noGrp="1"/>
          </p:cNvSpPr>
          <p:nvPr>
            <p:ph idx="1"/>
          </p:nvPr>
        </p:nvSpPr>
        <p:spPr/>
        <p:txBody>
          <a:bodyPr/>
          <a:lstStyle/>
          <a:p>
            <a:r>
              <a:rPr lang="en-US" dirty="0"/>
              <a:t>Modern</a:t>
            </a:r>
          </a:p>
          <a:p>
            <a:r>
              <a:rPr lang="en-US" dirty="0"/>
              <a:t>MRI </a:t>
            </a:r>
          </a:p>
          <a:p>
            <a:r>
              <a:rPr lang="en-US" dirty="0"/>
              <a:t>Analysis</a:t>
            </a:r>
          </a:p>
        </p:txBody>
      </p:sp>
      <p:sp>
        <p:nvSpPr>
          <p:cNvPr id="231" name="Google Shape;231;p25">
            <a:extLst>
              <a:ext uri="{FF2B5EF4-FFF2-40B4-BE49-F238E27FC236}">
                <a16:creationId xmlns:a16="http://schemas.microsoft.com/office/drawing/2014/main" id="{2844FD5F-96A3-7BE9-21DA-878829AD5B8F}"/>
              </a:ext>
            </a:extLst>
          </p:cNvPr>
          <p:cNvSpPr txBox="1">
            <a:spLocks noGrp="1"/>
          </p:cNvSpPr>
          <p:nvPr>
            <p:ph type="sldNum" sz="quarter" idx="12"/>
          </p:nvPr>
        </p:nvSpPr>
        <p:spPr>
          <a:prstGeom prst="rect">
            <a:avLst/>
          </a:prstGeom>
        </p:spPr>
        <p:txBody>
          <a:bodyPr spcFirstLastPara="1" vert="horz" wrap="square" lIns="121900" tIns="121900" rIns="121900" bIns="121900" rtlCol="0" anchor="ctr" anchorCtr="0">
            <a:normAutofit/>
          </a:bodyPr>
          <a:lstStyle/>
          <a:p>
            <a:fld id="{00000000-1234-1234-1234-123412341234}" type="slidenum">
              <a:rPr lang="en"/>
              <a:pPr/>
              <a:t>39</a:t>
            </a:fld>
            <a:endParaRPr/>
          </a:p>
        </p:txBody>
      </p:sp>
      <p:pic>
        <p:nvPicPr>
          <p:cNvPr id="232" name="Google Shape;232;p25" title="thesearethemvmts.mp4">
            <a:hlinkClick r:id="rId3"/>
            <a:extLst>
              <a:ext uri="{FF2B5EF4-FFF2-40B4-BE49-F238E27FC236}">
                <a16:creationId xmlns:a16="http://schemas.microsoft.com/office/drawing/2014/main" id="{6DB83315-C76B-C31C-FD47-208F8B6D5733}"/>
              </a:ext>
            </a:extLst>
          </p:cNvPr>
          <p:cNvPicPr preferRelativeResize="0"/>
          <p:nvPr/>
        </p:nvPicPr>
        <p:blipFill>
          <a:blip r:embed="rId4">
            <a:alphaModFix/>
          </a:blip>
          <a:stretch>
            <a:fillRect/>
          </a:stretch>
        </p:blipFill>
        <p:spPr>
          <a:xfrm>
            <a:off x="4426434" y="481032"/>
            <a:ext cx="7337633" cy="5503235"/>
          </a:xfrm>
          <a:prstGeom prst="rect">
            <a:avLst/>
          </a:prstGeom>
          <a:noFill/>
          <a:ln>
            <a:noFill/>
          </a:ln>
        </p:spPr>
      </p:pic>
    </p:spTree>
    <p:extLst>
      <p:ext uri="{BB962C8B-B14F-4D97-AF65-F5344CB8AC3E}">
        <p14:creationId xmlns:p14="http://schemas.microsoft.com/office/powerpoint/2010/main" val="3878628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2"/>
                                        </p:tgtEl>
                                        <p:attrNameLst>
                                          <p:attrName>style.visibility</p:attrName>
                                        </p:attrNameLst>
                                      </p:cBhvr>
                                      <p:to>
                                        <p:strVal val="visible"/>
                                      </p:to>
                                    </p:set>
                                    <p:animEffect transition="in" filter="fade">
                                      <p:cBhvr>
                                        <p:cTn id="7" dur="10"/>
                                        <p:tgtEl>
                                          <p:spTgt spid="2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E5C9F-00F5-C08D-B8EC-372A5C7E63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58234F-1537-7B9B-496F-A61D7AB83678}"/>
              </a:ext>
            </a:extLst>
          </p:cNvPr>
          <p:cNvSpPr>
            <a:spLocks noGrp="1"/>
          </p:cNvSpPr>
          <p:nvPr>
            <p:ph type="title"/>
          </p:nvPr>
        </p:nvSpPr>
        <p:spPr>
          <a:xfrm>
            <a:off x="1066800" y="535842"/>
            <a:ext cx="10058400" cy="907196"/>
          </a:xfrm>
        </p:spPr>
        <p:txBody>
          <a:bodyPr>
            <a:noAutofit/>
          </a:bodyPr>
          <a:lstStyle/>
          <a:p>
            <a:r>
              <a:rPr lang="en-US" sz="4400" dirty="0"/>
              <a:t>English</a:t>
            </a:r>
          </a:p>
        </p:txBody>
      </p:sp>
      <p:pic>
        <p:nvPicPr>
          <p:cNvPr id="6" name="gallery_la.mp4">
            <a:hlinkClick r:id="" action="ppaction://media"/>
            <a:extLst>
              <a:ext uri="{FF2B5EF4-FFF2-40B4-BE49-F238E27FC236}">
                <a16:creationId xmlns:a16="http://schemas.microsoft.com/office/drawing/2014/main" id="{021750B6-7D13-DEE7-B810-35DBCB222290}"/>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5960125" y="426304"/>
            <a:ext cx="5660719" cy="5660719"/>
          </a:xfrm>
        </p:spPr>
      </p:pic>
      <p:sp>
        <p:nvSpPr>
          <p:cNvPr id="7" name="Title 1">
            <a:extLst>
              <a:ext uri="{FF2B5EF4-FFF2-40B4-BE49-F238E27FC236}">
                <a16:creationId xmlns:a16="http://schemas.microsoft.com/office/drawing/2014/main" id="{BC2066F4-85C4-1340-C8C2-8A3FAF3EB08B}"/>
              </a:ext>
            </a:extLst>
          </p:cNvPr>
          <p:cNvSpPr txBox="1">
            <a:spLocks/>
          </p:cNvSpPr>
          <p:nvPr/>
        </p:nvSpPr>
        <p:spPr>
          <a:xfrm>
            <a:off x="2667000" y="426304"/>
            <a:ext cx="10058400" cy="907196"/>
          </a:xfrm>
          <a:prstGeom prst="rect">
            <a:avLst/>
          </a:prstGeom>
        </p:spPr>
        <p:txBody>
          <a:bodyPr vert="horz" lIns="91440" tIns="45720" rIns="91440" bIns="45720" rtlCol="0" anchor="b">
            <a:normAutofit fontScale="97500"/>
          </a:bodyPr>
          <a:lstStyle>
            <a:lvl1pPr algn="l" defTabSz="685750" rtl="0" eaLnBrk="1" latinLnBrk="0" hangingPunct="1">
              <a:lnSpc>
                <a:spcPct val="85000"/>
              </a:lnSpc>
              <a:spcBef>
                <a:spcPct val="0"/>
              </a:spcBef>
              <a:buNone/>
              <a:defRPr sz="4200" kern="1200" spc="-37" baseline="0">
                <a:solidFill>
                  <a:schemeClr val="tx1">
                    <a:lumMod val="65000"/>
                    <a:lumOff val="35000"/>
                  </a:schemeClr>
                </a:solidFill>
                <a:latin typeface="Aptos Display" panose="020B0004020202020204" pitchFamily="34" charset="0"/>
                <a:ea typeface="+mj-ea"/>
                <a:cs typeface="+mj-cs"/>
              </a:defRPr>
            </a:lvl1pPr>
          </a:lstStyle>
          <a:p>
            <a:pPr fontAlgn="auto">
              <a:spcAft>
                <a:spcPts val="0"/>
              </a:spcAft>
            </a:pPr>
            <a:endParaRPr lang="en-US" dirty="0"/>
          </a:p>
        </p:txBody>
      </p:sp>
      <p:sp>
        <p:nvSpPr>
          <p:cNvPr id="3" name="TextBox 2">
            <a:extLst>
              <a:ext uri="{FF2B5EF4-FFF2-40B4-BE49-F238E27FC236}">
                <a16:creationId xmlns:a16="http://schemas.microsoft.com/office/drawing/2014/main" id="{2FF78B07-6584-9E61-CF3A-18A82159AA2F}"/>
              </a:ext>
            </a:extLst>
          </p:cNvPr>
          <p:cNvSpPr txBox="1"/>
          <p:nvPr/>
        </p:nvSpPr>
        <p:spPr>
          <a:xfrm>
            <a:off x="205648" y="6442501"/>
            <a:ext cx="10740081" cy="830997"/>
          </a:xfrm>
          <a:prstGeom prst="rect">
            <a:avLst/>
          </a:prstGeom>
          <a:noFill/>
        </p:spPr>
        <p:txBody>
          <a:bodyPr wrap="square" rtlCol="0">
            <a:spAutoFit/>
          </a:bodyPr>
          <a:lstStyle/>
          <a:p>
            <a:r>
              <a:rPr lang="en-US" sz="2400" dirty="0">
                <a:latin typeface="Raleway" pitchFamily="2" charset="77"/>
              </a:rPr>
              <a:t>USC's Signal Analysis and Interpretation Lab, Shri Narayanan</a:t>
            </a:r>
            <a:br>
              <a:rPr lang="en-US" sz="2400" dirty="0">
                <a:latin typeface="Raleway" pitchFamily="2" charset="77"/>
              </a:rPr>
            </a:br>
            <a:endParaRPr lang="en-US" sz="2400" dirty="0">
              <a:latin typeface="Raleway" pitchFamily="2" charset="77"/>
            </a:endParaRPr>
          </a:p>
        </p:txBody>
      </p:sp>
    </p:spTree>
    <p:extLst>
      <p:ext uri="{BB962C8B-B14F-4D97-AF65-F5344CB8AC3E}">
        <p14:creationId xmlns:p14="http://schemas.microsoft.com/office/powerpoint/2010/main" val="1454901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09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547177"/>
            <a:ext cx="10058400" cy="907196"/>
          </a:xfrm>
        </p:spPr>
        <p:txBody>
          <a:bodyPr>
            <a:normAutofit/>
          </a:bodyPr>
          <a:lstStyle/>
          <a:p>
            <a:r>
              <a:rPr lang="en-US" sz="4400" dirty="0"/>
              <a:t>Tamil</a:t>
            </a:r>
          </a:p>
        </p:txBody>
      </p:sp>
      <p:pic>
        <p:nvPicPr>
          <p:cNvPr id="4" name="tamil.mo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6096000" y="417729"/>
            <a:ext cx="5714311" cy="5714311"/>
          </a:xfrm>
        </p:spPr>
      </p:pic>
      <p:sp>
        <p:nvSpPr>
          <p:cNvPr id="3" name="TextBox 2">
            <a:extLst>
              <a:ext uri="{FF2B5EF4-FFF2-40B4-BE49-F238E27FC236}">
                <a16:creationId xmlns:a16="http://schemas.microsoft.com/office/drawing/2014/main" id="{D58AA9E5-A94A-B0AE-43E9-50B11E1CADA0}"/>
              </a:ext>
            </a:extLst>
          </p:cNvPr>
          <p:cNvSpPr txBox="1"/>
          <p:nvPr/>
        </p:nvSpPr>
        <p:spPr>
          <a:xfrm>
            <a:off x="238699" y="6425514"/>
            <a:ext cx="10740081" cy="830997"/>
          </a:xfrm>
          <a:prstGeom prst="rect">
            <a:avLst/>
          </a:prstGeom>
          <a:noFill/>
        </p:spPr>
        <p:txBody>
          <a:bodyPr wrap="square" rtlCol="0">
            <a:spAutoFit/>
          </a:bodyPr>
          <a:lstStyle/>
          <a:p>
            <a:r>
              <a:rPr lang="en-US" sz="2400" dirty="0">
                <a:latin typeface="Raleway" pitchFamily="2" charset="77"/>
              </a:rPr>
              <a:t>USC's Signal Analysis and Interpretation Lab, Shri Narayanan</a:t>
            </a:r>
            <a:br>
              <a:rPr lang="en-US" sz="2400" dirty="0">
                <a:latin typeface="Raleway" pitchFamily="2" charset="77"/>
              </a:rPr>
            </a:br>
            <a:endParaRPr lang="en-US" sz="2400" dirty="0">
              <a:latin typeface="Raleway" pitchFamily="2" charset="77"/>
            </a:endParaRPr>
          </a:p>
        </p:txBody>
      </p:sp>
    </p:spTree>
    <p:extLst>
      <p:ext uri="{BB962C8B-B14F-4D97-AF65-F5344CB8AC3E}">
        <p14:creationId xmlns:p14="http://schemas.microsoft.com/office/powerpoint/2010/main" val="3271267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1" name="Google Shape;401;p38"/>
          <p:cNvSpPr txBox="1">
            <a:spLocks noGrp="1"/>
          </p:cNvSpPr>
          <p:nvPr>
            <p:ph type="title"/>
          </p:nvPr>
        </p:nvSpPr>
        <p:spPr>
          <a:prstGeom prst="rect">
            <a:avLst/>
          </a:prstGeom>
        </p:spPr>
        <p:txBody>
          <a:bodyPr spcFirstLastPara="1" vert="horz" wrap="square" lIns="121900" tIns="121900" rIns="121900" bIns="121900" rtlCol="0" anchor="t" anchorCtr="0">
            <a:noAutofit/>
          </a:bodyPr>
          <a:lstStyle/>
          <a:p>
            <a:r>
              <a:rPr lang="en" sz="3333">
                <a:solidFill>
                  <a:srgbClr val="8C1515"/>
                </a:solidFill>
              </a:rPr>
              <a:t>Oral vs Nasal Sounds</a:t>
            </a:r>
            <a:endParaRPr sz="3867"/>
          </a:p>
        </p:txBody>
      </p:sp>
      <p:sp>
        <p:nvSpPr>
          <p:cNvPr id="2" name="Content Placeholder 1">
            <a:extLst>
              <a:ext uri="{FF2B5EF4-FFF2-40B4-BE49-F238E27FC236}">
                <a16:creationId xmlns:a16="http://schemas.microsoft.com/office/drawing/2014/main" id="{E743242A-7221-8617-5AA0-762E52D4D23F}"/>
              </a:ext>
            </a:extLst>
          </p:cNvPr>
          <p:cNvSpPr>
            <a:spLocks noGrp="1"/>
          </p:cNvSpPr>
          <p:nvPr>
            <p:ph idx="1"/>
          </p:nvPr>
        </p:nvSpPr>
        <p:spPr/>
        <p:txBody>
          <a:bodyPr/>
          <a:lstStyle/>
          <a:p>
            <a:endParaRPr lang="en-US"/>
          </a:p>
        </p:txBody>
      </p:sp>
      <p:sp>
        <p:nvSpPr>
          <p:cNvPr id="400" name="Google Shape;400;p38"/>
          <p:cNvSpPr txBox="1">
            <a:spLocks noGrp="1"/>
          </p:cNvSpPr>
          <p:nvPr>
            <p:ph type="sldNum" sz="quarter" idx="12"/>
          </p:nvPr>
        </p:nvSpPr>
        <p:spPr>
          <a:prstGeom prst="rect">
            <a:avLst/>
          </a:prstGeom>
        </p:spPr>
        <p:txBody>
          <a:bodyPr spcFirstLastPara="1" vert="horz" wrap="square" lIns="121900" tIns="121900" rIns="121900" bIns="121900" rtlCol="0" anchor="ctr" anchorCtr="0">
            <a:normAutofit/>
          </a:bodyPr>
          <a:lstStyle/>
          <a:p>
            <a:fld id="{00000000-1234-1234-1234-123412341234}" type="slidenum">
              <a:rPr lang="en"/>
              <a:pPr/>
              <a:t>42</a:t>
            </a:fld>
            <a:endParaRPr/>
          </a:p>
        </p:txBody>
      </p:sp>
      <p:pic>
        <p:nvPicPr>
          <p:cNvPr id="402" name="Google Shape;402;p38"/>
          <p:cNvPicPr preferRelativeResize="0"/>
          <p:nvPr/>
        </p:nvPicPr>
        <p:blipFill>
          <a:blip r:embed="rId3">
            <a:alphaModFix/>
          </a:blip>
          <a:stretch>
            <a:fillRect/>
          </a:stretch>
        </p:blipFill>
        <p:spPr>
          <a:xfrm>
            <a:off x="2509866" y="1042857"/>
            <a:ext cx="3203636" cy="4858745"/>
          </a:xfrm>
          <a:prstGeom prst="rect">
            <a:avLst/>
          </a:prstGeom>
          <a:noFill/>
          <a:ln>
            <a:noFill/>
          </a:ln>
        </p:spPr>
      </p:pic>
      <p:pic>
        <p:nvPicPr>
          <p:cNvPr id="403" name="Google Shape;403;p38"/>
          <p:cNvPicPr preferRelativeResize="0"/>
          <p:nvPr/>
        </p:nvPicPr>
        <p:blipFill>
          <a:blip r:embed="rId4">
            <a:alphaModFix/>
          </a:blip>
          <a:stretch>
            <a:fillRect/>
          </a:stretch>
        </p:blipFill>
        <p:spPr>
          <a:xfrm>
            <a:off x="6319200" y="958300"/>
            <a:ext cx="3369581" cy="5027845"/>
          </a:xfrm>
          <a:prstGeom prst="rect">
            <a:avLst/>
          </a:prstGeom>
          <a:noFill/>
          <a:ln>
            <a:noFill/>
          </a:ln>
        </p:spPr>
      </p:pic>
    </p:spTree>
    <p:extLst>
      <p:ext uri="{BB962C8B-B14F-4D97-AF65-F5344CB8AC3E}">
        <p14:creationId xmlns:p14="http://schemas.microsoft.com/office/powerpoint/2010/main" val="18420956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42"/>
          <p:cNvSpPr txBox="1">
            <a:spLocks noGrp="1"/>
          </p:cNvSpPr>
          <p:nvPr>
            <p:ph type="sldNum" idx="4294967295"/>
          </p:nvPr>
        </p:nvSpPr>
        <p:spPr>
          <a:xfrm>
            <a:off x="11296611" y="6238704"/>
            <a:ext cx="731600" cy="524800"/>
          </a:xfrm>
          <a:prstGeom prst="rect">
            <a:avLst/>
          </a:prstGeom>
        </p:spPr>
        <p:txBody>
          <a:bodyPr spcFirstLastPara="1" vert="horz" wrap="square" lIns="121900" tIns="121900" rIns="121900" bIns="121900" rtlCol="0" anchor="ctr" anchorCtr="0">
            <a:normAutofit/>
          </a:bodyPr>
          <a:lstStyle/>
          <a:p>
            <a:fld id="{00000000-1234-1234-1234-123412341234}" type="slidenum">
              <a:rPr lang="en"/>
              <a:pPr/>
              <a:t>43</a:t>
            </a:fld>
            <a:endParaRPr/>
          </a:p>
        </p:txBody>
      </p:sp>
      <p:sp>
        <p:nvSpPr>
          <p:cNvPr id="439" name="Google Shape;439;p42"/>
          <p:cNvSpPr txBox="1">
            <a:spLocks noGrp="1"/>
          </p:cNvSpPr>
          <p:nvPr>
            <p:ph type="title"/>
          </p:nvPr>
        </p:nvSpPr>
        <p:spPr>
          <a:xfrm>
            <a:off x="366094" y="204805"/>
            <a:ext cx="6557219" cy="1161200"/>
          </a:xfrm>
          <a:prstGeom prst="rect">
            <a:avLst/>
          </a:prstGeom>
        </p:spPr>
        <p:txBody>
          <a:bodyPr spcFirstLastPara="1" vert="horz" wrap="square" lIns="121900" tIns="121900" rIns="121900" bIns="121900" rtlCol="0" anchor="t" anchorCtr="0">
            <a:noAutofit/>
          </a:bodyPr>
          <a:lstStyle/>
          <a:p>
            <a:r>
              <a:rPr lang="en" sz="4400" dirty="0">
                <a:solidFill>
                  <a:srgbClr val="8C1515"/>
                </a:solidFill>
              </a:rPr>
              <a:t>The Art of Language Invention</a:t>
            </a:r>
            <a:endParaRPr sz="4800" dirty="0"/>
          </a:p>
        </p:txBody>
      </p:sp>
      <p:pic>
        <p:nvPicPr>
          <p:cNvPr id="440" name="Google Shape;440;p42"/>
          <p:cNvPicPr preferRelativeResize="0"/>
          <p:nvPr/>
        </p:nvPicPr>
        <p:blipFill>
          <a:blip r:embed="rId3">
            <a:alphaModFix/>
          </a:blip>
          <a:stretch>
            <a:fillRect/>
          </a:stretch>
        </p:blipFill>
        <p:spPr>
          <a:xfrm>
            <a:off x="7428767" y="704851"/>
            <a:ext cx="3543300" cy="5448300"/>
          </a:xfrm>
          <a:prstGeom prst="rect">
            <a:avLst/>
          </a:prstGeom>
          <a:noFill/>
          <a:ln>
            <a:noFill/>
          </a:ln>
        </p:spPr>
      </p:pic>
      <p:sp>
        <p:nvSpPr>
          <p:cNvPr id="441" name="Google Shape;441;p42"/>
          <p:cNvSpPr txBox="1">
            <a:spLocks noGrp="1"/>
          </p:cNvSpPr>
          <p:nvPr>
            <p:ph type="body" idx="1"/>
          </p:nvPr>
        </p:nvSpPr>
        <p:spPr>
          <a:xfrm>
            <a:off x="418199" y="2196934"/>
            <a:ext cx="6136979" cy="3695265"/>
          </a:xfrm>
          <a:prstGeom prst="rect">
            <a:avLst/>
          </a:prstGeom>
        </p:spPr>
        <p:txBody>
          <a:bodyPr spcFirstLastPara="1" vert="horz" wrap="square" lIns="121900" tIns="121900" rIns="121900" bIns="121900" rtlCol="0" anchor="t" anchorCtr="0">
            <a:noAutofit/>
          </a:bodyPr>
          <a:lstStyle/>
          <a:p>
            <a:pPr>
              <a:buClr>
                <a:srgbClr val="8C1515"/>
              </a:buClr>
            </a:pPr>
            <a:r>
              <a:rPr lang="en" sz="3600" dirty="0">
                <a:solidFill>
                  <a:srgbClr val="2E2D29"/>
                </a:solidFill>
                <a:ea typeface="Roboto"/>
                <a:cs typeface="Roboto"/>
                <a:sym typeface="Roboto"/>
              </a:rPr>
              <a:t>Fun, informative book that includes phonetics and phonotactics</a:t>
            </a:r>
            <a:endParaRPr sz="3600" dirty="0">
              <a:solidFill>
                <a:srgbClr val="2E2D29"/>
              </a:solidFill>
              <a:ea typeface="Roboto"/>
              <a:cs typeface="Roboto"/>
              <a:sym typeface="Roboto"/>
            </a:endParaRPr>
          </a:p>
          <a:p>
            <a:pPr indent="0">
              <a:buNone/>
            </a:pPr>
            <a:endParaRPr sz="3600" dirty="0">
              <a:solidFill>
                <a:srgbClr val="2E2D29"/>
              </a:solidFill>
              <a:ea typeface="Roboto"/>
              <a:cs typeface="Roboto"/>
              <a:sym typeface="Roboto"/>
            </a:endParaRPr>
          </a:p>
          <a:p>
            <a:pPr>
              <a:buClr>
                <a:srgbClr val="8C1515"/>
              </a:buClr>
            </a:pPr>
            <a:r>
              <a:rPr lang="en" sz="3600" u="sng" dirty="0">
                <a:solidFill>
                  <a:srgbClr val="4298B5"/>
                </a:solidFill>
                <a:ea typeface="Roboto"/>
                <a:cs typeface="Roboto"/>
                <a:sym typeface="Roboto"/>
              </a:rPr>
              <a:t>David Peterson Talk at Google</a:t>
            </a:r>
            <a:br>
              <a:rPr lang="en" sz="3600" dirty="0">
                <a:solidFill>
                  <a:srgbClr val="4298B5"/>
                </a:solidFill>
                <a:ea typeface="Roboto"/>
                <a:cs typeface="Roboto"/>
                <a:sym typeface="Roboto"/>
              </a:rPr>
            </a:br>
            <a:endParaRPr sz="3600" dirty="0">
              <a:solidFill>
                <a:srgbClr val="4298B5"/>
              </a:solidFill>
            </a:endParaRPr>
          </a:p>
        </p:txBody>
      </p:sp>
    </p:spTree>
    <p:extLst>
      <p:ext uri="{BB962C8B-B14F-4D97-AF65-F5344CB8AC3E}">
        <p14:creationId xmlns:p14="http://schemas.microsoft.com/office/powerpoint/2010/main" val="16935726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F04E1-F5CD-CD89-F6C2-DA61AE7F1F1C}"/>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D57CA190-D571-9BBB-BED6-D9DBC7467642}"/>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Speech Recognition</a:t>
            </a:r>
          </a:p>
        </p:txBody>
      </p:sp>
      <p:sp>
        <p:nvSpPr>
          <p:cNvPr id="16387" name="Rectangle 6">
            <a:extLst>
              <a:ext uri="{FF2B5EF4-FFF2-40B4-BE49-F238E27FC236}">
                <a16:creationId xmlns:a16="http://schemas.microsoft.com/office/drawing/2014/main" id="{22145591-FED9-4B7E-3B7E-08AD5C9F2830}"/>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ea typeface="ＭＳ Ｐゴシック" charset="0"/>
                <a:cs typeface="Calibri"/>
              </a:rPr>
              <a:t>Articulatory Phonetics</a:t>
            </a:r>
          </a:p>
        </p:txBody>
      </p:sp>
      <p:sp>
        <p:nvSpPr>
          <p:cNvPr id="5" name="Text Placeholder 4">
            <a:extLst>
              <a:ext uri="{FF2B5EF4-FFF2-40B4-BE49-F238E27FC236}">
                <a16:creationId xmlns:a16="http://schemas.microsoft.com/office/drawing/2014/main" id="{53B0EFC3-D92C-F63E-AC0B-B422889239A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702213252"/>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AB578-E6AE-482E-7B6C-4E72202A8527}"/>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5307140C-6B2E-96CF-70C2-C51C90C3467E}"/>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Speech Recognition</a:t>
            </a:r>
          </a:p>
        </p:txBody>
      </p:sp>
      <p:sp>
        <p:nvSpPr>
          <p:cNvPr id="16387" name="Rectangle 6">
            <a:extLst>
              <a:ext uri="{FF2B5EF4-FFF2-40B4-BE49-F238E27FC236}">
                <a16:creationId xmlns:a16="http://schemas.microsoft.com/office/drawing/2014/main" id="{FBFAD1F2-0A0B-AB17-86C1-6CC5DC1D5DF6}"/>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ea typeface="ＭＳ Ｐゴシック" charset="0"/>
                <a:cs typeface="Calibri"/>
              </a:rPr>
              <a:t>Acoustic Phonetics</a:t>
            </a:r>
          </a:p>
        </p:txBody>
      </p:sp>
      <p:sp>
        <p:nvSpPr>
          <p:cNvPr id="5" name="Text Placeholder 4">
            <a:extLst>
              <a:ext uri="{FF2B5EF4-FFF2-40B4-BE49-F238E27FC236}">
                <a16:creationId xmlns:a16="http://schemas.microsoft.com/office/drawing/2014/main" id="{E895218E-DA03-751C-95DD-277AD954E58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656949871"/>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normAutofit fontScale="90000"/>
          </a:bodyPr>
          <a:lstStyle/>
          <a:p>
            <a:r>
              <a:rPr lang="en-US" dirty="0"/>
              <a:t>The waveform: resonances of the vocal tract</a:t>
            </a:r>
          </a:p>
        </p:txBody>
      </p:sp>
      <p:sp>
        <p:nvSpPr>
          <p:cNvPr id="96259" name="Rectangle 3"/>
          <p:cNvSpPr>
            <a:spLocks noGrp="1" noChangeArrowheads="1"/>
          </p:cNvSpPr>
          <p:nvPr>
            <p:ph idx="1"/>
          </p:nvPr>
        </p:nvSpPr>
        <p:spPr/>
        <p:txBody>
          <a:bodyPr/>
          <a:lstStyle/>
          <a:p>
            <a:r>
              <a:rPr lang="en-US" dirty="0"/>
              <a:t>The human vocal tract as an open tube</a:t>
            </a:r>
          </a:p>
          <a:p>
            <a:endParaRPr lang="en-US" dirty="0"/>
          </a:p>
          <a:p>
            <a:endParaRPr lang="en-US" dirty="0"/>
          </a:p>
          <a:p>
            <a:endParaRPr lang="en-US" dirty="0"/>
          </a:p>
          <a:p>
            <a:endParaRPr lang="en-US" dirty="0"/>
          </a:p>
          <a:p>
            <a:r>
              <a:rPr lang="en-US" dirty="0"/>
              <a:t>Air in a tube of a given length will tend to vibrate at the resonance frequency of tube. </a:t>
            </a:r>
          </a:p>
        </p:txBody>
      </p:sp>
      <p:sp>
        <p:nvSpPr>
          <p:cNvPr id="96261" name="Line 4"/>
          <p:cNvSpPr>
            <a:spLocks noChangeShapeType="1"/>
          </p:cNvSpPr>
          <p:nvPr/>
        </p:nvSpPr>
        <p:spPr bwMode="auto">
          <a:xfrm>
            <a:off x="3124200" y="2895600"/>
            <a:ext cx="26670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spAutoFit/>
          </a:bodyPr>
          <a:lstStyle/>
          <a:p>
            <a:endParaRPr lang="en-US"/>
          </a:p>
        </p:txBody>
      </p:sp>
      <p:sp>
        <p:nvSpPr>
          <p:cNvPr id="96262" name="Line 5"/>
          <p:cNvSpPr>
            <a:spLocks noChangeShapeType="1"/>
          </p:cNvSpPr>
          <p:nvPr/>
        </p:nvSpPr>
        <p:spPr bwMode="auto">
          <a:xfrm>
            <a:off x="3124200" y="3276600"/>
            <a:ext cx="26670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spAutoFit/>
          </a:bodyPr>
          <a:lstStyle/>
          <a:p>
            <a:endParaRPr lang="en-US"/>
          </a:p>
        </p:txBody>
      </p:sp>
      <p:sp>
        <p:nvSpPr>
          <p:cNvPr id="96263" name="Line 6"/>
          <p:cNvSpPr>
            <a:spLocks noChangeShapeType="1"/>
          </p:cNvSpPr>
          <p:nvPr/>
        </p:nvSpPr>
        <p:spPr bwMode="auto">
          <a:xfrm>
            <a:off x="3124200" y="2895600"/>
            <a:ext cx="0" cy="152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spAutoFit/>
          </a:bodyPr>
          <a:lstStyle/>
          <a:p>
            <a:endParaRPr lang="en-US"/>
          </a:p>
        </p:txBody>
      </p:sp>
      <p:sp>
        <p:nvSpPr>
          <p:cNvPr id="96264" name="Line 7"/>
          <p:cNvSpPr>
            <a:spLocks noChangeShapeType="1"/>
          </p:cNvSpPr>
          <p:nvPr/>
        </p:nvSpPr>
        <p:spPr bwMode="auto">
          <a:xfrm flipV="1">
            <a:off x="3124200" y="3124200"/>
            <a:ext cx="0" cy="152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spAutoFit/>
          </a:bodyPr>
          <a:lstStyle/>
          <a:p>
            <a:endParaRPr lang="en-US"/>
          </a:p>
        </p:txBody>
      </p:sp>
      <p:sp>
        <p:nvSpPr>
          <p:cNvPr id="96265" name="Line 8"/>
          <p:cNvSpPr>
            <a:spLocks noChangeShapeType="1"/>
          </p:cNvSpPr>
          <p:nvPr/>
        </p:nvSpPr>
        <p:spPr bwMode="auto">
          <a:xfrm flipH="1">
            <a:off x="2971800" y="3048000"/>
            <a:ext cx="1524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spAutoFit/>
          </a:bodyPr>
          <a:lstStyle/>
          <a:p>
            <a:endParaRPr lang="en-US"/>
          </a:p>
        </p:txBody>
      </p:sp>
      <p:sp>
        <p:nvSpPr>
          <p:cNvPr id="96266" name="Line 9"/>
          <p:cNvSpPr>
            <a:spLocks noChangeShapeType="1"/>
          </p:cNvSpPr>
          <p:nvPr/>
        </p:nvSpPr>
        <p:spPr bwMode="auto">
          <a:xfrm flipH="1">
            <a:off x="2971800" y="3124200"/>
            <a:ext cx="1524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spAutoFit/>
          </a:bodyPr>
          <a:lstStyle/>
          <a:p>
            <a:endParaRPr lang="en-US"/>
          </a:p>
        </p:txBody>
      </p:sp>
      <p:sp>
        <p:nvSpPr>
          <p:cNvPr id="96267" name="Text Box 10"/>
          <p:cNvSpPr txBox="1">
            <a:spLocks noChangeArrowheads="1"/>
          </p:cNvSpPr>
          <p:nvPr/>
        </p:nvSpPr>
        <p:spPr bwMode="auto">
          <a:xfrm>
            <a:off x="2667000" y="2438401"/>
            <a:ext cx="12065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r>
              <a:rPr lang="en-US" sz="1800"/>
              <a:t>Closed end</a:t>
            </a:r>
            <a:endParaRPr lang="en-US" sz="2400"/>
          </a:p>
        </p:txBody>
      </p:sp>
      <p:sp>
        <p:nvSpPr>
          <p:cNvPr id="96268" name="Text Box 11"/>
          <p:cNvSpPr txBox="1">
            <a:spLocks noChangeArrowheads="1"/>
          </p:cNvSpPr>
          <p:nvPr/>
        </p:nvSpPr>
        <p:spPr bwMode="auto">
          <a:xfrm>
            <a:off x="5241925" y="2476501"/>
            <a:ext cx="10668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r>
              <a:rPr lang="en-US" sz="1800"/>
              <a:t>Open end</a:t>
            </a:r>
            <a:endParaRPr lang="en-US" sz="2400"/>
          </a:p>
        </p:txBody>
      </p:sp>
      <p:sp>
        <p:nvSpPr>
          <p:cNvPr id="96269" name="Line 12"/>
          <p:cNvSpPr>
            <a:spLocks noChangeShapeType="1"/>
          </p:cNvSpPr>
          <p:nvPr/>
        </p:nvSpPr>
        <p:spPr bwMode="auto">
          <a:xfrm>
            <a:off x="3124200" y="3657600"/>
            <a:ext cx="2590800"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nchor="ctr">
            <a:spAutoFit/>
          </a:bodyPr>
          <a:lstStyle/>
          <a:p>
            <a:endParaRPr lang="en-US"/>
          </a:p>
        </p:txBody>
      </p:sp>
      <p:sp>
        <p:nvSpPr>
          <p:cNvPr id="96270" name="Text Box 13"/>
          <p:cNvSpPr txBox="1">
            <a:spLocks noChangeArrowheads="1"/>
          </p:cNvSpPr>
          <p:nvPr/>
        </p:nvSpPr>
        <p:spPr bwMode="auto">
          <a:xfrm>
            <a:off x="3657600" y="3733800"/>
            <a:ext cx="2209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600">
                <a:solidFill>
                  <a:schemeClr val="tx1"/>
                </a:solidFill>
                <a:latin typeface="Times New Roman" charset="0"/>
                <a:ea typeface="ＭＳ Ｐゴシック" charset="0"/>
                <a:cs typeface="ＭＳ Ｐゴシック" charset="0"/>
              </a:defRPr>
            </a:lvl1pPr>
            <a:lvl2pPr marL="37931725" indent="-37474525" eaLnBrk="0" hangingPunct="0">
              <a:defRPr sz="1600">
                <a:solidFill>
                  <a:schemeClr val="tx1"/>
                </a:solidFill>
                <a:latin typeface="Times New Roman" charset="0"/>
                <a:ea typeface="ＭＳ Ｐゴシック" charset="0"/>
              </a:defRPr>
            </a:lvl2pPr>
            <a:lvl3pPr eaLnBrk="0" hangingPunct="0">
              <a:defRPr sz="1600">
                <a:solidFill>
                  <a:schemeClr val="tx1"/>
                </a:solidFill>
                <a:latin typeface="Times New Roman" charset="0"/>
                <a:ea typeface="ＭＳ Ｐゴシック" charset="0"/>
              </a:defRPr>
            </a:lvl3pPr>
            <a:lvl4pPr eaLnBrk="0" hangingPunct="0">
              <a:defRPr sz="1600">
                <a:solidFill>
                  <a:schemeClr val="tx1"/>
                </a:solidFill>
                <a:latin typeface="Times New Roman" charset="0"/>
                <a:ea typeface="ＭＳ Ｐゴシック" charset="0"/>
              </a:defRPr>
            </a:lvl4pPr>
            <a:lvl5pPr eaLnBrk="0" hangingPunct="0">
              <a:defRPr sz="1600">
                <a:solidFill>
                  <a:schemeClr val="tx1"/>
                </a:solidFill>
                <a:latin typeface="Times New Roman" charset="0"/>
                <a:ea typeface="ＭＳ Ｐゴシック" charset="0"/>
              </a:defRPr>
            </a:lvl5pPr>
            <a:lvl6pPr marL="457200" eaLnBrk="0" fontAlgn="base" hangingPunct="0">
              <a:spcBef>
                <a:spcPct val="0"/>
              </a:spcBef>
              <a:spcAft>
                <a:spcPct val="0"/>
              </a:spcAft>
              <a:defRPr sz="1600">
                <a:solidFill>
                  <a:schemeClr val="tx1"/>
                </a:solidFill>
                <a:latin typeface="Times New Roman" charset="0"/>
                <a:ea typeface="ＭＳ Ｐゴシック" charset="0"/>
              </a:defRPr>
            </a:lvl6pPr>
            <a:lvl7pPr marL="914400" eaLnBrk="0" fontAlgn="base" hangingPunct="0">
              <a:spcBef>
                <a:spcPct val="0"/>
              </a:spcBef>
              <a:spcAft>
                <a:spcPct val="0"/>
              </a:spcAft>
              <a:defRPr sz="1600">
                <a:solidFill>
                  <a:schemeClr val="tx1"/>
                </a:solidFill>
                <a:latin typeface="Times New Roman" charset="0"/>
                <a:ea typeface="ＭＳ Ｐゴシック" charset="0"/>
              </a:defRPr>
            </a:lvl7pPr>
            <a:lvl8pPr marL="1371600" eaLnBrk="0" fontAlgn="base" hangingPunct="0">
              <a:spcBef>
                <a:spcPct val="0"/>
              </a:spcBef>
              <a:spcAft>
                <a:spcPct val="0"/>
              </a:spcAft>
              <a:defRPr sz="1600">
                <a:solidFill>
                  <a:schemeClr val="tx1"/>
                </a:solidFill>
                <a:latin typeface="Times New Roman" charset="0"/>
                <a:ea typeface="ＭＳ Ｐゴシック" charset="0"/>
              </a:defRPr>
            </a:lvl8pPr>
            <a:lvl9pPr marL="1828800" eaLnBrk="0" fontAlgn="base" hangingPunct="0">
              <a:spcBef>
                <a:spcPct val="0"/>
              </a:spcBef>
              <a:spcAft>
                <a:spcPct val="0"/>
              </a:spcAft>
              <a:defRPr sz="1600">
                <a:solidFill>
                  <a:schemeClr val="tx1"/>
                </a:solidFill>
                <a:latin typeface="Times New Roman" charset="0"/>
                <a:ea typeface="ＭＳ Ｐゴシック" charset="0"/>
              </a:defRPr>
            </a:lvl9pPr>
          </a:lstStyle>
          <a:p>
            <a:r>
              <a:rPr lang="en-US" sz="2400"/>
              <a:t>Length 17.5 cm.</a:t>
            </a:r>
          </a:p>
        </p:txBody>
      </p:sp>
      <p:sp>
        <p:nvSpPr>
          <p:cNvPr id="96271" name="Rectangle 14"/>
          <p:cNvSpPr>
            <a:spLocks noChangeArrowheads="1"/>
          </p:cNvSpPr>
          <p:nvPr/>
        </p:nvSpPr>
        <p:spPr bwMode="auto">
          <a:xfrm>
            <a:off x="7537450" y="6521450"/>
            <a:ext cx="393569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dirty="0">
                <a:latin typeface="Raleway" pitchFamily="2" charset="77"/>
              </a:rPr>
              <a:t>Figure from Ladefoged (1962) p 117</a:t>
            </a:r>
          </a:p>
        </p:txBody>
      </p:sp>
      <p:pic>
        <p:nvPicPr>
          <p:cNvPr id="2" name="Picture 1">
            <a:extLst>
              <a:ext uri="{FF2B5EF4-FFF2-40B4-BE49-F238E27FC236}">
                <a16:creationId xmlns:a16="http://schemas.microsoft.com/office/drawing/2014/main" id="{C097B665-A4B7-8D56-5847-B866FE2DECD8}"/>
              </a:ext>
            </a:extLst>
          </p:cNvPr>
          <p:cNvPicPr>
            <a:picLocks noChangeAspect="1"/>
          </p:cNvPicPr>
          <p:nvPr/>
        </p:nvPicPr>
        <p:blipFill>
          <a:blip r:embed="rId3"/>
          <a:stretch>
            <a:fillRect/>
          </a:stretch>
        </p:blipFill>
        <p:spPr>
          <a:xfrm>
            <a:off x="2209800" y="2006600"/>
            <a:ext cx="5676900" cy="218440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30"/>
          <p:cNvSpPr txBox="1">
            <a:spLocks noGrp="1"/>
          </p:cNvSpPr>
          <p:nvPr>
            <p:ph type="sldNum" idx="12"/>
          </p:nvPr>
        </p:nvSpPr>
        <p:spPr>
          <a:xfrm>
            <a:off x="11296611" y="6238704"/>
            <a:ext cx="731600" cy="524800"/>
          </a:xfrm>
          <a:prstGeom prst="rect">
            <a:avLst/>
          </a:prstGeom>
        </p:spPr>
        <p:txBody>
          <a:bodyPr spcFirstLastPara="1" vert="horz" wrap="square" lIns="121900" tIns="121900" rIns="121900" bIns="121900" rtlCol="0" anchor="ctr" anchorCtr="0">
            <a:normAutofit/>
          </a:bodyPr>
          <a:lstStyle/>
          <a:p>
            <a:fld id="{00000000-1234-1234-1234-123412341234}" type="slidenum">
              <a:rPr lang="en"/>
              <a:pPr/>
              <a:t>47</a:t>
            </a:fld>
            <a:endParaRPr/>
          </a:p>
        </p:txBody>
      </p:sp>
      <p:sp>
        <p:nvSpPr>
          <p:cNvPr id="269" name="Google Shape;269;p30"/>
          <p:cNvSpPr txBox="1">
            <a:spLocks noGrp="1"/>
          </p:cNvSpPr>
          <p:nvPr>
            <p:ph type="title"/>
          </p:nvPr>
        </p:nvSpPr>
        <p:spPr>
          <a:xfrm>
            <a:off x="362967" y="201967"/>
            <a:ext cx="11360800" cy="763600"/>
          </a:xfrm>
          <a:prstGeom prst="rect">
            <a:avLst/>
          </a:prstGeom>
        </p:spPr>
        <p:txBody>
          <a:bodyPr spcFirstLastPara="1" vert="horz" wrap="square" lIns="121900" tIns="121900" rIns="121900" bIns="121900" rtlCol="0" anchor="t" anchorCtr="0">
            <a:noAutofit/>
          </a:bodyPr>
          <a:lstStyle/>
          <a:p>
            <a:r>
              <a:rPr lang="en"/>
              <a:t>Sound is compression waves of air particles</a:t>
            </a:r>
            <a:endParaRPr sz="3333">
              <a:solidFill>
                <a:srgbClr val="8C1515"/>
              </a:solidFill>
            </a:endParaRPr>
          </a:p>
        </p:txBody>
      </p:sp>
      <p:pic>
        <p:nvPicPr>
          <p:cNvPr id="270" name="Google Shape;270;p30" descr="Lwave-v8.gif"/>
          <p:cNvPicPr preferRelativeResize="0"/>
          <p:nvPr/>
        </p:nvPicPr>
        <p:blipFill rotWithShape="1">
          <a:blip r:embed="rId3">
            <a:alphaModFix/>
          </a:blip>
          <a:srcRect t="7921" r="1048" b="11898"/>
          <a:stretch/>
        </p:blipFill>
        <p:spPr>
          <a:xfrm>
            <a:off x="976467" y="1961134"/>
            <a:ext cx="10355232" cy="2796767"/>
          </a:xfrm>
          <a:prstGeom prst="rect">
            <a:avLst/>
          </a:prstGeom>
          <a:noFill/>
          <a:ln>
            <a:noFill/>
          </a:ln>
        </p:spPr>
      </p:pic>
      <p:sp>
        <p:nvSpPr>
          <p:cNvPr id="271" name="Google Shape;271;p30"/>
          <p:cNvSpPr txBox="1"/>
          <p:nvPr/>
        </p:nvSpPr>
        <p:spPr>
          <a:xfrm>
            <a:off x="963000" y="4825459"/>
            <a:ext cx="10266000" cy="451302"/>
          </a:xfrm>
          <a:prstGeom prst="rect">
            <a:avLst/>
          </a:prstGeom>
          <a:noFill/>
          <a:ln>
            <a:noFill/>
          </a:ln>
        </p:spPr>
        <p:txBody>
          <a:bodyPr spcFirstLastPara="1" wrap="square" lIns="121900" tIns="121900" rIns="121900" bIns="121900" anchor="t" anchorCtr="0">
            <a:spAutoFit/>
          </a:bodyPr>
          <a:lstStyle/>
          <a:p>
            <a:pPr algn="ctr"/>
            <a:r>
              <a:rPr lang="en" sz="1333" b="1">
                <a:solidFill>
                  <a:srgbClr val="53565A"/>
                </a:solidFill>
                <a:latin typeface="Roboto"/>
                <a:ea typeface="Roboto"/>
                <a:cs typeface="Roboto"/>
                <a:sym typeface="Roboto"/>
              </a:rPr>
              <a:t>Image:</a:t>
            </a:r>
            <a:r>
              <a:rPr lang="en" sz="1333">
                <a:solidFill>
                  <a:srgbClr val="53565A"/>
                </a:solidFill>
                <a:latin typeface="Roboto"/>
                <a:ea typeface="Roboto"/>
                <a:cs typeface="Roboto"/>
                <a:sym typeface="Roboto"/>
              </a:rPr>
              <a:t> Dan Russell (2011)</a:t>
            </a:r>
            <a:endParaRPr sz="1333">
              <a:solidFill>
                <a:srgbClr val="53565A"/>
              </a:solidFill>
              <a:latin typeface="Roboto"/>
              <a:ea typeface="Roboto"/>
              <a:cs typeface="Roboto"/>
              <a:sym typeface="Roboto"/>
            </a:endParaRPr>
          </a:p>
        </p:txBody>
      </p:sp>
    </p:spTree>
    <p:extLst>
      <p:ext uri="{BB962C8B-B14F-4D97-AF65-F5344CB8AC3E}">
        <p14:creationId xmlns:p14="http://schemas.microsoft.com/office/powerpoint/2010/main" val="30410314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31"/>
          <p:cNvSpPr txBox="1">
            <a:spLocks noGrp="1"/>
          </p:cNvSpPr>
          <p:nvPr>
            <p:ph type="sldNum" idx="12"/>
          </p:nvPr>
        </p:nvSpPr>
        <p:spPr>
          <a:xfrm>
            <a:off x="11296611" y="6238704"/>
            <a:ext cx="731600" cy="524800"/>
          </a:xfrm>
          <a:prstGeom prst="rect">
            <a:avLst/>
          </a:prstGeom>
        </p:spPr>
        <p:txBody>
          <a:bodyPr spcFirstLastPara="1" vert="horz" wrap="square" lIns="121900" tIns="121900" rIns="121900" bIns="121900" rtlCol="0" anchor="ctr" anchorCtr="0">
            <a:normAutofit/>
          </a:bodyPr>
          <a:lstStyle/>
          <a:p>
            <a:fld id="{00000000-1234-1234-1234-123412341234}" type="slidenum">
              <a:rPr lang="en"/>
              <a:pPr/>
              <a:t>48</a:t>
            </a:fld>
            <a:endParaRPr/>
          </a:p>
        </p:txBody>
      </p:sp>
      <p:sp>
        <p:nvSpPr>
          <p:cNvPr id="277" name="Google Shape;277;p31"/>
          <p:cNvSpPr txBox="1">
            <a:spLocks noGrp="1"/>
          </p:cNvSpPr>
          <p:nvPr>
            <p:ph type="title"/>
          </p:nvPr>
        </p:nvSpPr>
        <p:spPr>
          <a:xfrm>
            <a:off x="362967" y="201967"/>
            <a:ext cx="11360800" cy="763600"/>
          </a:xfrm>
          <a:prstGeom prst="rect">
            <a:avLst/>
          </a:prstGeom>
        </p:spPr>
        <p:txBody>
          <a:bodyPr spcFirstLastPara="1" vert="horz" wrap="square" lIns="121900" tIns="121900" rIns="121900" bIns="121900" rtlCol="0" anchor="t" anchorCtr="0">
            <a:noAutofit/>
          </a:bodyPr>
          <a:lstStyle/>
          <a:p>
            <a:r>
              <a:rPr lang="en" sz="3333">
                <a:solidFill>
                  <a:srgbClr val="8C1515"/>
                </a:solidFill>
              </a:rPr>
              <a:t>Sound Waves are Longitudinal Waves</a:t>
            </a:r>
            <a:endParaRPr sz="3333">
              <a:solidFill>
                <a:srgbClr val="8C1515"/>
              </a:solidFill>
            </a:endParaRPr>
          </a:p>
          <a:p>
            <a:endParaRPr sz="3333">
              <a:solidFill>
                <a:srgbClr val="8C1515"/>
              </a:solidFill>
            </a:endParaRPr>
          </a:p>
          <a:p>
            <a:endParaRPr sz="3333">
              <a:solidFill>
                <a:srgbClr val="8C1515"/>
              </a:solidFill>
            </a:endParaRPr>
          </a:p>
        </p:txBody>
      </p:sp>
      <p:pic>
        <p:nvPicPr>
          <p:cNvPr id="278" name="Google Shape;278;p31" descr="standing.gif"/>
          <p:cNvPicPr preferRelativeResize="0"/>
          <p:nvPr/>
        </p:nvPicPr>
        <p:blipFill rotWithShape="1">
          <a:blip r:embed="rId3">
            <a:alphaModFix/>
          </a:blip>
          <a:srcRect l="6941" t="1738" r="8405" b="69337"/>
          <a:stretch/>
        </p:blipFill>
        <p:spPr>
          <a:xfrm>
            <a:off x="3355968" y="1022577"/>
            <a:ext cx="5933601" cy="1576872"/>
          </a:xfrm>
          <a:prstGeom prst="rect">
            <a:avLst/>
          </a:prstGeom>
          <a:noFill/>
          <a:ln>
            <a:noFill/>
          </a:ln>
        </p:spPr>
      </p:pic>
      <p:pic>
        <p:nvPicPr>
          <p:cNvPr id="279" name="Google Shape;279;p31" descr="standing.gif"/>
          <p:cNvPicPr preferRelativeResize="0"/>
          <p:nvPr/>
        </p:nvPicPr>
        <p:blipFill rotWithShape="1">
          <a:blip r:embed="rId3">
            <a:alphaModFix/>
          </a:blip>
          <a:srcRect l="10536" t="37164" r="10599" b="37795"/>
          <a:stretch/>
        </p:blipFill>
        <p:spPr>
          <a:xfrm>
            <a:off x="3355983" y="2736034"/>
            <a:ext cx="5933571" cy="1465253"/>
          </a:xfrm>
          <a:prstGeom prst="rect">
            <a:avLst/>
          </a:prstGeom>
          <a:noFill/>
          <a:ln>
            <a:noFill/>
          </a:ln>
        </p:spPr>
      </p:pic>
      <p:pic>
        <p:nvPicPr>
          <p:cNvPr id="280" name="Google Shape;280;p31" descr="standing.gif"/>
          <p:cNvPicPr preferRelativeResize="0"/>
          <p:nvPr/>
        </p:nvPicPr>
        <p:blipFill rotWithShape="1">
          <a:blip r:embed="rId3">
            <a:alphaModFix/>
          </a:blip>
          <a:srcRect l="10159" t="70009" r="10405" b="4950"/>
          <a:stretch/>
        </p:blipFill>
        <p:spPr>
          <a:xfrm>
            <a:off x="3334622" y="4370166"/>
            <a:ext cx="5976297" cy="1465253"/>
          </a:xfrm>
          <a:prstGeom prst="rect">
            <a:avLst/>
          </a:prstGeom>
          <a:noFill/>
          <a:ln>
            <a:noFill/>
          </a:ln>
        </p:spPr>
      </p:pic>
      <p:sp>
        <p:nvSpPr>
          <p:cNvPr id="281" name="Google Shape;281;p31"/>
          <p:cNvSpPr txBox="1">
            <a:spLocks noGrp="1"/>
          </p:cNvSpPr>
          <p:nvPr>
            <p:ph type="body" idx="1"/>
          </p:nvPr>
        </p:nvSpPr>
        <p:spPr>
          <a:xfrm>
            <a:off x="542767" y="3147451"/>
            <a:ext cx="2660800" cy="642400"/>
          </a:xfrm>
          <a:prstGeom prst="rect">
            <a:avLst/>
          </a:prstGeom>
        </p:spPr>
        <p:txBody>
          <a:bodyPr spcFirstLastPara="1" vert="horz" wrap="square" lIns="121900" tIns="121900" rIns="121900" bIns="121900" rtlCol="0" anchor="t" anchorCtr="0">
            <a:noAutofit/>
          </a:bodyPr>
          <a:lstStyle/>
          <a:p>
            <a:pPr marL="0" indent="0" algn="r">
              <a:buNone/>
            </a:pPr>
            <a:r>
              <a:rPr lang="en" b="1" dirty="0">
                <a:solidFill>
                  <a:srgbClr val="585754"/>
                </a:solidFill>
                <a:latin typeface="Roboto"/>
                <a:ea typeface="Roboto"/>
                <a:cs typeface="Roboto"/>
                <a:sym typeface="Roboto"/>
              </a:rPr>
              <a:t>Particle </a:t>
            </a:r>
            <a:endParaRPr b="1" dirty="0">
              <a:solidFill>
                <a:srgbClr val="585754"/>
              </a:solidFill>
              <a:latin typeface="Roboto"/>
              <a:ea typeface="Roboto"/>
              <a:cs typeface="Roboto"/>
              <a:sym typeface="Roboto"/>
            </a:endParaRPr>
          </a:p>
          <a:p>
            <a:pPr marL="0" indent="0" algn="r">
              <a:buNone/>
            </a:pPr>
            <a:r>
              <a:rPr lang="en" b="1" dirty="0">
                <a:solidFill>
                  <a:srgbClr val="585754"/>
                </a:solidFill>
                <a:latin typeface="Roboto"/>
                <a:ea typeface="Roboto"/>
                <a:cs typeface="Roboto"/>
                <a:sym typeface="Roboto"/>
              </a:rPr>
              <a:t>Displacement</a:t>
            </a:r>
            <a:endParaRPr dirty="0">
              <a:solidFill>
                <a:srgbClr val="585754"/>
              </a:solidFill>
            </a:endParaRPr>
          </a:p>
        </p:txBody>
      </p:sp>
      <p:sp>
        <p:nvSpPr>
          <p:cNvPr id="282" name="Google Shape;282;p31"/>
          <p:cNvSpPr txBox="1">
            <a:spLocks noGrp="1"/>
          </p:cNvSpPr>
          <p:nvPr>
            <p:ph type="body" idx="1"/>
          </p:nvPr>
        </p:nvSpPr>
        <p:spPr>
          <a:xfrm>
            <a:off x="542767" y="4834533"/>
            <a:ext cx="2660800" cy="642400"/>
          </a:xfrm>
          <a:prstGeom prst="rect">
            <a:avLst/>
          </a:prstGeom>
        </p:spPr>
        <p:txBody>
          <a:bodyPr spcFirstLastPara="1" vert="horz" wrap="square" lIns="121900" tIns="121900" rIns="121900" bIns="121900" rtlCol="0" anchor="t" anchorCtr="0">
            <a:noAutofit/>
          </a:bodyPr>
          <a:lstStyle/>
          <a:p>
            <a:pPr marL="0" indent="0" algn="r">
              <a:buNone/>
            </a:pPr>
            <a:r>
              <a:rPr lang="en" b="1">
                <a:solidFill>
                  <a:srgbClr val="585754"/>
                </a:solidFill>
                <a:latin typeface="Roboto"/>
                <a:ea typeface="Roboto"/>
                <a:cs typeface="Roboto"/>
                <a:sym typeface="Roboto"/>
              </a:rPr>
              <a:t>Pressure</a:t>
            </a:r>
            <a:endParaRPr>
              <a:solidFill>
                <a:srgbClr val="585754"/>
              </a:solidFill>
            </a:endParaRPr>
          </a:p>
        </p:txBody>
      </p:sp>
      <p:sp>
        <p:nvSpPr>
          <p:cNvPr id="283" name="Google Shape;283;p31"/>
          <p:cNvSpPr txBox="1"/>
          <p:nvPr/>
        </p:nvSpPr>
        <p:spPr>
          <a:xfrm>
            <a:off x="9442000" y="5124233"/>
            <a:ext cx="2054000" cy="656421"/>
          </a:xfrm>
          <a:prstGeom prst="rect">
            <a:avLst/>
          </a:prstGeom>
          <a:noFill/>
          <a:ln>
            <a:noFill/>
          </a:ln>
        </p:spPr>
        <p:txBody>
          <a:bodyPr spcFirstLastPara="1" wrap="square" lIns="121900" tIns="121900" rIns="121900" bIns="121900" anchor="t" anchorCtr="0">
            <a:spAutoFit/>
          </a:bodyPr>
          <a:lstStyle/>
          <a:p>
            <a:r>
              <a:rPr lang="en" sz="1333" b="1">
                <a:solidFill>
                  <a:srgbClr val="53565A"/>
                </a:solidFill>
                <a:latin typeface="Roboto"/>
                <a:ea typeface="Roboto"/>
                <a:cs typeface="Roboto"/>
                <a:sym typeface="Roboto"/>
              </a:rPr>
              <a:t>Image:</a:t>
            </a:r>
            <a:r>
              <a:rPr lang="en" sz="1333">
                <a:solidFill>
                  <a:srgbClr val="53565A"/>
                </a:solidFill>
                <a:latin typeface="Roboto"/>
                <a:ea typeface="Roboto"/>
                <a:cs typeface="Roboto"/>
                <a:sym typeface="Roboto"/>
              </a:rPr>
              <a:t> Dan Russell (2011)</a:t>
            </a:r>
            <a:endParaRPr sz="1333">
              <a:solidFill>
                <a:srgbClr val="53565A"/>
              </a:solidFill>
              <a:latin typeface="Roboto"/>
              <a:ea typeface="Roboto"/>
              <a:cs typeface="Roboto"/>
              <a:sym typeface="Roboto"/>
            </a:endParaRPr>
          </a:p>
        </p:txBody>
      </p:sp>
      <p:sp>
        <p:nvSpPr>
          <p:cNvPr id="3" name="Freeform 2">
            <a:extLst>
              <a:ext uri="{FF2B5EF4-FFF2-40B4-BE49-F238E27FC236}">
                <a16:creationId xmlns:a16="http://schemas.microsoft.com/office/drawing/2014/main" id="{093BA907-B657-FFEB-6FC4-7C03C3461401}"/>
              </a:ext>
            </a:extLst>
          </p:cNvPr>
          <p:cNvSpPr/>
          <p:nvPr/>
        </p:nvSpPr>
        <p:spPr>
          <a:xfrm>
            <a:off x="3783574" y="4381995"/>
            <a:ext cx="444042" cy="380804"/>
          </a:xfrm>
          <a:custGeom>
            <a:avLst/>
            <a:gdLst>
              <a:gd name="csX0" fmla="*/ 242161 w 444042"/>
              <a:gd name="csY0" fmla="*/ 0 h 380804"/>
              <a:gd name="csX1" fmla="*/ 123408 w 444042"/>
              <a:gd name="csY1" fmla="*/ 23750 h 380804"/>
              <a:gd name="csX2" fmla="*/ 52156 w 444042"/>
              <a:gd name="csY2" fmla="*/ 59376 h 380804"/>
              <a:gd name="csX3" fmla="*/ 4655 w 444042"/>
              <a:gd name="csY3" fmla="*/ 142504 h 380804"/>
              <a:gd name="csX4" fmla="*/ 52156 w 444042"/>
              <a:gd name="csY4" fmla="*/ 332509 h 380804"/>
              <a:gd name="csX5" fmla="*/ 87782 w 444042"/>
              <a:gd name="csY5" fmla="*/ 344384 h 380804"/>
              <a:gd name="csX6" fmla="*/ 301538 w 444042"/>
              <a:gd name="csY6" fmla="*/ 356260 h 380804"/>
              <a:gd name="csX7" fmla="*/ 337164 w 444042"/>
              <a:gd name="csY7" fmla="*/ 332509 h 380804"/>
              <a:gd name="csX8" fmla="*/ 384665 w 444042"/>
              <a:gd name="csY8" fmla="*/ 308758 h 380804"/>
              <a:gd name="csX9" fmla="*/ 444042 w 444042"/>
              <a:gd name="csY9" fmla="*/ 201880 h 380804"/>
              <a:gd name="csX10" fmla="*/ 432166 w 444042"/>
              <a:gd name="csY10" fmla="*/ 106878 h 380804"/>
              <a:gd name="csX11" fmla="*/ 408416 w 444042"/>
              <a:gd name="csY11" fmla="*/ 71252 h 380804"/>
              <a:gd name="csX12" fmla="*/ 194660 w 444042"/>
              <a:gd name="csY12" fmla="*/ 47501 h 3808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44042" h="380804">
                <a:moveTo>
                  <a:pt x="242161" y="0"/>
                </a:moveTo>
                <a:cubicBezTo>
                  <a:pt x="211530" y="4376"/>
                  <a:pt x="156569" y="7169"/>
                  <a:pt x="123408" y="23750"/>
                </a:cubicBezTo>
                <a:cubicBezTo>
                  <a:pt x="31325" y="69791"/>
                  <a:pt x="141703" y="29528"/>
                  <a:pt x="52156" y="59376"/>
                </a:cubicBezTo>
                <a:cubicBezTo>
                  <a:pt x="42095" y="74467"/>
                  <a:pt x="5627" y="125976"/>
                  <a:pt x="4655" y="142504"/>
                </a:cubicBezTo>
                <a:cubicBezTo>
                  <a:pt x="-352" y="227633"/>
                  <a:pt x="-14052" y="288370"/>
                  <a:pt x="52156" y="332509"/>
                </a:cubicBezTo>
                <a:cubicBezTo>
                  <a:pt x="62571" y="339453"/>
                  <a:pt x="75907" y="340426"/>
                  <a:pt x="87782" y="344384"/>
                </a:cubicBezTo>
                <a:cubicBezTo>
                  <a:pt x="167385" y="397454"/>
                  <a:pt x="132252" y="384474"/>
                  <a:pt x="301538" y="356260"/>
                </a:cubicBezTo>
                <a:cubicBezTo>
                  <a:pt x="315616" y="353914"/>
                  <a:pt x="324772" y="339590"/>
                  <a:pt x="337164" y="332509"/>
                </a:cubicBezTo>
                <a:cubicBezTo>
                  <a:pt x="352534" y="323726"/>
                  <a:pt x="368831" y="316675"/>
                  <a:pt x="384665" y="308758"/>
                </a:cubicBezTo>
                <a:cubicBezTo>
                  <a:pt x="439110" y="227091"/>
                  <a:pt x="423139" y="264586"/>
                  <a:pt x="444042" y="201880"/>
                </a:cubicBezTo>
                <a:cubicBezTo>
                  <a:pt x="440083" y="170213"/>
                  <a:pt x="440563" y="137667"/>
                  <a:pt x="432166" y="106878"/>
                </a:cubicBezTo>
                <a:cubicBezTo>
                  <a:pt x="428411" y="93109"/>
                  <a:pt x="420519" y="78816"/>
                  <a:pt x="408416" y="71252"/>
                </a:cubicBezTo>
                <a:cubicBezTo>
                  <a:pt x="346381" y="32480"/>
                  <a:pt x="259209" y="47501"/>
                  <a:pt x="194660" y="47501"/>
                </a:cubicBezTo>
              </a:path>
            </a:pathLst>
          </a:custGeom>
          <a:noFill/>
          <a:ln w="38100">
            <a:solidFill>
              <a:srgbClr val="013A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3">
            <a:extLst>
              <a:ext uri="{FF2B5EF4-FFF2-40B4-BE49-F238E27FC236}">
                <a16:creationId xmlns:a16="http://schemas.microsoft.com/office/drawing/2014/main" id="{00A31BF8-9A75-DF37-C8C0-FFA204E208DC}"/>
              </a:ext>
            </a:extLst>
          </p:cNvPr>
          <p:cNvSpPr/>
          <p:nvPr/>
        </p:nvSpPr>
        <p:spPr>
          <a:xfrm>
            <a:off x="3783574" y="5476933"/>
            <a:ext cx="444042" cy="380804"/>
          </a:xfrm>
          <a:custGeom>
            <a:avLst/>
            <a:gdLst>
              <a:gd name="csX0" fmla="*/ 242161 w 444042"/>
              <a:gd name="csY0" fmla="*/ 0 h 380804"/>
              <a:gd name="csX1" fmla="*/ 123408 w 444042"/>
              <a:gd name="csY1" fmla="*/ 23750 h 380804"/>
              <a:gd name="csX2" fmla="*/ 52156 w 444042"/>
              <a:gd name="csY2" fmla="*/ 59376 h 380804"/>
              <a:gd name="csX3" fmla="*/ 4655 w 444042"/>
              <a:gd name="csY3" fmla="*/ 142504 h 380804"/>
              <a:gd name="csX4" fmla="*/ 52156 w 444042"/>
              <a:gd name="csY4" fmla="*/ 332509 h 380804"/>
              <a:gd name="csX5" fmla="*/ 87782 w 444042"/>
              <a:gd name="csY5" fmla="*/ 344384 h 380804"/>
              <a:gd name="csX6" fmla="*/ 301538 w 444042"/>
              <a:gd name="csY6" fmla="*/ 356260 h 380804"/>
              <a:gd name="csX7" fmla="*/ 337164 w 444042"/>
              <a:gd name="csY7" fmla="*/ 332509 h 380804"/>
              <a:gd name="csX8" fmla="*/ 384665 w 444042"/>
              <a:gd name="csY8" fmla="*/ 308758 h 380804"/>
              <a:gd name="csX9" fmla="*/ 444042 w 444042"/>
              <a:gd name="csY9" fmla="*/ 201880 h 380804"/>
              <a:gd name="csX10" fmla="*/ 432166 w 444042"/>
              <a:gd name="csY10" fmla="*/ 106878 h 380804"/>
              <a:gd name="csX11" fmla="*/ 408416 w 444042"/>
              <a:gd name="csY11" fmla="*/ 71252 h 380804"/>
              <a:gd name="csX12" fmla="*/ 194660 w 444042"/>
              <a:gd name="csY12" fmla="*/ 47501 h 3808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44042" h="380804">
                <a:moveTo>
                  <a:pt x="242161" y="0"/>
                </a:moveTo>
                <a:cubicBezTo>
                  <a:pt x="211530" y="4376"/>
                  <a:pt x="156569" y="7169"/>
                  <a:pt x="123408" y="23750"/>
                </a:cubicBezTo>
                <a:cubicBezTo>
                  <a:pt x="31325" y="69791"/>
                  <a:pt x="141703" y="29528"/>
                  <a:pt x="52156" y="59376"/>
                </a:cubicBezTo>
                <a:cubicBezTo>
                  <a:pt x="42095" y="74467"/>
                  <a:pt x="5627" y="125976"/>
                  <a:pt x="4655" y="142504"/>
                </a:cubicBezTo>
                <a:cubicBezTo>
                  <a:pt x="-352" y="227633"/>
                  <a:pt x="-14052" y="288370"/>
                  <a:pt x="52156" y="332509"/>
                </a:cubicBezTo>
                <a:cubicBezTo>
                  <a:pt x="62571" y="339453"/>
                  <a:pt x="75907" y="340426"/>
                  <a:pt x="87782" y="344384"/>
                </a:cubicBezTo>
                <a:cubicBezTo>
                  <a:pt x="167385" y="397454"/>
                  <a:pt x="132252" y="384474"/>
                  <a:pt x="301538" y="356260"/>
                </a:cubicBezTo>
                <a:cubicBezTo>
                  <a:pt x="315616" y="353914"/>
                  <a:pt x="324772" y="339590"/>
                  <a:pt x="337164" y="332509"/>
                </a:cubicBezTo>
                <a:cubicBezTo>
                  <a:pt x="352534" y="323726"/>
                  <a:pt x="368831" y="316675"/>
                  <a:pt x="384665" y="308758"/>
                </a:cubicBezTo>
                <a:cubicBezTo>
                  <a:pt x="439110" y="227091"/>
                  <a:pt x="423139" y="264586"/>
                  <a:pt x="444042" y="201880"/>
                </a:cubicBezTo>
                <a:cubicBezTo>
                  <a:pt x="440083" y="170213"/>
                  <a:pt x="440563" y="137667"/>
                  <a:pt x="432166" y="106878"/>
                </a:cubicBezTo>
                <a:cubicBezTo>
                  <a:pt x="428411" y="93109"/>
                  <a:pt x="420519" y="78816"/>
                  <a:pt x="408416" y="71252"/>
                </a:cubicBezTo>
                <a:cubicBezTo>
                  <a:pt x="346381" y="32480"/>
                  <a:pt x="259209" y="47501"/>
                  <a:pt x="194660" y="47501"/>
                </a:cubicBezTo>
              </a:path>
            </a:pathLst>
          </a:custGeom>
          <a:noFill/>
          <a:ln w="38100">
            <a:solidFill>
              <a:srgbClr val="013A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1">
            <a:extLst>
              <a:ext uri="{FF2B5EF4-FFF2-40B4-BE49-F238E27FC236}">
                <a16:creationId xmlns:a16="http://schemas.microsoft.com/office/drawing/2014/main" id="{F317F22A-6BFD-31FE-142B-E8D6389336BA}"/>
              </a:ext>
            </a:extLst>
          </p:cNvPr>
          <p:cNvSpPr/>
          <p:nvPr/>
        </p:nvSpPr>
        <p:spPr>
          <a:xfrm>
            <a:off x="3845490" y="911749"/>
            <a:ext cx="294443" cy="1687699"/>
          </a:xfrm>
          <a:custGeom>
            <a:avLst/>
            <a:gdLst>
              <a:gd name="csX0" fmla="*/ 242161 w 444042"/>
              <a:gd name="csY0" fmla="*/ 0 h 380804"/>
              <a:gd name="csX1" fmla="*/ 123408 w 444042"/>
              <a:gd name="csY1" fmla="*/ 23750 h 380804"/>
              <a:gd name="csX2" fmla="*/ 52156 w 444042"/>
              <a:gd name="csY2" fmla="*/ 59376 h 380804"/>
              <a:gd name="csX3" fmla="*/ 4655 w 444042"/>
              <a:gd name="csY3" fmla="*/ 142504 h 380804"/>
              <a:gd name="csX4" fmla="*/ 52156 w 444042"/>
              <a:gd name="csY4" fmla="*/ 332509 h 380804"/>
              <a:gd name="csX5" fmla="*/ 87782 w 444042"/>
              <a:gd name="csY5" fmla="*/ 344384 h 380804"/>
              <a:gd name="csX6" fmla="*/ 301538 w 444042"/>
              <a:gd name="csY6" fmla="*/ 356260 h 380804"/>
              <a:gd name="csX7" fmla="*/ 337164 w 444042"/>
              <a:gd name="csY7" fmla="*/ 332509 h 380804"/>
              <a:gd name="csX8" fmla="*/ 384665 w 444042"/>
              <a:gd name="csY8" fmla="*/ 308758 h 380804"/>
              <a:gd name="csX9" fmla="*/ 444042 w 444042"/>
              <a:gd name="csY9" fmla="*/ 201880 h 380804"/>
              <a:gd name="csX10" fmla="*/ 432166 w 444042"/>
              <a:gd name="csY10" fmla="*/ 106878 h 380804"/>
              <a:gd name="csX11" fmla="*/ 408416 w 444042"/>
              <a:gd name="csY11" fmla="*/ 71252 h 380804"/>
              <a:gd name="csX12" fmla="*/ 194660 w 444042"/>
              <a:gd name="csY12" fmla="*/ 47501 h 3808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44042" h="380804">
                <a:moveTo>
                  <a:pt x="242161" y="0"/>
                </a:moveTo>
                <a:cubicBezTo>
                  <a:pt x="211530" y="4376"/>
                  <a:pt x="156569" y="7169"/>
                  <a:pt x="123408" y="23750"/>
                </a:cubicBezTo>
                <a:cubicBezTo>
                  <a:pt x="31325" y="69791"/>
                  <a:pt x="141703" y="29528"/>
                  <a:pt x="52156" y="59376"/>
                </a:cubicBezTo>
                <a:cubicBezTo>
                  <a:pt x="42095" y="74467"/>
                  <a:pt x="5627" y="125976"/>
                  <a:pt x="4655" y="142504"/>
                </a:cubicBezTo>
                <a:cubicBezTo>
                  <a:pt x="-352" y="227633"/>
                  <a:pt x="-14052" y="288370"/>
                  <a:pt x="52156" y="332509"/>
                </a:cubicBezTo>
                <a:cubicBezTo>
                  <a:pt x="62571" y="339453"/>
                  <a:pt x="75907" y="340426"/>
                  <a:pt x="87782" y="344384"/>
                </a:cubicBezTo>
                <a:cubicBezTo>
                  <a:pt x="167385" y="397454"/>
                  <a:pt x="132252" y="384474"/>
                  <a:pt x="301538" y="356260"/>
                </a:cubicBezTo>
                <a:cubicBezTo>
                  <a:pt x="315616" y="353914"/>
                  <a:pt x="324772" y="339590"/>
                  <a:pt x="337164" y="332509"/>
                </a:cubicBezTo>
                <a:cubicBezTo>
                  <a:pt x="352534" y="323726"/>
                  <a:pt x="368831" y="316675"/>
                  <a:pt x="384665" y="308758"/>
                </a:cubicBezTo>
                <a:cubicBezTo>
                  <a:pt x="439110" y="227091"/>
                  <a:pt x="423139" y="264586"/>
                  <a:pt x="444042" y="201880"/>
                </a:cubicBezTo>
                <a:cubicBezTo>
                  <a:pt x="440083" y="170213"/>
                  <a:pt x="440563" y="137667"/>
                  <a:pt x="432166" y="106878"/>
                </a:cubicBezTo>
                <a:cubicBezTo>
                  <a:pt x="428411" y="93109"/>
                  <a:pt x="420519" y="78816"/>
                  <a:pt x="408416" y="71252"/>
                </a:cubicBezTo>
                <a:cubicBezTo>
                  <a:pt x="346381" y="32480"/>
                  <a:pt x="259209" y="47501"/>
                  <a:pt x="194660" y="47501"/>
                </a:cubicBezTo>
              </a:path>
            </a:pathLst>
          </a:custGeom>
          <a:noFill/>
          <a:ln w="38100">
            <a:solidFill>
              <a:srgbClr val="013A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04420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8" name="Picture 6" descr="i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558" y="2890629"/>
            <a:ext cx="11594711" cy="19626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8674" name="Rectangle 2"/>
          <p:cNvSpPr>
            <a:spLocks noGrp="1" noChangeArrowheads="1"/>
          </p:cNvSpPr>
          <p:nvPr>
            <p:ph type="title"/>
          </p:nvPr>
        </p:nvSpPr>
        <p:spPr/>
        <p:txBody>
          <a:bodyPr/>
          <a:lstStyle/>
          <a:p>
            <a:r>
              <a:rPr lang="en-US" dirty="0"/>
              <a:t>Speech sound waves</a:t>
            </a:r>
          </a:p>
        </p:txBody>
      </p:sp>
      <p:sp>
        <p:nvSpPr>
          <p:cNvPr id="28675" name="Rectangle 5"/>
          <p:cNvSpPr>
            <a:spLocks noGrp="1" noChangeArrowheads="1"/>
          </p:cNvSpPr>
          <p:nvPr>
            <p:ph idx="1"/>
          </p:nvPr>
        </p:nvSpPr>
        <p:spPr>
          <a:xfrm>
            <a:off x="1097285" y="1255923"/>
            <a:ext cx="10682157" cy="5602077"/>
          </a:xfrm>
        </p:spPr>
        <p:txBody>
          <a:bodyPr>
            <a:normAutofit fontScale="92500" lnSpcReduction="10000"/>
          </a:bodyPr>
          <a:lstStyle/>
          <a:p>
            <a:r>
              <a:rPr lang="en-US" dirty="0">
                <a:solidFill>
                  <a:srgbClr val="061CFF"/>
                </a:solidFill>
                <a:latin typeface="Aptos" panose="020B0004020202020204" pitchFamily="34" charset="0"/>
              </a:rPr>
              <a:t>The shape of the mouth enhances some frequences and dampens others</a:t>
            </a:r>
          </a:p>
          <a:p>
            <a:endParaRPr lang="en-US" dirty="0"/>
          </a:p>
          <a:p>
            <a:r>
              <a:rPr lang="en-US" dirty="0"/>
              <a:t>A little piece from the waveform of the vowel [</a:t>
            </a:r>
            <a:r>
              <a:rPr lang="en-US" dirty="0" err="1"/>
              <a:t>iy</a:t>
            </a:r>
            <a:r>
              <a:rPr lang="en-US" dirty="0"/>
              <a:t>]</a:t>
            </a:r>
          </a:p>
          <a:p>
            <a:endParaRPr lang="en-US" dirty="0">
              <a:solidFill>
                <a:srgbClr val="061CFF"/>
              </a:solidFill>
            </a:endParaRPr>
          </a:p>
          <a:p>
            <a:endParaRPr lang="en-US" dirty="0">
              <a:solidFill>
                <a:srgbClr val="061CFF"/>
              </a:solidFill>
            </a:endParaRPr>
          </a:p>
          <a:p>
            <a:endParaRPr lang="en-US" dirty="0">
              <a:solidFill>
                <a:srgbClr val="061CFF"/>
              </a:solidFill>
            </a:endParaRPr>
          </a:p>
          <a:p>
            <a:endParaRPr lang="en-US" dirty="0">
              <a:solidFill>
                <a:srgbClr val="061CFF"/>
              </a:solidFill>
            </a:endParaRPr>
          </a:p>
          <a:p>
            <a:endParaRPr lang="en-US" dirty="0">
              <a:solidFill>
                <a:srgbClr val="061CFF"/>
              </a:solidFill>
            </a:endParaRPr>
          </a:p>
          <a:p>
            <a:r>
              <a:rPr lang="en-US" dirty="0">
                <a:solidFill>
                  <a:srgbClr val="061CFF"/>
                </a:solidFill>
              </a:rPr>
              <a:t>X axis</a:t>
            </a:r>
            <a:r>
              <a:rPr lang="en-US" dirty="0"/>
              <a:t>: time. </a:t>
            </a:r>
          </a:p>
          <a:p>
            <a:r>
              <a:rPr lang="en-US" dirty="0">
                <a:solidFill>
                  <a:srgbClr val="061CFF"/>
                </a:solidFill>
              </a:rPr>
              <a:t>Y axis</a:t>
            </a:r>
            <a:r>
              <a:rPr lang="en-US" dirty="0"/>
              <a:t>: </a:t>
            </a:r>
            <a:r>
              <a:rPr lang="en-US" sz="2800" dirty="0"/>
              <a:t>Amplitude = air pressure at that time </a:t>
            </a:r>
          </a:p>
          <a:p>
            <a:pPr marL="287315" lvl="2" indent="0">
              <a:buNone/>
            </a:pPr>
            <a:r>
              <a:rPr lang="en-US" sz="2400" b="1" dirty="0"/>
              <a:t>+</a:t>
            </a:r>
            <a:r>
              <a:rPr lang="en-US" sz="2400" dirty="0"/>
              <a:t>: compression</a:t>
            </a:r>
          </a:p>
          <a:p>
            <a:pPr marL="287315" lvl="2" indent="0">
              <a:buNone/>
            </a:pPr>
            <a:r>
              <a:rPr lang="en-US" sz="2400" b="1" dirty="0"/>
              <a:t>0</a:t>
            </a:r>
            <a:r>
              <a:rPr lang="en-US" sz="2400" dirty="0"/>
              <a:t>: normal air pressure, </a:t>
            </a:r>
          </a:p>
          <a:p>
            <a:pPr marL="287315" lvl="2" indent="0">
              <a:buNone/>
            </a:pPr>
            <a:r>
              <a:rPr lang="en-US" sz="2400" b="1" dirty="0"/>
              <a:t>-:</a:t>
            </a:r>
            <a:r>
              <a:rPr lang="en-US" sz="2400" dirty="0"/>
              <a:t> rarefaction</a:t>
            </a:r>
          </a:p>
        </p:txBody>
      </p:sp>
      <p:sp>
        <p:nvSpPr>
          <p:cNvPr id="28677" name="Rectangle 3"/>
          <p:cNvSpPr>
            <a:spLocks noChangeArrowheads="1"/>
          </p:cNvSpPr>
          <p:nvPr/>
        </p:nvSpPr>
        <p:spPr bwMode="auto">
          <a:xfrm>
            <a:off x="2566988" y="1654175"/>
            <a:ext cx="18415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pic>
        <p:nvPicPr>
          <p:cNvPr id="463" name="Google Shape;463;p45"/>
          <p:cNvPicPr preferRelativeResize="0"/>
          <p:nvPr/>
        </p:nvPicPr>
        <p:blipFill rotWithShape="1">
          <a:blip r:embed="rId5">
            <a:alphaModFix/>
          </a:blip>
          <a:srcRect b="9288"/>
          <a:stretch/>
        </p:blipFill>
        <p:spPr>
          <a:xfrm>
            <a:off x="580700" y="965567"/>
            <a:ext cx="11308165" cy="2805267"/>
          </a:xfrm>
          <a:prstGeom prst="rect">
            <a:avLst/>
          </a:prstGeom>
          <a:noFill/>
          <a:ln>
            <a:noFill/>
          </a:ln>
        </p:spPr>
      </p:pic>
      <p:sp>
        <p:nvSpPr>
          <p:cNvPr id="460" name="Google Shape;460;p45"/>
          <p:cNvSpPr txBox="1">
            <a:spLocks noGrp="1"/>
          </p:cNvSpPr>
          <p:nvPr>
            <p:ph type="title"/>
          </p:nvPr>
        </p:nvSpPr>
        <p:spPr>
          <a:xfrm>
            <a:off x="362967" y="201967"/>
            <a:ext cx="11360800" cy="763600"/>
          </a:xfrm>
          <a:prstGeom prst="rect">
            <a:avLst/>
          </a:prstGeom>
        </p:spPr>
        <p:txBody>
          <a:bodyPr spcFirstLastPara="1" vert="horz" wrap="square" lIns="121900" tIns="121900" rIns="121900" bIns="121900" rtlCol="0" anchor="t" anchorCtr="0">
            <a:noAutofit/>
          </a:bodyPr>
          <a:lstStyle/>
          <a:p>
            <a:r>
              <a:rPr lang="en" sz="3333"/>
              <a:t>She Just Had a Baby</a:t>
            </a:r>
            <a:endParaRPr sz="3333"/>
          </a:p>
          <a:p>
            <a:endParaRPr/>
          </a:p>
        </p:txBody>
      </p:sp>
      <p:sp>
        <p:nvSpPr>
          <p:cNvPr id="461" name="Google Shape;461;p45"/>
          <p:cNvSpPr txBox="1">
            <a:spLocks noGrp="1"/>
          </p:cNvSpPr>
          <p:nvPr>
            <p:ph type="body" idx="1"/>
          </p:nvPr>
        </p:nvSpPr>
        <p:spPr>
          <a:xfrm>
            <a:off x="415600" y="965567"/>
            <a:ext cx="11160000" cy="4975200"/>
          </a:xfrm>
          <a:prstGeom prst="rect">
            <a:avLst/>
          </a:prstGeom>
        </p:spPr>
        <p:txBody>
          <a:bodyPr spcFirstLastPara="1" vert="horz" wrap="square" lIns="121900" tIns="121900" rIns="121900" bIns="121900" rtlCol="0" anchor="t" anchorCtr="0">
            <a:noAutofit/>
          </a:bodyPr>
          <a:lstStyle/>
          <a:p>
            <a:pPr marL="0" indent="0">
              <a:buNone/>
            </a:pPr>
            <a:endParaRPr dirty="0"/>
          </a:p>
          <a:p>
            <a:pPr marL="0" indent="0">
              <a:buNone/>
            </a:pPr>
            <a:endParaRPr dirty="0"/>
          </a:p>
          <a:p>
            <a:pPr indent="0">
              <a:buNone/>
            </a:pPr>
            <a:endParaRPr dirty="0"/>
          </a:p>
          <a:p>
            <a:pPr indent="0">
              <a:buNone/>
            </a:pPr>
            <a:endParaRPr dirty="0"/>
          </a:p>
          <a:p>
            <a:pPr indent="0">
              <a:buNone/>
            </a:pPr>
            <a:endParaRPr dirty="0"/>
          </a:p>
          <a:p>
            <a:pPr indent="0">
              <a:buNone/>
            </a:pPr>
            <a:endParaRPr dirty="0"/>
          </a:p>
          <a:p>
            <a:pPr indent="0">
              <a:buNone/>
            </a:pPr>
            <a:endParaRPr dirty="0"/>
          </a:p>
          <a:p>
            <a:pPr indent="0">
              <a:buNone/>
            </a:pPr>
            <a:endParaRPr dirty="0"/>
          </a:p>
          <a:p>
            <a:pPr marL="0" indent="0">
              <a:buNone/>
            </a:pPr>
            <a:endParaRPr dirty="0"/>
          </a:p>
          <a:p>
            <a:r>
              <a:rPr lang="en" sz="3600" dirty="0"/>
              <a:t>V</a:t>
            </a:r>
            <a:r>
              <a:rPr lang="en-US" sz="3600" dirty="0"/>
              <a:t>o</a:t>
            </a:r>
            <a:r>
              <a:rPr lang="en" sz="3600" dirty="0" err="1"/>
              <a:t>wels</a:t>
            </a:r>
            <a:r>
              <a:rPr lang="en" sz="3600" dirty="0"/>
              <a:t> vowels have voicing, regular peaks</a:t>
            </a:r>
          </a:p>
          <a:p>
            <a:r>
              <a:rPr lang="en" sz="3600" dirty="0"/>
              <a:t>Stop consonants like "b" have closure followed by release</a:t>
            </a:r>
            <a:endParaRPr sz="3600" dirty="0"/>
          </a:p>
          <a:p>
            <a:pPr marL="0" indent="0">
              <a:buNone/>
            </a:pPr>
            <a:endParaRPr dirty="0"/>
          </a:p>
          <a:p>
            <a:pPr marL="0" indent="0">
              <a:buNone/>
            </a:pPr>
            <a:endParaRPr dirty="0"/>
          </a:p>
        </p:txBody>
      </p:sp>
      <p:sp>
        <p:nvSpPr>
          <p:cNvPr id="462" name="Google Shape;462;p45"/>
          <p:cNvSpPr txBox="1">
            <a:spLocks noGrp="1"/>
          </p:cNvSpPr>
          <p:nvPr>
            <p:ph type="sldNum" idx="12"/>
          </p:nvPr>
        </p:nvSpPr>
        <p:spPr>
          <a:xfrm>
            <a:off x="11296611" y="6238704"/>
            <a:ext cx="731600" cy="524800"/>
          </a:xfrm>
          <a:prstGeom prst="rect">
            <a:avLst/>
          </a:prstGeom>
        </p:spPr>
        <p:txBody>
          <a:bodyPr spcFirstLastPara="1" vert="horz" wrap="square" lIns="121900" tIns="121900" rIns="121900" bIns="121900" rtlCol="0" anchor="ctr" anchorCtr="0">
            <a:normAutofit/>
          </a:bodyPr>
          <a:lstStyle/>
          <a:p>
            <a:fld id="{00000000-1234-1234-1234-123412341234}" type="slidenum">
              <a:rPr lang="en"/>
              <a:pPr/>
              <a:t>50</a:t>
            </a:fld>
            <a:endParaRPr/>
          </a:p>
        </p:txBody>
      </p:sp>
      <p:pic>
        <p:nvPicPr>
          <p:cNvPr id="2" name="B80D9917.WAV">
            <a:hlinkClick r:id="" action="ppaction://media"/>
            <a:extLst>
              <a:ext uri="{FF2B5EF4-FFF2-40B4-BE49-F238E27FC236}">
                <a16:creationId xmlns:a16="http://schemas.microsoft.com/office/drawing/2014/main" id="{E952D36D-1948-4203-7613-FD246736327B}"/>
              </a:ext>
            </a:extLst>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11025265" y="94496"/>
            <a:ext cx="863600" cy="86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Freeform 2">
            <a:extLst>
              <a:ext uri="{FF2B5EF4-FFF2-40B4-BE49-F238E27FC236}">
                <a16:creationId xmlns:a16="http://schemas.microsoft.com/office/drawing/2014/main" id="{B4F9B99F-FD76-3943-6E4E-A87E6046BF65}"/>
              </a:ext>
            </a:extLst>
          </p:cNvPr>
          <p:cNvSpPr/>
          <p:nvPr/>
        </p:nvSpPr>
        <p:spPr>
          <a:xfrm>
            <a:off x="1959429" y="1175657"/>
            <a:ext cx="1603168" cy="1199408"/>
          </a:xfrm>
          <a:custGeom>
            <a:avLst/>
            <a:gdLst>
              <a:gd name="csX0" fmla="*/ 665018 w 1816924"/>
              <a:gd name="csY0" fmla="*/ 0 h 1294410"/>
              <a:gd name="csX1" fmla="*/ 201880 w 1816924"/>
              <a:gd name="csY1" fmla="*/ 23750 h 1294410"/>
              <a:gd name="csX2" fmla="*/ 166254 w 1816924"/>
              <a:gd name="csY2" fmla="*/ 35626 h 1294410"/>
              <a:gd name="csX3" fmla="*/ 95002 w 1816924"/>
              <a:gd name="csY3" fmla="*/ 95002 h 1294410"/>
              <a:gd name="csX4" fmla="*/ 47501 w 1816924"/>
              <a:gd name="csY4" fmla="*/ 166254 h 1294410"/>
              <a:gd name="csX5" fmla="*/ 35626 w 1816924"/>
              <a:gd name="csY5" fmla="*/ 201880 h 1294410"/>
              <a:gd name="csX6" fmla="*/ 0 w 1816924"/>
              <a:gd name="csY6" fmla="*/ 380010 h 1294410"/>
              <a:gd name="csX7" fmla="*/ 11875 w 1816924"/>
              <a:gd name="csY7" fmla="*/ 843148 h 1294410"/>
              <a:gd name="csX8" fmla="*/ 95002 w 1816924"/>
              <a:gd name="csY8" fmla="*/ 1021277 h 1294410"/>
              <a:gd name="csX9" fmla="*/ 130628 w 1816924"/>
              <a:gd name="csY9" fmla="*/ 1068779 h 1294410"/>
              <a:gd name="csX10" fmla="*/ 190005 w 1816924"/>
              <a:gd name="csY10" fmla="*/ 1128155 h 1294410"/>
              <a:gd name="csX11" fmla="*/ 308758 w 1816924"/>
              <a:gd name="csY11" fmla="*/ 1211283 h 1294410"/>
              <a:gd name="csX12" fmla="*/ 391885 w 1816924"/>
              <a:gd name="csY12" fmla="*/ 1235033 h 1294410"/>
              <a:gd name="csX13" fmla="*/ 427511 w 1816924"/>
              <a:gd name="csY13" fmla="*/ 1246909 h 1294410"/>
              <a:gd name="csX14" fmla="*/ 486888 w 1816924"/>
              <a:gd name="csY14" fmla="*/ 1270659 h 1294410"/>
              <a:gd name="csX15" fmla="*/ 665018 w 1816924"/>
              <a:gd name="csY15" fmla="*/ 1294410 h 1294410"/>
              <a:gd name="csX16" fmla="*/ 1056904 w 1816924"/>
              <a:gd name="csY16" fmla="*/ 1282535 h 1294410"/>
              <a:gd name="csX17" fmla="*/ 1163782 w 1816924"/>
              <a:gd name="csY17" fmla="*/ 1258784 h 1294410"/>
              <a:gd name="csX18" fmla="*/ 1246909 w 1816924"/>
              <a:gd name="csY18" fmla="*/ 1246909 h 1294410"/>
              <a:gd name="csX19" fmla="*/ 1294410 w 1816924"/>
              <a:gd name="csY19" fmla="*/ 1235033 h 1294410"/>
              <a:gd name="csX20" fmla="*/ 1330036 w 1816924"/>
              <a:gd name="csY20" fmla="*/ 1223158 h 1294410"/>
              <a:gd name="csX21" fmla="*/ 1460665 w 1816924"/>
              <a:gd name="csY21" fmla="*/ 1199407 h 1294410"/>
              <a:gd name="csX22" fmla="*/ 1555667 w 1816924"/>
              <a:gd name="csY22" fmla="*/ 1151906 h 1294410"/>
              <a:gd name="csX23" fmla="*/ 1638795 w 1816924"/>
              <a:gd name="csY23" fmla="*/ 1116280 h 1294410"/>
              <a:gd name="csX24" fmla="*/ 1674421 w 1816924"/>
              <a:gd name="csY24" fmla="*/ 1080654 h 1294410"/>
              <a:gd name="csX25" fmla="*/ 1698171 w 1816924"/>
              <a:gd name="csY25" fmla="*/ 1033153 h 1294410"/>
              <a:gd name="csX26" fmla="*/ 1769423 w 1816924"/>
              <a:gd name="csY26" fmla="*/ 938150 h 1294410"/>
              <a:gd name="csX27" fmla="*/ 1793174 w 1816924"/>
              <a:gd name="csY27" fmla="*/ 890649 h 1294410"/>
              <a:gd name="csX28" fmla="*/ 1816924 w 1816924"/>
              <a:gd name="csY28" fmla="*/ 819397 h 1294410"/>
              <a:gd name="csX29" fmla="*/ 1805049 w 1816924"/>
              <a:gd name="csY29" fmla="*/ 688768 h 1294410"/>
              <a:gd name="csX30" fmla="*/ 1781298 w 1816924"/>
              <a:gd name="csY30" fmla="*/ 653142 h 1294410"/>
              <a:gd name="csX31" fmla="*/ 1745672 w 1816924"/>
              <a:gd name="csY31" fmla="*/ 581890 h 1294410"/>
              <a:gd name="csX32" fmla="*/ 1710046 w 1816924"/>
              <a:gd name="csY32" fmla="*/ 510639 h 1294410"/>
              <a:gd name="csX33" fmla="*/ 1686296 w 1816924"/>
              <a:gd name="csY33" fmla="*/ 463137 h 1294410"/>
              <a:gd name="csX34" fmla="*/ 1650670 w 1816924"/>
              <a:gd name="csY34" fmla="*/ 427511 h 1294410"/>
              <a:gd name="csX35" fmla="*/ 1591293 w 1816924"/>
              <a:gd name="csY35" fmla="*/ 356259 h 1294410"/>
              <a:gd name="csX36" fmla="*/ 1436914 w 1816924"/>
              <a:gd name="csY36" fmla="*/ 285007 h 1294410"/>
              <a:gd name="csX37" fmla="*/ 1365662 w 1816924"/>
              <a:gd name="csY37" fmla="*/ 273132 h 1294410"/>
              <a:gd name="csX38" fmla="*/ 1258784 w 1816924"/>
              <a:gd name="csY38" fmla="*/ 249381 h 1294410"/>
              <a:gd name="csX39" fmla="*/ 1140031 w 1816924"/>
              <a:gd name="csY39" fmla="*/ 237506 h 1294410"/>
              <a:gd name="csX40" fmla="*/ 1080654 w 1816924"/>
              <a:gd name="csY40" fmla="*/ 225631 h 1294410"/>
              <a:gd name="csX41" fmla="*/ 914400 w 1816924"/>
              <a:gd name="csY41" fmla="*/ 201880 h 1294410"/>
              <a:gd name="csX42" fmla="*/ 748145 w 1816924"/>
              <a:gd name="csY42" fmla="*/ 178129 h 1294410"/>
              <a:gd name="csX43" fmla="*/ 700644 w 1816924"/>
              <a:gd name="csY43" fmla="*/ 166254 h 1294410"/>
              <a:gd name="csX44" fmla="*/ 558140 w 1816924"/>
              <a:gd name="csY44" fmla="*/ 154379 h 1294410"/>
              <a:gd name="csX45" fmla="*/ 332509 w 1816924"/>
              <a:gd name="csY45" fmla="*/ 166254 h 1294410"/>
              <a:gd name="csX46" fmla="*/ 273132 w 1816924"/>
              <a:gd name="csY46" fmla="*/ 178129 h 1294410"/>
              <a:gd name="csX47" fmla="*/ 142504 w 1816924"/>
              <a:gd name="csY47" fmla="*/ 201880 h 1294410"/>
              <a:gd name="csX48" fmla="*/ 95002 w 1816924"/>
              <a:gd name="csY48" fmla="*/ 237506 h 1294410"/>
              <a:gd name="csX49" fmla="*/ 35626 w 1816924"/>
              <a:gd name="csY49" fmla="*/ 296883 h 1294410"/>
              <a:gd name="csX50" fmla="*/ 23750 w 1816924"/>
              <a:gd name="csY50" fmla="*/ 332509 h 12944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816924" h="1294410">
                <a:moveTo>
                  <a:pt x="665018" y="0"/>
                </a:moveTo>
                <a:cubicBezTo>
                  <a:pt x="406439" y="32321"/>
                  <a:pt x="762521" y="-9229"/>
                  <a:pt x="201880" y="23750"/>
                </a:cubicBezTo>
                <a:cubicBezTo>
                  <a:pt x="189384" y="24485"/>
                  <a:pt x="177450" y="30028"/>
                  <a:pt x="166254" y="35626"/>
                </a:cubicBezTo>
                <a:cubicBezTo>
                  <a:pt x="141302" y="48102"/>
                  <a:pt x="111716" y="73512"/>
                  <a:pt x="95002" y="95002"/>
                </a:cubicBezTo>
                <a:cubicBezTo>
                  <a:pt x="77477" y="117534"/>
                  <a:pt x="47501" y="166254"/>
                  <a:pt x="47501" y="166254"/>
                </a:cubicBezTo>
                <a:cubicBezTo>
                  <a:pt x="43543" y="178129"/>
                  <a:pt x="39065" y="189844"/>
                  <a:pt x="35626" y="201880"/>
                </a:cubicBezTo>
                <a:cubicBezTo>
                  <a:pt x="18665" y="261241"/>
                  <a:pt x="11349" y="317588"/>
                  <a:pt x="0" y="380010"/>
                </a:cubicBezTo>
                <a:cubicBezTo>
                  <a:pt x="3958" y="534389"/>
                  <a:pt x="1825" y="689045"/>
                  <a:pt x="11875" y="843148"/>
                </a:cubicBezTo>
                <a:cubicBezTo>
                  <a:pt x="16041" y="907028"/>
                  <a:pt x="59026" y="973309"/>
                  <a:pt x="95002" y="1021277"/>
                </a:cubicBezTo>
                <a:cubicBezTo>
                  <a:pt x="106877" y="1037111"/>
                  <a:pt x="117479" y="1053986"/>
                  <a:pt x="130628" y="1068779"/>
                </a:cubicBezTo>
                <a:cubicBezTo>
                  <a:pt x="149224" y="1089699"/>
                  <a:pt x="169200" y="1109431"/>
                  <a:pt x="190005" y="1128155"/>
                </a:cubicBezTo>
                <a:cubicBezTo>
                  <a:pt x="225788" y="1160359"/>
                  <a:pt x="265546" y="1189677"/>
                  <a:pt x="308758" y="1211283"/>
                </a:cubicBezTo>
                <a:cubicBezTo>
                  <a:pt x="327739" y="1220774"/>
                  <a:pt x="374130" y="1229960"/>
                  <a:pt x="391885" y="1235033"/>
                </a:cubicBezTo>
                <a:cubicBezTo>
                  <a:pt x="403921" y="1238472"/>
                  <a:pt x="415790" y="1242514"/>
                  <a:pt x="427511" y="1246909"/>
                </a:cubicBezTo>
                <a:cubicBezTo>
                  <a:pt x="447471" y="1254394"/>
                  <a:pt x="466322" y="1265050"/>
                  <a:pt x="486888" y="1270659"/>
                </a:cubicBezTo>
                <a:cubicBezTo>
                  <a:pt x="523543" y="1280656"/>
                  <a:pt x="638350" y="1291447"/>
                  <a:pt x="665018" y="1294410"/>
                </a:cubicBezTo>
                <a:cubicBezTo>
                  <a:pt x="795647" y="1290452"/>
                  <a:pt x="926547" y="1291846"/>
                  <a:pt x="1056904" y="1282535"/>
                </a:cubicBezTo>
                <a:cubicBezTo>
                  <a:pt x="1093306" y="1279935"/>
                  <a:pt x="1127912" y="1265510"/>
                  <a:pt x="1163782" y="1258784"/>
                </a:cubicBezTo>
                <a:cubicBezTo>
                  <a:pt x="1191293" y="1253626"/>
                  <a:pt x="1219370" y="1251916"/>
                  <a:pt x="1246909" y="1246909"/>
                </a:cubicBezTo>
                <a:cubicBezTo>
                  <a:pt x="1262967" y="1243989"/>
                  <a:pt x="1278717" y="1239517"/>
                  <a:pt x="1294410" y="1235033"/>
                </a:cubicBezTo>
                <a:cubicBezTo>
                  <a:pt x="1306446" y="1231594"/>
                  <a:pt x="1317761" y="1225613"/>
                  <a:pt x="1330036" y="1223158"/>
                </a:cubicBezTo>
                <a:cubicBezTo>
                  <a:pt x="1357025" y="1217760"/>
                  <a:pt x="1428164" y="1212949"/>
                  <a:pt x="1460665" y="1199407"/>
                </a:cubicBezTo>
                <a:cubicBezTo>
                  <a:pt x="1493347" y="1185790"/>
                  <a:pt x="1522079" y="1163102"/>
                  <a:pt x="1555667" y="1151906"/>
                </a:cubicBezTo>
                <a:cubicBezTo>
                  <a:pt x="1584742" y="1142215"/>
                  <a:pt x="1613114" y="1134624"/>
                  <a:pt x="1638795" y="1116280"/>
                </a:cubicBezTo>
                <a:cubicBezTo>
                  <a:pt x="1652461" y="1106519"/>
                  <a:pt x="1662546" y="1092529"/>
                  <a:pt x="1674421" y="1080654"/>
                </a:cubicBezTo>
                <a:cubicBezTo>
                  <a:pt x="1682338" y="1064820"/>
                  <a:pt x="1688351" y="1047882"/>
                  <a:pt x="1698171" y="1033153"/>
                </a:cubicBezTo>
                <a:cubicBezTo>
                  <a:pt x="1720128" y="1000217"/>
                  <a:pt x="1751720" y="973555"/>
                  <a:pt x="1769423" y="938150"/>
                </a:cubicBezTo>
                <a:cubicBezTo>
                  <a:pt x="1777340" y="922316"/>
                  <a:pt x="1786599" y="907086"/>
                  <a:pt x="1793174" y="890649"/>
                </a:cubicBezTo>
                <a:cubicBezTo>
                  <a:pt x="1802472" y="867404"/>
                  <a:pt x="1816924" y="819397"/>
                  <a:pt x="1816924" y="819397"/>
                </a:cubicBezTo>
                <a:cubicBezTo>
                  <a:pt x="1812966" y="775854"/>
                  <a:pt x="1814210" y="731520"/>
                  <a:pt x="1805049" y="688768"/>
                </a:cubicBezTo>
                <a:cubicBezTo>
                  <a:pt x="1802059" y="674812"/>
                  <a:pt x="1787681" y="665908"/>
                  <a:pt x="1781298" y="653142"/>
                </a:cubicBezTo>
                <a:cubicBezTo>
                  <a:pt x="1732132" y="554810"/>
                  <a:pt x="1813739" y="683990"/>
                  <a:pt x="1745672" y="581890"/>
                </a:cubicBezTo>
                <a:cubicBezTo>
                  <a:pt x="1723898" y="516568"/>
                  <a:pt x="1746881" y="575100"/>
                  <a:pt x="1710046" y="510639"/>
                </a:cubicBezTo>
                <a:cubicBezTo>
                  <a:pt x="1701263" y="495269"/>
                  <a:pt x="1696585" y="477542"/>
                  <a:pt x="1686296" y="463137"/>
                </a:cubicBezTo>
                <a:cubicBezTo>
                  <a:pt x="1676535" y="449471"/>
                  <a:pt x="1661421" y="440413"/>
                  <a:pt x="1650670" y="427511"/>
                </a:cubicBezTo>
                <a:cubicBezTo>
                  <a:pt x="1625070" y="396792"/>
                  <a:pt x="1628224" y="379761"/>
                  <a:pt x="1591293" y="356259"/>
                </a:cubicBezTo>
                <a:cubicBezTo>
                  <a:pt x="1573628" y="345017"/>
                  <a:pt x="1471121" y="294336"/>
                  <a:pt x="1436914" y="285007"/>
                </a:cubicBezTo>
                <a:cubicBezTo>
                  <a:pt x="1413684" y="278672"/>
                  <a:pt x="1389167" y="278355"/>
                  <a:pt x="1365662" y="273132"/>
                </a:cubicBezTo>
                <a:cubicBezTo>
                  <a:pt x="1258999" y="249430"/>
                  <a:pt x="1435087" y="271419"/>
                  <a:pt x="1258784" y="249381"/>
                </a:cubicBezTo>
                <a:cubicBezTo>
                  <a:pt x="1219309" y="244447"/>
                  <a:pt x="1179464" y="242764"/>
                  <a:pt x="1140031" y="237506"/>
                </a:cubicBezTo>
                <a:cubicBezTo>
                  <a:pt x="1120024" y="234838"/>
                  <a:pt x="1100513" y="229242"/>
                  <a:pt x="1080654" y="225631"/>
                </a:cubicBezTo>
                <a:cubicBezTo>
                  <a:pt x="1005302" y="211931"/>
                  <a:pt x="997005" y="212205"/>
                  <a:pt x="914400" y="201880"/>
                </a:cubicBezTo>
                <a:cubicBezTo>
                  <a:pt x="828605" y="173282"/>
                  <a:pt x="921593" y="201256"/>
                  <a:pt x="748145" y="178129"/>
                </a:cubicBezTo>
                <a:cubicBezTo>
                  <a:pt x="731967" y="175972"/>
                  <a:pt x="716839" y="168278"/>
                  <a:pt x="700644" y="166254"/>
                </a:cubicBezTo>
                <a:cubicBezTo>
                  <a:pt x="653346" y="160342"/>
                  <a:pt x="605641" y="158337"/>
                  <a:pt x="558140" y="154379"/>
                </a:cubicBezTo>
                <a:cubicBezTo>
                  <a:pt x="482930" y="158337"/>
                  <a:pt x="407563" y="160000"/>
                  <a:pt x="332509" y="166254"/>
                </a:cubicBezTo>
                <a:cubicBezTo>
                  <a:pt x="312394" y="167930"/>
                  <a:pt x="293042" y="174811"/>
                  <a:pt x="273132" y="178129"/>
                </a:cubicBezTo>
                <a:cubicBezTo>
                  <a:pt x="145486" y="199404"/>
                  <a:pt x="233697" y="179082"/>
                  <a:pt x="142504" y="201880"/>
                </a:cubicBezTo>
                <a:cubicBezTo>
                  <a:pt x="126670" y="213755"/>
                  <a:pt x="108997" y="223511"/>
                  <a:pt x="95002" y="237506"/>
                </a:cubicBezTo>
                <a:cubicBezTo>
                  <a:pt x="15830" y="316678"/>
                  <a:pt x="130633" y="233544"/>
                  <a:pt x="35626" y="296883"/>
                </a:cubicBezTo>
                <a:cubicBezTo>
                  <a:pt x="9679" y="335803"/>
                  <a:pt x="-2397" y="332509"/>
                  <a:pt x="23750" y="332509"/>
                </a:cubicBezTo>
              </a:path>
            </a:pathLst>
          </a:custGeom>
          <a:noFill/>
          <a:ln w="38100">
            <a:solidFill>
              <a:srgbClr val="013A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a:extLst>
              <a:ext uri="{FF2B5EF4-FFF2-40B4-BE49-F238E27FC236}">
                <a16:creationId xmlns:a16="http://schemas.microsoft.com/office/drawing/2014/main" id="{6EF1DCD5-E94F-85E4-F6EF-4EE8A5106D0E}"/>
              </a:ext>
            </a:extLst>
          </p:cNvPr>
          <p:cNvSpPr/>
          <p:nvPr/>
        </p:nvSpPr>
        <p:spPr>
          <a:xfrm>
            <a:off x="3893128" y="795647"/>
            <a:ext cx="1048198" cy="1710047"/>
          </a:xfrm>
          <a:custGeom>
            <a:avLst/>
            <a:gdLst>
              <a:gd name="csX0" fmla="*/ 665018 w 1816924"/>
              <a:gd name="csY0" fmla="*/ 0 h 1294410"/>
              <a:gd name="csX1" fmla="*/ 201880 w 1816924"/>
              <a:gd name="csY1" fmla="*/ 23750 h 1294410"/>
              <a:gd name="csX2" fmla="*/ 166254 w 1816924"/>
              <a:gd name="csY2" fmla="*/ 35626 h 1294410"/>
              <a:gd name="csX3" fmla="*/ 95002 w 1816924"/>
              <a:gd name="csY3" fmla="*/ 95002 h 1294410"/>
              <a:gd name="csX4" fmla="*/ 47501 w 1816924"/>
              <a:gd name="csY4" fmla="*/ 166254 h 1294410"/>
              <a:gd name="csX5" fmla="*/ 35626 w 1816924"/>
              <a:gd name="csY5" fmla="*/ 201880 h 1294410"/>
              <a:gd name="csX6" fmla="*/ 0 w 1816924"/>
              <a:gd name="csY6" fmla="*/ 380010 h 1294410"/>
              <a:gd name="csX7" fmla="*/ 11875 w 1816924"/>
              <a:gd name="csY7" fmla="*/ 843148 h 1294410"/>
              <a:gd name="csX8" fmla="*/ 95002 w 1816924"/>
              <a:gd name="csY8" fmla="*/ 1021277 h 1294410"/>
              <a:gd name="csX9" fmla="*/ 130628 w 1816924"/>
              <a:gd name="csY9" fmla="*/ 1068779 h 1294410"/>
              <a:gd name="csX10" fmla="*/ 190005 w 1816924"/>
              <a:gd name="csY10" fmla="*/ 1128155 h 1294410"/>
              <a:gd name="csX11" fmla="*/ 308758 w 1816924"/>
              <a:gd name="csY11" fmla="*/ 1211283 h 1294410"/>
              <a:gd name="csX12" fmla="*/ 391885 w 1816924"/>
              <a:gd name="csY12" fmla="*/ 1235033 h 1294410"/>
              <a:gd name="csX13" fmla="*/ 427511 w 1816924"/>
              <a:gd name="csY13" fmla="*/ 1246909 h 1294410"/>
              <a:gd name="csX14" fmla="*/ 486888 w 1816924"/>
              <a:gd name="csY14" fmla="*/ 1270659 h 1294410"/>
              <a:gd name="csX15" fmla="*/ 665018 w 1816924"/>
              <a:gd name="csY15" fmla="*/ 1294410 h 1294410"/>
              <a:gd name="csX16" fmla="*/ 1056904 w 1816924"/>
              <a:gd name="csY16" fmla="*/ 1282535 h 1294410"/>
              <a:gd name="csX17" fmla="*/ 1163782 w 1816924"/>
              <a:gd name="csY17" fmla="*/ 1258784 h 1294410"/>
              <a:gd name="csX18" fmla="*/ 1246909 w 1816924"/>
              <a:gd name="csY18" fmla="*/ 1246909 h 1294410"/>
              <a:gd name="csX19" fmla="*/ 1294410 w 1816924"/>
              <a:gd name="csY19" fmla="*/ 1235033 h 1294410"/>
              <a:gd name="csX20" fmla="*/ 1330036 w 1816924"/>
              <a:gd name="csY20" fmla="*/ 1223158 h 1294410"/>
              <a:gd name="csX21" fmla="*/ 1460665 w 1816924"/>
              <a:gd name="csY21" fmla="*/ 1199407 h 1294410"/>
              <a:gd name="csX22" fmla="*/ 1555667 w 1816924"/>
              <a:gd name="csY22" fmla="*/ 1151906 h 1294410"/>
              <a:gd name="csX23" fmla="*/ 1638795 w 1816924"/>
              <a:gd name="csY23" fmla="*/ 1116280 h 1294410"/>
              <a:gd name="csX24" fmla="*/ 1674421 w 1816924"/>
              <a:gd name="csY24" fmla="*/ 1080654 h 1294410"/>
              <a:gd name="csX25" fmla="*/ 1698171 w 1816924"/>
              <a:gd name="csY25" fmla="*/ 1033153 h 1294410"/>
              <a:gd name="csX26" fmla="*/ 1769423 w 1816924"/>
              <a:gd name="csY26" fmla="*/ 938150 h 1294410"/>
              <a:gd name="csX27" fmla="*/ 1793174 w 1816924"/>
              <a:gd name="csY27" fmla="*/ 890649 h 1294410"/>
              <a:gd name="csX28" fmla="*/ 1816924 w 1816924"/>
              <a:gd name="csY28" fmla="*/ 819397 h 1294410"/>
              <a:gd name="csX29" fmla="*/ 1805049 w 1816924"/>
              <a:gd name="csY29" fmla="*/ 688768 h 1294410"/>
              <a:gd name="csX30" fmla="*/ 1781298 w 1816924"/>
              <a:gd name="csY30" fmla="*/ 653142 h 1294410"/>
              <a:gd name="csX31" fmla="*/ 1745672 w 1816924"/>
              <a:gd name="csY31" fmla="*/ 581890 h 1294410"/>
              <a:gd name="csX32" fmla="*/ 1710046 w 1816924"/>
              <a:gd name="csY32" fmla="*/ 510639 h 1294410"/>
              <a:gd name="csX33" fmla="*/ 1686296 w 1816924"/>
              <a:gd name="csY33" fmla="*/ 463137 h 1294410"/>
              <a:gd name="csX34" fmla="*/ 1650670 w 1816924"/>
              <a:gd name="csY34" fmla="*/ 427511 h 1294410"/>
              <a:gd name="csX35" fmla="*/ 1591293 w 1816924"/>
              <a:gd name="csY35" fmla="*/ 356259 h 1294410"/>
              <a:gd name="csX36" fmla="*/ 1436914 w 1816924"/>
              <a:gd name="csY36" fmla="*/ 285007 h 1294410"/>
              <a:gd name="csX37" fmla="*/ 1365662 w 1816924"/>
              <a:gd name="csY37" fmla="*/ 273132 h 1294410"/>
              <a:gd name="csX38" fmla="*/ 1258784 w 1816924"/>
              <a:gd name="csY38" fmla="*/ 249381 h 1294410"/>
              <a:gd name="csX39" fmla="*/ 1140031 w 1816924"/>
              <a:gd name="csY39" fmla="*/ 237506 h 1294410"/>
              <a:gd name="csX40" fmla="*/ 1080654 w 1816924"/>
              <a:gd name="csY40" fmla="*/ 225631 h 1294410"/>
              <a:gd name="csX41" fmla="*/ 914400 w 1816924"/>
              <a:gd name="csY41" fmla="*/ 201880 h 1294410"/>
              <a:gd name="csX42" fmla="*/ 748145 w 1816924"/>
              <a:gd name="csY42" fmla="*/ 178129 h 1294410"/>
              <a:gd name="csX43" fmla="*/ 700644 w 1816924"/>
              <a:gd name="csY43" fmla="*/ 166254 h 1294410"/>
              <a:gd name="csX44" fmla="*/ 558140 w 1816924"/>
              <a:gd name="csY44" fmla="*/ 154379 h 1294410"/>
              <a:gd name="csX45" fmla="*/ 332509 w 1816924"/>
              <a:gd name="csY45" fmla="*/ 166254 h 1294410"/>
              <a:gd name="csX46" fmla="*/ 273132 w 1816924"/>
              <a:gd name="csY46" fmla="*/ 178129 h 1294410"/>
              <a:gd name="csX47" fmla="*/ 142504 w 1816924"/>
              <a:gd name="csY47" fmla="*/ 201880 h 1294410"/>
              <a:gd name="csX48" fmla="*/ 95002 w 1816924"/>
              <a:gd name="csY48" fmla="*/ 237506 h 1294410"/>
              <a:gd name="csX49" fmla="*/ 35626 w 1816924"/>
              <a:gd name="csY49" fmla="*/ 296883 h 1294410"/>
              <a:gd name="csX50" fmla="*/ 23750 w 1816924"/>
              <a:gd name="csY50" fmla="*/ 332509 h 12944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816924" h="1294410">
                <a:moveTo>
                  <a:pt x="665018" y="0"/>
                </a:moveTo>
                <a:cubicBezTo>
                  <a:pt x="406439" y="32321"/>
                  <a:pt x="762521" y="-9229"/>
                  <a:pt x="201880" y="23750"/>
                </a:cubicBezTo>
                <a:cubicBezTo>
                  <a:pt x="189384" y="24485"/>
                  <a:pt x="177450" y="30028"/>
                  <a:pt x="166254" y="35626"/>
                </a:cubicBezTo>
                <a:cubicBezTo>
                  <a:pt x="141302" y="48102"/>
                  <a:pt x="111716" y="73512"/>
                  <a:pt x="95002" y="95002"/>
                </a:cubicBezTo>
                <a:cubicBezTo>
                  <a:pt x="77477" y="117534"/>
                  <a:pt x="47501" y="166254"/>
                  <a:pt x="47501" y="166254"/>
                </a:cubicBezTo>
                <a:cubicBezTo>
                  <a:pt x="43543" y="178129"/>
                  <a:pt x="39065" y="189844"/>
                  <a:pt x="35626" y="201880"/>
                </a:cubicBezTo>
                <a:cubicBezTo>
                  <a:pt x="18665" y="261241"/>
                  <a:pt x="11349" y="317588"/>
                  <a:pt x="0" y="380010"/>
                </a:cubicBezTo>
                <a:cubicBezTo>
                  <a:pt x="3958" y="534389"/>
                  <a:pt x="1825" y="689045"/>
                  <a:pt x="11875" y="843148"/>
                </a:cubicBezTo>
                <a:cubicBezTo>
                  <a:pt x="16041" y="907028"/>
                  <a:pt x="59026" y="973309"/>
                  <a:pt x="95002" y="1021277"/>
                </a:cubicBezTo>
                <a:cubicBezTo>
                  <a:pt x="106877" y="1037111"/>
                  <a:pt x="117479" y="1053986"/>
                  <a:pt x="130628" y="1068779"/>
                </a:cubicBezTo>
                <a:cubicBezTo>
                  <a:pt x="149224" y="1089699"/>
                  <a:pt x="169200" y="1109431"/>
                  <a:pt x="190005" y="1128155"/>
                </a:cubicBezTo>
                <a:cubicBezTo>
                  <a:pt x="225788" y="1160359"/>
                  <a:pt x="265546" y="1189677"/>
                  <a:pt x="308758" y="1211283"/>
                </a:cubicBezTo>
                <a:cubicBezTo>
                  <a:pt x="327739" y="1220774"/>
                  <a:pt x="374130" y="1229960"/>
                  <a:pt x="391885" y="1235033"/>
                </a:cubicBezTo>
                <a:cubicBezTo>
                  <a:pt x="403921" y="1238472"/>
                  <a:pt x="415790" y="1242514"/>
                  <a:pt x="427511" y="1246909"/>
                </a:cubicBezTo>
                <a:cubicBezTo>
                  <a:pt x="447471" y="1254394"/>
                  <a:pt x="466322" y="1265050"/>
                  <a:pt x="486888" y="1270659"/>
                </a:cubicBezTo>
                <a:cubicBezTo>
                  <a:pt x="523543" y="1280656"/>
                  <a:pt x="638350" y="1291447"/>
                  <a:pt x="665018" y="1294410"/>
                </a:cubicBezTo>
                <a:cubicBezTo>
                  <a:pt x="795647" y="1290452"/>
                  <a:pt x="926547" y="1291846"/>
                  <a:pt x="1056904" y="1282535"/>
                </a:cubicBezTo>
                <a:cubicBezTo>
                  <a:pt x="1093306" y="1279935"/>
                  <a:pt x="1127912" y="1265510"/>
                  <a:pt x="1163782" y="1258784"/>
                </a:cubicBezTo>
                <a:cubicBezTo>
                  <a:pt x="1191293" y="1253626"/>
                  <a:pt x="1219370" y="1251916"/>
                  <a:pt x="1246909" y="1246909"/>
                </a:cubicBezTo>
                <a:cubicBezTo>
                  <a:pt x="1262967" y="1243989"/>
                  <a:pt x="1278717" y="1239517"/>
                  <a:pt x="1294410" y="1235033"/>
                </a:cubicBezTo>
                <a:cubicBezTo>
                  <a:pt x="1306446" y="1231594"/>
                  <a:pt x="1317761" y="1225613"/>
                  <a:pt x="1330036" y="1223158"/>
                </a:cubicBezTo>
                <a:cubicBezTo>
                  <a:pt x="1357025" y="1217760"/>
                  <a:pt x="1428164" y="1212949"/>
                  <a:pt x="1460665" y="1199407"/>
                </a:cubicBezTo>
                <a:cubicBezTo>
                  <a:pt x="1493347" y="1185790"/>
                  <a:pt x="1522079" y="1163102"/>
                  <a:pt x="1555667" y="1151906"/>
                </a:cubicBezTo>
                <a:cubicBezTo>
                  <a:pt x="1584742" y="1142215"/>
                  <a:pt x="1613114" y="1134624"/>
                  <a:pt x="1638795" y="1116280"/>
                </a:cubicBezTo>
                <a:cubicBezTo>
                  <a:pt x="1652461" y="1106519"/>
                  <a:pt x="1662546" y="1092529"/>
                  <a:pt x="1674421" y="1080654"/>
                </a:cubicBezTo>
                <a:cubicBezTo>
                  <a:pt x="1682338" y="1064820"/>
                  <a:pt x="1688351" y="1047882"/>
                  <a:pt x="1698171" y="1033153"/>
                </a:cubicBezTo>
                <a:cubicBezTo>
                  <a:pt x="1720128" y="1000217"/>
                  <a:pt x="1751720" y="973555"/>
                  <a:pt x="1769423" y="938150"/>
                </a:cubicBezTo>
                <a:cubicBezTo>
                  <a:pt x="1777340" y="922316"/>
                  <a:pt x="1786599" y="907086"/>
                  <a:pt x="1793174" y="890649"/>
                </a:cubicBezTo>
                <a:cubicBezTo>
                  <a:pt x="1802472" y="867404"/>
                  <a:pt x="1816924" y="819397"/>
                  <a:pt x="1816924" y="819397"/>
                </a:cubicBezTo>
                <a:cubicBezTo>
                  <a:pt x="1812966" y="775854"/>
                  <a:pt x="1814210" y="731520"/>
                  <a:pt x="1805049" y="688768"/>
                </a:cubicBezTo>
                <a:cubicBezTo>
                  <a:pt x="1802059" y="674812"/>
                  <a:pt x="1787681" y="665908"/>
                  <a:pt x="1781298" y="653142"/>
                </a:cubicBezTo>
                <a:cubicBezTo>
                  <a:pt x="1732132" y="554810"/>
                  <a:pt x="1813739" y="683990"/>
                  <a:pt x="1745672" y="581890"/>
                </a:cubicBezTo>
                <a:cubicBezTo>
                  <a:pt x="1723898" y="516568"/>
                  <a:pt x="1746881" y="575100"/>
                  <a:pt x="1710046" y="510639"/>
                </a:cubicBezTo>
                <a:cubicBezTo>
                  <a:pt x="1701263" y="495269"/>
                  <a:pt x="1696585" y="477542"/>
                  <a:pt x="1686296" y="463137"/>
                </a:cubicBezTo>
                <a:cubicBezTo>
                  <a:pt x="1676535" y="449471"/>
                  <a:pt x="1661421" y="440413"/>
                  <a:pt x="1650670" y="427511"/>
                </a:cubicBezTo>
                <a:cubicBezTo>
                  <a:pt x="1625070" y="396792"/>
                  <a:pt x="1628224" y="379761"/>
                  <a:pt x="1591293" y="356259"/>
                </a:cubicBezTo>
                <a:cubicBezTo>
                  <a:pt x="1573628" y="345017"/>
                  <a:pt x="1471121" y="294336"/>
                  <a:pt x="1436914" y="285007"/>
                </a:cubicBezTo>
                <a:cubicBezTo>
                  <a:pt x="1413684" y="278672"/>
                  <a:pt x="1389167" y="278355"/>
                  <a:pt x="1365662" y="273132"/>
                </a:cubicBezTo>
                <a:cubicBezTo>
                  <a:pt x="1258999" y="249430"/>
                  <a:pt x="1435087" y="271419"/>
                  <a:pt x="1258784" y="249381"/>
                </a:cubicBezTo>
                <a:cubicBezTo>
                  <a:pt x="1219309" y="244447"/>
                  <a:pt x="1179464" y="242764"/>
                  <a:pt x="1140031" y="237506"/>
                </a:cubicBezTo>
                <a:cubicBezTo>
                  <a:pt x="1120024" y="234838"/>
                  <a:pt x="1100513" y="229242"/>
                  <a:pt x="1080654" y="225631"/>
                </a:cubicBezTo>
                <a:cubicBezTo>
                  <a:pt x="1005302" y="211931"/>
                  <a:pt x="997005" y="212205"/>
                  <a:pt x="914400" y="201880"/>
                </a:cubicBezTo>
                <a:cubicBezTo>
                  <a:pt x="828605" y="173282"/>
                  <a:pt x="921593" y="201256"/>
                  <a:pt x="748145" y="178129"/>
                </a:cubicBezTo>
                <a:cubicBezTo>
                  <a:pt x="731967" y="175972"/>
                  <a:pt x="716839" y="168278"/>
                  <a:pt x="700644" y="166254"/>
                </a:cubicBezTo>
                <a:cubicBezTo>
                  <a:pt x="653346" y="160342"/>
                  <a:pt x="605641" y="158337"/>
                  <a:pt x="558140" y="154379"/>
                </a:cubicBezTo>
                <a:cubicBezTo>
                  <a:pt x="482930" y="158337"/>
                  <a:pt x="407563" y="160000"/>
                  <a:pt x="332509" y="166254"/>
                </a:cubicBezTo>
                <a:cubicBezTo>
                  <a:pt x="312394" y="167930"/>
                  <a:pt x="293042" y="174811"/>
                  <a:pt x="273132" y="178129"/>
                </a:cubicBezTo>
                <a:cubicBezTo>
                  <a:pt x="145486" y="199404"/>
                  <a:pt x="233697" y="179082"/>
                  <a:pt x="142504" y="201880"/>
                </a:cubicBezTo>
                <a:cubicBezTo>
                  <a:pt x="126670" y="213755"/>
                  <a:pt x="108997" y="223511"/>
                  <a:pt x="95002" y="237506"/>
                </a:cubicBezTo>
                <a:cubicBezTo>
                  <a:pt x="15830" y="316678"/>
                  <a:pt x="130633" y="233544"/>
                  <a:pt x="35626" y="296883"/>
                </a:cubicBezTo>
                <a:cubicBezTo>
                  <a:pt x="9679" y="335803"/>
                  <a:pt x="-2397" y="332509"/>
                  <a:pt x="23750" y="332509"/>
                </a:cubicBezTo>
              </a:path>
            </a:pathLst>
          </a:custGeom>
          <a:noFill/>
          <a:ln w="38100">
            <a:solidFill>
              <a:srgbClr val="013A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a:extLst>
              <a:ext uri="{FF2B5EF4-FFF2-40B4-BE49-F238E27FC236}">
                <a16:creationId xmlns:a16="http://schemas.microsoft.com/office/drawing/2014/main" id="{0A586874-087A-08CA-38E5-375AC18CF1E2}"/>
              </a:ext>
            </a:extLst>
          </p:cNvPr>
          <p:cNvSpPr/>
          <p:nvPr/>
        </p:nvSpPr>
        <p:spPr>
          <a:xfrm>
            <a:off x="7339849" y="983087"/>
            <a:ext cx="569117" cy="1522607"/>
          </a:xfrm>
          <a:custGeom>
            <a:avLst/>
            <a:gdLst>
              <a:gd name="csX0" fmla="*/ 665018 w 1816924"/>
              <a:gd name="csY0" fmla="*/ 0 h 1294410"/>
              <a:gd name="csX1" fmla="*/ 201880 w 1816924"/>
              <a:gd name="csY1" fmla="*/ 23750 h 1294410"/>
              <a:gd name="csX2" fmla="*/ 166254 w 1816924"/>
              <a:gd name="csY2" fmla="*/ 35626 h 1294410"/>
              <a:gd name="csX3" fmla="*/ 95002 w 1816924"/>
              <a:gd name="csY3" fmla="*/ 95002 h 1294410"/>
              <a:gd name="csX4" fmla="*/ 47501 w 1816924"/>
              <a:gd name="csY4" fmla="*/ 166254 h 1294410"/>
              <a:gd name="csX5" fmla="*/ 35626 w 1816924"/>
              <a:gd name="csY5" fmla="*/ 201880 h 1294410"/>
              <a:gd name="csX6" fmla="*/ 0 w 1816924"/>
              <a:gd name="csY6" fmla="*/ 380010 h 1294410"/>
              <a:gd name="csX7" fmla="*/ 11875 w 1816924"/>
              <a:gd name="csY7" fmla="*/ 843148 h 1294410"/>
              <a:gd name="csX8" fmla="*/ 95002 w 1816924"/>
              <a:gd name="csY8" fmla="*/ 1021277 h 1294410"/>
              <a:gd name="csX9" fmla="*/ 130628 w 1816924"/>
              <a:gd name="csY9" fmla="*/ 1068779 h 1294410"/>
              <a:gd name="csX10" fmla="*/ 190005 w 1816924"/>
              <a:gd name="csY10" fmla="*/ 1128155 h 1294410"/>
              <a:gd name="csX11" fmla="*/ 308758 w 1816924"/>
              <a:gd name="csY11" fmla="*/ 1211283 h 1294410"/>
              <a:gd name="csX12" fmla="*/ 391885 w 1816924"/>
              <a:gd name="csY12" fmla="*/ 1235033 h 1294410"/>
              <a:gd name="csX13" fmla="*/ 427511 w 1816924"/>
              <a:gd name="csY13" fmla="*/ 1246909 h 1294410"/>
              <a:gd name="csX14" fmla="*/ 486888 w 1816924"/>
              <a:gd name="csY14" fmla="*/ 1270659 h 1294410"/>
              <a:gd name="csX15" fmla="*/ 665018 w 1816924"/>
              <a:gd name="csY15" fmla="*/ 1294410 h 1294410"/>
              <a:gd name="csX16" fmla="*/ 1056904 w 1816924"/>
              <a:gd name="csY16" fmla="*/ 1282535 h 1294410"/>
              <a:gd name="csX17" fmla="*/ 1163782 w 1816924"/>
              <a:gd name="csY17" fmla="*/ 1258784 h 1294410"/>
              <a:gd name="csX18" fmla="*/ 1246909 w 1816924"/>
              <a:gd name="csY18" fmla="*/ 1246909 h 1294410"/>
              <a:gd name="csX19" fmla="*/ 1294410 w 1816924"/>
              <a:gd name="csY19" fmla="*/ 1235033 h 1294410"/>
              <a:gd name="csX20" fmla="*/ 1330036 w 1816924"/>
              <a:gd name="csY20" fmla="*/ 1223158 h 1294410"/>
              <a:gd name="csX21" fmla="*/ 1460665 w 1816924"/>
              <a:gd name="csY21" fmla="*/ 1199407 h 1294410"/>
              <a:gd name="csX22" fmla="*/ 1555667 w 1816924"/>
              <a:gd name="csY22" fmla="*/ 1151906 h 1294410"/>
              <a:gd name="csX23" fmla="*/ 1638795 w 1816924"/>
              <a:gd name="csY23" fmla="*/ 1116280 h 1294410"/>
              <a:gd name="csX24" fmla="*/ 1674421 w 1816924"/>
              <a:gd name="csY24" fmla="*/ 1080654 h 1294410"/>
              <a:gd name="csX25" fmla="*/ 1698171 w 1816924"/>
              <a:gd name="csY25" fmla="*/ 1033153 h 1294410"/>
              <a:gd name="csX26" fmla="*/ 1769423 w 1816924"/>
              <a:gd name="csY26" fmla="*/ 938150 h 1294410"/>
              <a:gd name="csX27" fmla="*/ 1793174 w 1816924"/>
              <a:gd name="csY27" fmla="*/ 890649 h 1294410"/>
              <a:gd name="csX28" fmla="*/ 1816924 w 1816924"/>
              <a:gd name="csY28" fmla="*/ 819397 h 1294410"/>
              <a:gd name="csX29" fmla="*/ 1805049 w 1816924"/>
              <a:gd name="csY29" fmla="*/ 688768 h 1294410"/>
              <a:gd name="csX30" fmla="*/ 1781298 w 1816924"/>
              <a:gd name="csY30" fmla="*/ 653142 h 1294410"/>
              <a:gd name="csX31" fmla="*/ 1745672 w 1816924"/>
              <a:gd name="csY31" fmla="*/ 581890 h 1294410"/>
              <a:gd name="csX32" fmla="*/ 1710046 w 1816924"/>
              <a:gd name="csY32" fmla="*/ 510639 h 1294410"/>
              <a:gd name="csX33" fmla="*/ 1686296 w 1816924"/>
              <a:gd name="csY33" fmla="*/ 463137 h 1294410"/>
              <a:gd name="csX34" fmla="*/ 1650670 w 1816924"/>
              <a:gd name="csY34" fmla="*/ 427511 h 1294410"/>
              <a:gd name="csX35" fmla="*/ 1591293 w 1816924"/>
              <a:gd name="csY35" fmla="*/ 356259 h 1294410"/>
              <a:gd name="csX36" fmla="*/ 1436914 w 1816924"/>
              <a:gd name="csY36" fmla="*/ 285007 h 1294410"/>
              <a:gd name="csX37" fmla="*/ 1365662 w 1816924"/>
              <a:gd name="csY37" fmla="*/ 273132 h 1294410"/>
              <a:gd name="csX38" fmla="*/ 1258784 w 1816924"/>
              <a:gd name="csY38" fmla="*/ 249381 h 1294410"/>
              <a:gd name="csX39" fmla="*/ 1140031 w 1816924"/>
              <a:gd name="csY39" fmla="*/ 237506 h 1294410"/>
              <a:gd name="csX40" fmla="*/ 1080654 w 1816924"/>
              <a:gd name="csY40" fmla="*/ 225631 h 1294410"/>
              <a:gd name="csX41" fmla="*/ 914400 w 1816924"/>
              <a:gd name="csY41" fmla="*/ 201880 h 1294410"/>
              <a:gd name="csX42" fmla="*/ 748145 w 1816924"/>
              <a:gd name="csY42" fmla="*/ 178129 h 1294410"/>
              <a:gd name="csX43" fmla="*/ 700644 w 1816924"/>
              <a:gd name="csY43" fmla="*/ 166254 h 1294410"/>
              <a:gd name="csX44" fmla="*/ 558140 w 1816924"/>
              <a:gd name="csY44" fmla="*/ 154379 h 1294410"/>
              <a:gd name="csX45" fmla="*/ 332509 w 1816924"/>
              <a:gd name="csY45" fmla="*/ 166254 h 1294410"/>
              <a:gd name="csX46" fmla="*/ 273132 w 1816924"/>
              <a:gd name="csY46" fmla="*/ 178129 h 1294410"/>
              <a:gd name="csX47" fmla="*/ 142504 w 1816924"/>
              <a:gd name="csY47" fmla="*/ 201880 h 1294410"/>
              <a:gd name="csX48" fmla="*/ 95002 w 1816924"/>
              <a:gd name="csY48" fmla="*/ 237506 h 1294410"/>
              <a:gd name="csX49" fmla="*/ 35626 w 1816924"/>
              <a:gd name="csY49" fmla="*/ 296883 h 1294410"/>
              <a:gd name="csX50" fmla="*/ 23750 w 1816924"/>
              <a:gd name="csY50" fmla="*/ 332509 h 12944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816924" h="1294410">
                <a:moveTo>
                  <a:pt x="665018" y="0"/>
                </a:moveTo>
                <a:cubicBezTo>
                  <a:pt x="406439" y="32321"/>
                  <a:pt x="762521" y="-9229"/>
                  <a:pt x="201880" y="23750"/>
                </a:cubicBezTo>
                <a:cubicBezTo>
                  <a:pt x="189384" y="24485"/>
                  <a:pt x="177450" y="30028"/>
                  <a:pt x="166254" y="35626"/>
                </a:cubicBezTo>
                <a:cubicBezTo>
                  <a:pt x="141302" y="48102"/>
                  <a:pt x="111716" y="73512"/>
                  <a:pt x="95002" y="95002"/>
                </a:cubicBezTo>
                <a:cubicBezTo>
                  <a:pt x="77477" y="117534"/>
                  <a:pt x="47501" y="166254"/>
                  <a:pt x="47501" y="166254"/>
                </a:cubicBezTo>
                <a:cubicBezTo>
                  <a:pt x="43543" y="178129"/>
                  <a:pt x="39065" y="189844"/>
                  <a:pt x="35626" y="201880"/>
                </a:cubicBezTo>
                <a:cubicBezTo>
                  <a:pt x="18665" y="261241"/>
                  <a:pt x="11349" y="317588"/>
                  <a:pt x="0" y="380010"/>
                </a:cubicBezTo>
                <a:cubicBezTo>
                  <a:pt x="3958" y="534389"/>
                  <a:pt x="1825" y="689045"/>
                  <a:pt x="11875" y="843148"/>
                </a:cubicBezTo>
                <a:cubicBezTo>
                  <a:pt x="16041" y="907028"/>
                  <a:pt x="59026" y="973309"/>
                  <a:pt x="95002" y="1021277"/>
                </a:cubicBezTo>
                <a:cubicBezTo>
                  <a:pt x="106877" y="1037111"/>
                  <a:pt x="117479" y="1053986"/>
                  <a:pt x="130628" y="1068779"/>
                </a:cubicBezTo>
                <a:cubicBezTo>
                  <a:pt x="149224" y="1089699"/>
                  <a:pt x="169200" y="1109431"/>
                  <a:pt x="190005" y="1128155"/>
                </a:cubicBezTo>
                <a:cubicBezTo>
                  <a:pt x="225788" y="1160359"/>
                  <a:pt x="265546" y="1189677"/>
                  <a:pt x="308758" y="1211283"/>
                </a:cubicBezTo>
                <a:cubicBezTo>
                  <a:pt x="327739" y="1220774"/>
                  <a:pt x="374130" y="1229960"/>
                  <a:pt x="391885" y="1235033"/>
                </a:cubicBezTo>
                <a:cubicBezTo>
                  <a:pt x="403921" y="1238472"/>
                  <a:pt x="415790" y="1242514"/>
                  <a:pt x="427511" y="1246909"/>
                </a:cubicBezTo>
                <a:cubicBezTo>
                  <a:pt x="447471" y="1254394"/>
                  <a:pt x="466322" y="1265050"/>
                  <a:pt x="486888" y="1270659"/>
                </a:cubicBezTo>
                <a:cubicBezTo>
                  <a:pt x="523543" y="1280656"/>
                  <a:pt x="638350" y="1291447"/>
                  <a:pt x="665018" y="1294410"/>
                </a:cubicBezTo>
                <a:cubicBezTo>
                  <a:pt x="795647" y="1290452"/>
                  <a:pt x="926547" y="1291846"/>
                  <a:pt x="1056904" y="1282535"/>
                </a:cubicBezTo>
                <a:cubicBezTo>
                  <a:pt x="1093306" y="1279935"/>
                  <a:pt x="1127912" y="1265510"/>
                  <a:pt x="1163782" y="1258784"/>
                </a:cubicBezTo>
                <a:cubicBezTo>
                  <a:pt x="1191293" y="1253626"/>
                  <a:pt x="1219370" y="1251916"/>
                  <a:pt x="1246909" y="1246909"/>
                </a:cubicBezTo>
                <a:cubicBezTo>
                  <a:pt x="1262967" y="1243989"/>
                  <a:pt x="1278717" y="1239517"/>
                  <a:pt x="1294410" y="1235033"/>
                </a:cubicBezTo>
                <a:cubicBezTo>
                  <a:pt x="1306446" y="1231594"/>
                  <a:pt x="1317761" y="1225613"/>
                  <a:pt x="1330036" y="1223158"/>
                </a:cubicBezTo>
                <a:cubicBezTo>
                  <a:pt x="1357025" y="1217760"/>
                  <a:pt x="1428164" y="1212949"/>
                  <a:pt x="1460665" y="1199407"/>
                </a:cubicBezTo>
                <a:cubicBezTo>
                  <a:pt x="1493347" y="1185790"/>
                  <a:pt x="1522079" y="1163102"/>
                  <a:pt x="1555667" y="1151906"/>
                </a:cubicBezTo>
                <a:cubicBezTo>
                  <a:pt x="1584742" y="1142215"/>
                  <a:pt x="1613114" y="1134624"/>
                  <a:pt x="1638795" y="1116280"/>
                </a:cubicBezTo>
                <a:cubicBezTo>
                  <a:pt x="1652461" y="1106519"/>
                  <a:pt x="1662546" y="1092529"/>
                  <a:pt x="1674421" y="1080654"/>
                </a:cubicBezTo>
                <a:cubicBezTo>
                  <a:pt x="1682338" y="1064820"/>
                  <a:pt x="1688351" y="1047882"/>
                  <a:pt x="1698171" y="1033153"/>
                </a:cubicBezTo>
                <a:cubicBezTo>
                  <a:pt x="1720128" y="1000217"/>
                  <a:pt x="1751720" y="973555"/>
                  <a:pt x="1769423" y="938150"/>
                </a:cubicBezTo>
                <a:cubicBezTo>
                  <a:pt x="1777340" y="922316"/>
                  <a:pt x="1786599" y="907086"/>
                  <a:pt x="1793174" y="890649"/>
                </a:cubicBezTo>
                <a:cubicBezTo>
                  <a:pt x="1802472" y="867404"/>
                  <a:pt x="1816924" y="819397"/>
                  <a:pt x="1816924" y="819397"/>
                </a:cubicBezTo>
                <a:cubicBezTo>
                  <a:pt x="1812966" y="775854"/>
                  <a:pt x="1814210" y="731520"/>
                  <a:pt x="1805049" y="688768"/>
                </a:cubicBezTo>
                <a:cubicBezTo>
                  <a:pt x="1802059" y="674812"/>
                  <a:pt x="1787681" y="665908"/>
                  <a:pt x="1781298" y="653142"/>
                </a:cubicBezTo>
                <a:cubicBezTo>
                  <a:pt x="1732132" y="554810"/>
                  <a:pt x="1813739" y="683990"/>
                  <a:pt x="1745672" y="581890"/>
                </a:cubicBezTo>
                <a:cubicBezTo>
                  <a:pt x="1723898" y="516568"/>
                  <a:pt x="1746881" y="575100"/>
                  <a:pt x="1710046" y="510639"/>
                </a:cubicBezTo>
                <a:cubicBezTo>
                  <a:pt x="1701263" y="495269"/>
                  <a:pt x="1696585" y="477542"/>
                  <a:pt x="1686296" y="463137"/>
                </a:cubicBezTo>
                <a:cubicBezTo>
                  <a:pt x="1676535" y="449471"/>
                  <a:pt x="1661421" y="440413"/>
                  <a:pt x="1650670" y="427511"/>
                </a:cubicBezTo>
                <a:cubicBezTo>
                  <a:pt x="1625070" y="396792"/>
                  <a:pt x="1628224" y="379761"/>
                  <a:pt x="1591293" y="356259"/>
                </a:cubicBezTo>
                <a:cubicBezTo>
                  <a:pt x="1573628" y="345017"/>
                  <a:pt x="1471121" y="294336"/>
                  <a:pt x="1436914" y="285007"/>
                </a:cubicBezTo>
                <a:cubicBezTo>
                  <a:pt x="1413684" y="278672"/>
                  <a:pt x="1389167" y="278355"/>
                  <a:pt x="1365662" y="273132"/>
                </a:cubicBezTo>
                <a:cubicBezTo>
                  <a:pt x="1258999" y="249430"/>
                  <a:pt x="1435087" y="271419"/>
                  <a:pt x="1258784" y="249381"/>
                </a:cubicBezTo>
                <a:cubicBezTo>
                  <a:pt x="1219309" y="244447"/>
                  <a:pt x="1179464" y="242764"/>
                  <a:pt x="1140031" y="237506"/>
                </a:cubicBezTo>
                <a:cubicBezTo>
                  <a:pt x="1120024" y="234838"/>
                  <a:pt x="1100513" y="229242"/>
                  <a:pt x="1080654" y="225631"/>
                </a:cubicBezTo>
                <a:cubicBezTo>
                  <a:pt x="1005302" y="211931"/>
                  <a:pt x="997005" y="212205"/>
                  <a:pt x="914400" y="201880"/>
                </a:cubicBezTo>
                <a:cubicBezTo>
                  <a:pt x="828605" y="173282"/>
                  <a:pt x="921593" y="201256"/>
                  <a:pt x="748145" y="178129"/>
                </a:cubicBezTo>
                <a:cubicBezTo>
                  <a:pt x="731967" y="175972"/>
                  <a:pt x="716839" y="168278"/>
                  <a:pt x="700644" y="166254"/>
                </a:cubicBezTo>
                <a:cubicBezTo>
                  <a:pt x="653346" y="160342"/>
                  <a:pt x="605641" y="158337"/>
                  <a:pt x="558140" y="154379"/>
                </a:cubicBezTo>
                <a:cubicBezTo>
                  <a:pt x="482930" y="158337"/>
                  <a:pt x="407563" y="160000"/>
                  <a:pt x="332509" y="166254"/>
                </a:cubicBezTo>
                <a:cubicBezTo>
                  <a:pt x="312394" y="167930"/>
                  <a:pt x="293042" y="174811"/>
                  <a:pt x="273132" y="178129"/>
                </a:cubicBezTo>
                <a:cubicBezTo>
                  <a:pt x="145486" y="199404"/>
                  <a:pt x="233697" y="179082"/>
                  <a:pt x="142504" y="201880"/>
                </a:cubicBezTo>
                <a:cubicBezTo>
                  <a:pt x="126670" y="213755"/>
                  <a:pt x="108997" y="223511"/>
                  <a:pt x="95002" y="237506"/>
                </a:cubicBezTo>
                <a:cubicBezTo>
                  <a:pt x="15830" y="316678"/>
                  <a:pt x="130633" y="233544"/>
                  <a:pt x="35626" y="296883"/>
                </a:cubicBezTo>
                <a:cubicBezTo>
                  <a:pt x="9679" y="335803"/>
                  <a:pt x="-2397" y="332509"/>
                  <a:pt x="23750" y="332509"/>
                </a:cubicBezTo>
              </a:path>
            </a:pathLst>
          </a:custGeom>
          <a:noFill/>
          <a:ln w="38100">
            <a:solidFill>
              <a:srgbClr val="013A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a:extLst>
              <a:ext uri="{FF2B5EF4-FFF2-40B4-BE49-F238E27FC236}">
                <a16:creationId xmlns:a16="http://schemas.microsoft.com/office/drawing/2014/main" id="{94E8CFE7-E544-9D24-9FFF-FCDA6B85580B}"/>
              </a:ext>
            </a:extLst>
          </p:cNvPr>
          <p:cNvSpPr/>
          <p:nvPr/>
        </p:nvSpPr>
        <p:spPr>
          <a:xfrm>
            <a:off x="6354877" y="805547"/>
            <a:ext cx="863601" cy="1754996"/>
          </a:xfrm>
          <a:custGeom>
            <a:avLst/>
            <a:gdLst>
              <a:gd name="csX0" fmla="*/ 665018 w 1816924"/>
              <a:gd name="csY0" fmla="*/ 0 h 1294410"/>
              <a:gd name="csX1" fmla="*/ 201880 w 1816924"/>
              <a:gd name="csY1" fmla="*/ 23750 h 1294410"/>
              <a:gd name="csX2" fmla="*/ 166254 w 1816924"/>
              <a:gd name="csY2" fmla="*/ 35626 h 1294410"/>
              <a:gd name="csX3" fmla="*/ 95002 w 1816924"/>
              <a:gd name="csY3" fmla="*/ 95002 h 1294410"/>
              <a:gd name="csX4" fmla="*/ 47501 w 1816924"/>
              <a:gd name="csY4" fmla="*/ 166254 h 1294410"/>
              <a:gd name="csX5" fmla="*/ 35626 w 1816924"/>
              <a:gd name="csY5" fmla="*/ 201880 h 1294410"/>
              <a:gd name="csX6" fmla="*/ 0 w 1816924"/>
              <a:gd name="csY6" fmla="*/ 380010 h 1294410"/>
              <a:gd name="csX7" fmla="*/ 11875 w 1816924"/>
              <a:gd name="csY7" fmla="*/ 843148 h 1294410"/>
              <a:gd name="csX8" fmla="*/ 95002 w 1816924"/>
              <a:gd name="csY8" fmla="*/ 1021277 h 1294410"/>
              <a:gd name="csX9" fmla="*/ 130628 w 1816924"/>
              <a:gd name="csY9" fmla="*/ 1068779 h 1294410"/>
              <a:gd name="csX10" fmla="*/ 190005 w 1816924"/>
              <a:gd name="csY10" fmla="*/ 1128155 h 1294410"/>
              <a:gd name="csX11" fmla="*/ 308758 w 1816924"/>
              <a:gd name="csY11" fmla="*/ 1211283 h 1294410"/>
              <a:gd name="csX12" fmla="*/ 391885 w 1816924"/>
              <a:gd name="csY12" fmla="*/ 1235033 h 1294410"/>
              <a:gd name="csX13" fmla="*/ 427511 w 1816924"/>
              <a:gd name="csY13" fmla="*/ 1246909 h 1294410"/>
              <a:gd name="csX14" fmla="*/ 486888 w 1816924"/>
              <a:gd name="csY14" fmla="*/ 1270659 h 1294410"/>
              <a:gd name="csX15" fmla="*/ 665018 w 1816924"/>
              <a:gd name="csY15" fmla="*/ 1294410 h 1294410"/>
              <a:gd name="csX16" fmla="*/ 1056904 w 1816924"/>
              <a:gd name="csY16" fmla="*/ 1282535 h 1294410"/>
              <a:gd name="csX17" fmla="*/ 1163782 w 1816924"/>
              <a:gd name="csY17" fmla="*/ 1258784 h 1294410"/>
              <a:gd name="csX18" fmla="*/ 1246909 w 1816924"/>
              <a:gd name="csY18" fmla="*/ 1246909 h 1294410"/>
              <a:gd name="csX19" fmla="*/ 1294410 w 1816924"/>
              <a:gd name="csY19" fmla="*/ 1235033 h 1294410"/>
              <a:gd name="csX20" fmla="*/ 1330036 w 1816924"/>
              <a:gd name="csY20" fmla="*/ 1223158 h 1294410"/>
              <a:gd name="csX21" fmla="*/ 1460665 w 1816924"/>
              <a:gd name="csY21" fmla="*/ 1199407 h 1294410"/>
              <a:gd name="csX22" fmla="*/ 1555667 w 1816924"/>
              <a:gd name="csY22" fmla="*/ 1151906 h 1294410"/>
              <a:gd name="csX23" fmla="*/ 1638795 w 1816924"/>
              <a:gd name="csY23" fmla="*/ 1116280 h 1294410"/>
              <a:gd name="csX24" fmla="*/ 1674421 w 1816924"/>
              <a:gd name="csY24" fmla="*/ 1080654 h 1294410"/>
              <a:gd name="csX25" fmla="*/ 1698171 w 1816924"/>
              <a:gd name="csY25" fmla="*/ 1033153 h 1294410"/>
              <a:gd name="csX26" fmla="*/ 1769423 w 1816924"/>
              <a:gd name="csY26" fmla="*/ 938150 h 1294410"/>
              <a:gd name="csX27" fmla="*/ 1793174 w 1816924"/>
              <a:gd name="csY27" fmla="*/ 890649 h 1294410"/>
              <a:gd name="csX28" fmla="*/ 1816924 w 1816924"/>
              <a:gd name="csY28" fmla="*/ 819397 h 1294410"/>
              <a:gd name="csX29" fmla="*/ 1805049 w 1816924"/>
              <a:gd name="csY29" fmla="*/ 688768 h 1294410"/>
              <a:gd name="csX30" fmla="*/ 1781298 w 1816924"/>
              <a:gd name="csY30" fmla="*/ 653142 h 1294410"/>
              <a:gd name="csX31" fmla="*/ 1745672 w 1816924"/>
              <a:gd name="csY31" fmla="*/ 581890 h 1294410"/>
              <a:gd name="csX32" fmla="*/ 1710046 w 1816924"/>
              <a:gd name="csY32" fmla="*/ 510639 h 1294410"/>
              <a:gd name="csX33" fmla="*/ 1686296 w 1816924"/>
              <a:gd name="csY33" fmla="*/ 463137 h 1294410"/>
              <a:gd name="csX34" fmla="*/ 1650670 w 1816924"/>
              <a:gd name="csY34" fmla="*/ 427511 h 1294410"/>
              <a:gd name="csX35" fmla="*/ 1591293 w 1816924"/>
              <a:gd name="csY35" fmla="*/ 356259 h 1294410"/>
              <a:gd name="csX36" fmla="*/ 1436914 w 1816924"/>
              <a:gd name="csY36" fmla="*/ 285007 h 1294410"/>
              <a:gd name="csX37" fmla="*/ 1365662 w 1816924"/>
              <a:gd name="csY37" fmla="*/ 273132 h 1294410"/>
              <a:gd name="csX38" fmla="*/ 1258784 w 1816924"/>
              <a:gd name="csY38" fmla="*/ 249381 h 1294410"/>
              <a:gd name="csX39" fmla="*/ 1140031 w 1816924"/>
              <a:gd name="csY39" fmla="*/ 237506 h 1294410"/>
              <a:gd name="csX40" fmla="*/ 1080654 w 1816924"/>
              <a:gd name="csY40" fmla="*/ 225631 h 1294410"/>
              <a:gd name="csX41" fmla="*/ 914400 w 1816924"/>
              <a:gd name="csY41" fmla="*/ 201880 h 1294410"/>
              <a:gd name="csX42" fmla="*/ 748145 w 1816924"/>
              <a:gd name="csY42" fmla="*/ 178129 h 1294410"/>
              <a:gd name="csX43" fmla="*/ 700644 w 1816924"/>
              <a:gd name="csY43" fmla="*/ 166254 h 1294410"/>
              <a:gd name="csX44" fmla="*/ 558140 w 1816924"/>
              <a:gd name="csY44" fmla="*/ 154379 h 1294410"/>
              <a:gd name="csX45" fmla="*/ 332509 w 1816924"/>
              <a:gd name="csY45" fmla="*/ 166254 h 1294410"/>
              <a:gd name="csX46" fmla="*/ 273132 w 1816924"/>
              <a:gd name="csY46" fmla="*/ 178129 h 1294410"/>
              <a:gd name="csX47" fmla="*/ 142504 w 1816924"/>
              <a:gd name="csY47" fmla="*/ 201880 h 1294410"/>
              <a:gd name="csX48" fmla="*/ 95002 w 1816924"/>
              <a:gd name="csY48" fmla="*/ 237506 h 1294410"/>
              <a:gd name="csX49" fmla="*/ 35626 w 1816924"/>
              <a:gd name="csY49" fmla="*/ 296883 h 1294410"/>
              <a:gd name="csX50" fmla="*/ 23750 w 1816924"/>
              <a:gd name="csY50" fmla="*/ 332509 h 12944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816924" h="1294410">
                <a:moveTo>
                  <a:pt x="665018" y="0"/>
                </a:moveTo>
                <a:cubicBezTo>
                  <a:pt x="406439" y="32321"/>
                  <a:pt x="762521" y="-9229"/>
                  <a:pt x="201880" y="23750"/>
                </a:cubicBezTo>
                <a:cubicBezTo>
                  <a:pt x="189384" y="24485"/>
                  <a:pt x="177450" y="30028"/>
                  <a:pt x="166254" y="35626"/>
                </a:cubicBezTo>
                <a:cubicBezTo>
                  <a:pt x="141302" y="48102"/>
                  <a:pt x="111716" y="73512"/>
                  <a:pt x="95002" y="95002"/>
                </a:cubicBezTo>
                <a:cubicBezTo>
                  <a:pt x="77477" y="117534"/>
                  <a:pt x="47501" y="166254"/>
                  <a:pt x="47501" y="166254"/>
                </a:cubicBezTo>
                <a:cubicBezTo>
                  <a:pt x="43543" y="178129"/>
                  <a:pt x="39065" y="189844"/>
                  <a:pt x="35626" y="201880"/>
                </a:cubicBezTo>
                <a:cubicBezTo>
                  <a:pt x="18665" y="261241"/>
                  <a:pt x="11349" y="317588"/>
                  <a:pt x="0" y="380010"/>
                </a:cubicBezTo>
                <a:cubicBezTo>
                  <a:pt x="3958" y="534389"/>
                  <a:pt x="1825" y="689045"/>
                  <a:pt x="11875" y="843148"/>
                </a:cubicBezTo>
                <a:cubicBezTo>
                  <a:pt x="16041" y="907028"/>
                  <a:pt x="59026" y="973309"/>
                  <a:pt x="95002" y="1021277"/>
                </a:cubicBezTo>
                <a:cubicBezTo>
                  <a:pt x="106877" y="1037111"/>
                  <a:pt x="117479" y="1053986"/>
                  <a:pt x="130628" y="1068779"/>
                </a:cubicBezTo>
                <a:cubicBezTo>
                  <a:pt x="149224" y="1089699"/>
                  <a:pt x="169200" y="1109431"/>
                  <a:pt x="190005" y="1128155"/>
                </a:cubicBezTo>
                <a:cubicBezTo>
                  <a:pt x="225788" y="1160359"/>
                  <a:pt x="265546" y="1189677"/>
                  <a:pt x="308758" y="1211283"/>
                </a:cubicBezTo>
                <a:cubicBezTo>
                  <a:pt x="327739" y="1220774"/>
                  <a:pt x="374130" y="1229960"/>
                  <a:pt x="391885" y="1235033"/>
                </a:cubicBezTo>
                <a:cubicBezTo>
                  <a:pt x="403921" y="1238472"/>
                  <a:pt x="415790" y="1242514"/>
                  <a:pt x="427511" y="1246909"/>
                </a:cubicBezTo>
                <a:cubicBezTo>
                  <a:pt x="447471" y="1254394"/>
                  <a:pt x="466322" y="1265050"/>
                  <a:pt x="486888" y="1270659"/>
                </a:cubicBezTo>
                <a:cubicBezTo>
                  <a:pt x="523543" y="1280656"/>
                  <a:pt x="638350" y="1291447"/>
                  <a:pt x="665018" y="1294410"/>
                </a:cubicBezTo>
                <a:cubicBezTo>
                  <a:pt x="795647" y="1290452"/>
                  <a:pt x="926547" y="1291846"/>
                  <a:pt x="1056904" y="1282535"/>
                </a:cubicBezTo>
                <a:cubicBezTo>
                  <a:pt x="1093306" y="1279935"/>
                  <a:pt x="1127912" y="1265510"/>
                  <a:pt x="1163782" y="1258784"/>
                </a:cubicBezTo>
                <a:cubicBezTo>
                  <a:pt x="1191293" y="1253626"/>
                  <a:pt x="1219370" y="1251916"/>
                  <a:pt x="1246909" y="1246909"/>
                </a:cubicBezTo>
                <a:cubicBezTo>
                  <a:pt x="1262967" y="1243989"/>
                  <a:pt x="1278717" y="1239517"/>
                  <a:pt x="1294410" y="1235033"/>
                </a:cubicBezTo>
                <a:cubicBezTo>
                  <a:pt x="1306446" y="1231594"/>
                  <a:pt x="1317761" y="1225613"/>
                  <a:pt x="1330036" y="1223158"/>
                </a:cubicBezTo>
                <a:cubicBezTo>
                  <a:pt x="1357025" y="1217760"/>
                  <a:pt x="1428164" y="1212949"/>
                  <a:pt x="1460665" y="1199407"/>
                </a:cubicBezTo>
                <a:cubicBezTo>
                  <a:pt x="1493347" y="1185790"/>
                  <a:pt x="1522079" y="1163102"/>
                  <a:pt x="1555667" y="1151906"/>
                </a:cubicBezTo>
                <a:cubicBezTo>
                  <a:pt x="1584742" y="1142215"/>
                  <a:pt x="1613114" y="1134624"/>
                  <a:pt x="1638795" y="1116280"/>
                </a:cubicBezTo>
                <a:cubicBezTo>
                  <a:pt x="1652461" y="1106519"/>
                  <a:pt x="1662546" y="1092529"/>
                  <a:pt x="1674421" y="1080654"/>
                </a:cubicBezTo>
                <a:cubicBezTo>
                  <a:pt x="1682338" y="1064820"/>
                  <a:pt x="1688351" y="1047882"/>
                  <a:pt x="1698171" y="1033153"/>
                </a:cubicBezTo>
                <a:cubicBezTo>
                  <a:pt x="1720128" y="1000217"/>
                  <a:pt x="1751720" y="973555"/>
                  <a:pt x="1769423" y="938150"/>
                </a:cubicBezTo>
                <a:cubicBezTo>
                  <a:pt x="1777340" y="922316"/>
                  <a:pt x="1786599" y="907086"/>
                  <a:pt x="1793174" y="890649"/>
                </a:cubicBezTo>
                <a:cubicBezTo>
                  <a:pt x="1802472" y="867404"/>
                  <a:pt x="1816924" y="819397"/>
                  <a:pt x="1816924" y="819397"/>
                </a:cubicBezTo>
                <a:cubicBezTo>
                  <a:pt x="1812966" y="775854"/>
                  <a:pt x="1814210" y="731520"/>
                  <a:pt x="1805049" y="688768"/>
                </a:cubicBezTo>
                <a:cubicBezTo>
                  <a:pt x="1802059" y="674812"/>
                  <a:pt x="1787681" y="665908"/>
                  <a:pt x="1781298" y="653142"/>
                </a:cubicBezTo>
                <a:cubicBezTo>
                  <a:pt x="1732132" y="554810"/>
                  <a:pt x="1813739" y="683990"/>
                  <a:pt x="1745672" y="581890"/>
                </a:cubicBezTo>
                <a:cubicBezTo>
                  <a:pt x="1723898" y="516568"/>
                  <a:pt x="1746881" y="575100"/>
                  <a:pt x="1710046" y="510639"/>
                </a:cubicBezTo>
                <a:cubicBezTo>
                  <a:pt x="1701263" y="495269"/>
                  <a:pt x="1696585" y="477542"/>
                  <a:pt x="1686296" y="463137"/>
                </a:cubicBezTo>
                <a:cubicBezTo>
                  <a:pt x="1676535" y="449471"/>
                  <a:pt x="1661421" y="440413"/>
                  <a:pt x="1650670" y="427511"/>
                </a:cubicBezTo>
                <a:cubicBezTo>
                  <a:pt x="1625070" y="396792"/>
                  <a:pt x="1628224" y="379761"/>
                  <a:pt x="1591293" y="356259"/>
                </a:cubicBezTo>
                <a:cubicBezTo>
                  <a:pt x="1573628" y="345017"/>
                  <a:pt x="1471121" y="294336"/>
                  <a:pt x="1436914" y="285007"/>
                </a:cubicBezTo>
                <a:cubicBezTo>
                  <a:pt x="1413684" y="278672"/>
                  <a:pt x="1389167" y="278355"/>
                  <a:pt x="1365662" y="273132"/>
                </a:cubicBezTo>
                <a:cubicBezTo>
                  <a:pt x="1258999" y="249430"/>
                  <a:pt x="1435087" y="271419"/>
                  <a:pt x="1258784" y="249381"/>
                </a:cubicBezTo>
                <a:cubicBezTo>
                  <a:pt x="1219309" y="244447"/>
                  <a:pt x="1179464" y="242764"/>
                  <a:pt x="1140031" y="237506"/>
                </a:cubicBezTo>
                <a:cubicBezTo>
                  <a:pt x="1120024" y="234838"/>
                  <a:pt x="1100513" y="229242"/>
                  <a:pt x="1080654" y="225631"/>
                </a:cubicBezTo>
                <a:cubicBezTo>
                  <a:pt x="1005302" y="211931"/>
                  <a:pt x="997005" y="212205"/>
                  <a:pt x="914400" y="201880"/>
                </a:cubicBezTo>
                <a:cubicBezTo>
                  <a:pt x="828605" y="173282"/>
                  <a:pt x="921593" y="201256"/>
                  <a:pt x="748145" y="178129"/>
                </a:cubicBezTo>
                <a:cubicBezTo>
                  <a:pt x="731967" y="175972"/>
                  <a:pt x="716839" y="168278"/>
                  <a:pt x="700644" y="166254"/>
                </a:cubicBezTo>
                <a:cubicBezTo>
                  <a:pt x="653346" y="160342"/>
                  <a:pt x="605641" y="158337"/>
                  <a:pt x="558140" y="154379"/>
                </a:cubicBezTo>
                <a:cubicBezTo>
                  <a:pt x="482930" y="158337"/>
                  <a:pt x="407563" y="160000"/>
                  <a:pt x="332509" y="166254"/>
                </a:cubicBezTo>
                <a:cubicBezTo>
                  <a:pt x="312394" y="167930"/>
                  <a:pt x="293042" y="174811"/>
                  <a:pt x="273132" y="178129"/>
                </a:cubicBezTo>
                <a:cubicBezTo>
                  <a:pt x="145486" y="199404"/>
                  <a:pt x="233697" y="179082"/>
                  <a:pt x="142504" y="201880"/>
                </a:cubicBezTo>
                <a:cubicBezTo>
                  <a:pt x="126670" y="213755"/>
                  <a:pt x="108997" y="223511"/>
                  <a:pt x="95002" y="237506"/>
                </a:cubicBezTo>
                <a:cubicBezTo>
                  <a:pt x="15830" y="316678"/>
                  <a:pt x="130633" y="233544"/>
                  <a:pt x="35626" y="296883"/>
                </a:cubicBezTo>
                <a:cubicBezTo>
                  <a:pt x="9679" y="335803"/>
                  <a:pt x="-2397" y="332509"/>
                  <a:pt x="23750" y="332509"/>
                </a:cubicBezTo>
              </a:path>
            </a:pathLst>
          </a:custGeom>
          <a:noFill/>
          <a:ln w="38100">
            <a:solidFill>
              <a:srgbClr val="013A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a:extLst>
              <a:ext uri="{FF2B5EF4-FFF2-40B4-BE49-F238E27FC236}">
                <a16:creationId xmlns:a16="http://schemas.microsoft.com/office/drawing/2014/main" id="{2DE8814F-7A3E-35DC-522A-F5A70EA5C615}"/>
              </a:ext>
            </a:extLst>
          </p:cNvPr>
          <p:cNvSpPr/>
          <p:nvPr/>
        </p:nvSpPr>
        <p:spPr>
          <a:xfrm>
            <a:off x="8617447" y="805547"/>
            <a:ext cx="1615124" cy="1932535"/>
          </a:xfrm>
          <a:custGeom>
            <a:avLst/>
            <a:gdLst>
              <a:gd name="csX0" fmla="*/ 665018 w 1816924"/>
              <a:gd name="csY0" fmla="*/ 0 h 1294410"/>
              <a:gd name="csX1" fmla="*/ 201880 w 1816924"/>
              <a:gd name="csY1" fmla="*/ 23750 h 1294410"/>
              <a:gd name="csX2" fmla="*/ 166254 w 1816924"/>
              <a:gd name="csY2" fmla="*/ 35626 h 1294410"/>
              <a:gd name="csX3" fmla="*/ 95002 w 1816924"/>
              <a:gd name="csY3" fmla="*/ 95002 h 1294410"/>
              <a:gd name="csX4" fmla="*/ 47501 w 1816924"/>
              <a:gd name="csY4" fmla="*/ 166254 h 1294410"/>
              <a:gd name="csX5" fmla="*/ 35626 w 1816924"/>
              <a:gd name="csY5" fmla="*/ 201880 h 1294410"/>
              <a:gd name="csX6" fmla="*/ 0 w 1816924"/>
              <a:gd name="csY6" fmla="*/ 380010 h 1294410"/>
              <a:gd name="csX7" fmla="*/ 11875 w 1816924"/>
              <a:gd name="csY7" fmla="*/ 843148 h 1294410"/>
              <a:gd name="csX8" fmla="*/ 95002 w 1816924"/>
              <a:gd name="csY8" fmla="*/ 1021277 h 1294410"/>
              <a:gd name="csX9" fmla="*/ 130628 w 1816924"/>
              <a:gd name="csY9" fmla="*/ 1068779 h 1294410"/>
              <a:gd name="csX10" fmla="*/ 190005 w 1816924"/>
              <a:gd name="csY10" fmla="*/ 1128155 h 1294410"/>
              <a:gd name="csX11" fmla="*/ 308758 w 1816924"/>
              <a:gd name="csY11" fmla="*/ 1211283 h 1294410"/>
              <a:gd name="csX12" fmla="*/ 391885 w 1816924"/>
              <a:gd name="csY12" fmla="*/ 1235033 h 1294410"/>
              <a:gd name="csX13" fmla="*/ 427511 w 1816924"/>
              <a:gd name="csY13" fmla="*/ 1246909 h 1294410"/>
              <a:gd name="csX14" fmla="*/ 486888 w 1816924"/>
              <a:gd name="csY14" fmla="*/ 1270659 h 1294410"/>
              <a:gd name="csX15" fmla="*/ 665018 w 1816924"/>
              <a:gd name="csY15" fmla="*/ 1294410 h 1294410"/>
              <a:gd name="csX16" fmla="*/ 1056904 w 1816924"/>
              <a:gd name="csY16" fmla="*/ 1282535 h 1294410"/>
              <a:gd name="csX17" fmla="*/ 1163782 w 1816924"/>
              <a:gd name="csY17" fmla="*/ 1258784 h 1294410"/>
              <a:gd name="csX18" fmla="*/ 1246909 w 1816924"/>
              <a:gd name="csY18" fmla="*/ 1246909 h 1294410"/>
              <a:gd name="csX19" fmla="*/ 1294410 w 1816924"/>
              <a:gd name="csY19" fmla="*/ 1235033 h 1294410"/>
              <a:gd name="csX20" fmla="*/ 1330036 w 1816924"/>
              <a:gd name="csY20" fmla="*/ 1223158 h 1294410"/>
              <a:gd name="csX21" fmla="*/ 1460665 w 1816924"/>
              <a:gd name="csY21" fmla="*/ 1199407 h 1294410"/>
              <a:gd name="csX22" fmla="*/ 1555667 w 1816924"/>
              <a:gd name="csY22" fmla="*/ 1151906 h 1294410"/>
              <a:gd name="csX23" fmla="*/ 1638795 w 1816924"/>
              <a:gd name="csY23" fmla="*/ 1116280 h 1294410"/>
              <a:gd name="csX24" fmla="*/ 1674421 w 1816924"/>
              <a:gd name="csY24" fmla="*/ 1080654 h 1294410"/>
              <a:gd name="csX25" fmla="*/ 1698171 w 1816924"/>
              <a:gd name="csY25" fmla="*/ 1033153 h 1294410"/>
              <a:gd name="csX26" fmla="*/ 1769423 w 1816924"/>
              <a:gd name="csY26" fmla="*/ 938150 h 1294410"/>
              <a:gd name="csX27" fmla="*/ 1793174 w 1816924"/>
              <a:gd name="csY27" fmla="*/ 890649 h 1294410"/>
              <a:gd name="csX28" fmla="*/ 1816924 w 1816924"/>
              <a:gd name="csY28" fmla="*/ 819397 h 1294410"/>
              <a:gd name="csX29" fmla="*/ 1805049 w 1816924"/>
              <a:gd name="csY29" fmla="*/ 688768 h 1294410"/>
              <a:gd name="csX30" fmla="*/ 1781298 w 1816924"/>
              <a:gd name="csY30" fmla="*/ 653142 h 1294410"/>
              <a:gd name="csX31" fmla="*/ 1745672 w 1816924"/>
              <a:gd name="csY31" fmla="*/ 581890 h 1294410"/>
              <a:gd name="csX32" fmla="*/ 1710046 w 1816924"/>
              <a:gd name="csY32" fmla="*/ 510639 h 1294410"/>
              <a:gd name="csX33" fmla="*/ 1686296 w 1816924"/>
              <a:gd name="csY33" fmla="*/ 463137 h 1294410"/>
              <a:gd name="csX34" fmla="*/ 1650670 w 1816924"/>
              <a:gd name="csY34" fmla="*/ 427511 h 1294410"/>
              <a:gd name="csX35" fmla="*/ 1591293 w 1816924"/>
              <a:gd name="csY35" fmla="*/ 356259 h 1294410"/>
              <a:gd name="csX36" fmla="*/ 1436914 w 1816924"/>
              <a:gd name="csY36" fmla="*/ 285007 h 1294410"/>
              <a:gd name="csX37" fmla="*/ 1365662 w 1816924"/>
              <a:gd name="csY37" fmla="*/ 273132 h 1294410"/>
              <a:gd name="csX38" fmla="*/ 1258784 w 1816924"/>
              <a:gd name="csY38" fmla="*/ 249381 h 1294410"/>
              <a:gd name="csX39" fmla="*/ 1140031 w 1816924"/>
              <a:gd name="csY39" fmla="*/ 237506 h 1294410"/>
              <a:gd name="csX40" fmla="*/ 1080654 w 1816924"/>
              <a:gd name="csY40" fmla="*/ 225631 h 1294410"/>
              <a:gd name="csX41" fmla="*/ 914400 w 1816924"/>
              <a:gd name="csY41" fmla="*/ 201880 h 1294410"/>
              <a:gd name="csX42" fmla="*/ 748145 w 1816924"/>
              <a:gd name="csY42" fmla="*/ 178129 h 1294410"/>
              <a:gd name="csX43" fmla="*/ 700644 w 1816924"/>
              <a:gd name="csY43" fmla="*/ 166254 h 1294410"/>
              <a:gd name="csX44" fmla="*/ 558140 w 1816924"/>
              <a:gd name="csY44" fmla="*/ 154379 h 1294410"/>
              <a:gd name="csX45" fmla="*/ 332509 w 1816924"/>
              <a:gd name="csY45" fmla="*/ 166254 h 1294410"/>
              <a:gd name="csX46" fmla="*/ 273132 w 1816924"/>
              <a:gd name="csY46" fmla="*/ 178129 h 1294410"/>
              <a:gd name="csX47" fmla="*/ 142504 w 1816924"/>
              <a:gd name="csY47" fmla="*/ 201880 h 1294410"/>
              <a:gd name="csX48" fmla="*/ 95002 w 1816924"/>
              <a:gd name="csY48" fmla="*/ 237506 h 1294410"/>
              <a:gd name="csX49" fmla="*/ 35626 w 1816924"/>
              <a:gd name="csY49" fmla="*/ 296883 h 1294410"/>
              <a:gd name="csX50" fmla="*/ 23750 w 1816924"/>
              <a:gd name="csY50" fmla="*/ 332509 h 12944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816924" h="1294410">
                <a:moveTo>
                  <a:pt x="665018" y="0"/>
                </a:moveTo>
                <a:cubicBezTo>
                  <a:pt x="406439" y="32321"/>
                  <a:pt x="762521" y="-9229"/>
                  <a:pt x="201880" y="23750"/>
                </a:cubicBezTo>
                <a:cubicBezTo>
                  <a:pt x="189384" y="24485"/>
                  <a:pt x="177450" y="30028"/>
                  <a:pt x="166254" y="35626"/>
                </a:cubicBezTo>
                <a:cubicBezTo>
                  <a:pt x="141302" y="48102"/>
                  <a:pt x="111716" y="73512"/>
                  <a:pt x="95002" y="95002"/>
                </a:cubicBezTo>
                <a:cubicBezTo>
                  <a:pt x="77477" y="117534"/>
                  <a:pt x="47501" y="166254"/>
                  <a:pt x="47501" y="166254"/>
                </a:cubicBezTo>
                <a:cubicBezTo>
                  <a:pt x="43543" y="178129"/>
                  <a:pt x="39065" y="189844"/>
                  <a:pt x="35626" y="201880"/>
                </a:cubicBezTo>
                <a:cubicBezTo>
                  <a:pt x="18665" y="261241"/>
                  <a:pt x="11349" y="317588"/>
                  <a:pt x="0" y="380010"/>
                </a:cubicBezTo>
                <a:cubicBezTo>
                  <a:pt x="3958" y="534389"/>
                  <a:pt x="1825" y="689045"/>
                  <a:pt x="11875" y="843148"/>
                </a:cubicBezTo>
                <a:cubicBezTo>
                  <a:pt x="16041" y="907028"/>
                  <a:pt x="59026" y="973309"/>
                  <a:pt x="95002" y="1021277"/>
                </a:cubicBezTo>
                <a:cubicBezTo>
                  <a:pt x="106877" y="1037111"/>
                  <a:pt x="117479" y="1053986"/>
                  <a:pt x="130628" y="1068779"/>
                </a:cubicBezTo>
                <a:cubicBezTo>
                  <a:pt x="149224" y="1089699"/>
                  <a:pt x="169200" y="1109431"/>
                  <a:pt x="190005" y="1128155"/>
                </a:cubicBezTo>
                <a:cubicBezTo>
                  <a:pt x="225788" y="1160359"/>
                  <a:pt x="265546" y="1189677"/>
                  <a:pt x="308758" y="1211283"/>
                </a:cubicBezTo>
                <a:cubicBezTo>
                  <a:pt x="327739" y="1220774"/>
                  <a:pt x="374130" y="1229960"/>
                  <a:pt x="391885" y="1235033"/>
                </a:cubicBezTo>
                <a:cubicBezTo>
                  <a:pt x="403921" y="1238472"/>
                  <a:pt x="415790" y="1242514"/>
                  <a:pt x="427511" y="1246909"/>
                </a:cubicBezTo>
                <a:cubicBezTo>
                  <a:pt x="447471" y="1254394"/>
                  <a:pt x="466322" y="1265050"/>
                  <a:pt x="486888" y="1270659"/>
                </a:cubicBezTo>
                <a:cubicBezTo>
                  <a:pt x="523543" y="1280656"/>
                  <a:pt x="638350" y="1291447"/>
                  <a:pt x="665018" y="1294410"/>
                </a:cubicBezTo>
                <a:cubicBezTo>
                  <a:pt x="795647" y="1290452"/>
                  <a:pt x="926547" y="1291846"/>
                  <a:pt x="1056904" y="1282535"/>
                </a:cubicBezTo>
                <a:cubicBezTo>
                  <a:pt x="1093306" y="1279935"/>
                  <a:pt x="1127912" y="1265510"/>
                  <a:pt x="1163782" y="1258784"/>
                </a:cubicBezTo>
                <a:cubicBezTo>
                  <a:pt x="1191293" y="1253626"/>
                  <a:pt x="1219370" y="1251916"/>
                  <a:pt x="1246909" y="1246909"/>
                </a:cubicBezTo>
                <a:cubicBezTo>
                  <a:pt x="1262967" y="1243989"/>
                  <a:pt x="1278717" y="1239517"/>
                  <a:pt x="1294410" y="1235033"/>
                </a:cubicBezTo>
                <a:cubicBezTo>
                  <a:pt x="1306446" y="1231594"/>
                  <a:pt x="1317761" y="1225613"/>
                  <a:pt x="1330036" y="1223158"/>
                </a:cubicBezTo>
                <a:cubicBezTo>
                  <a:pt x="1357025" y="1217760"/>
                  <a:pt x="1428164" y="1212949"/>
                  <a:pt x="1460665" y="1199407"/>
                </a:cubicBezTo>
                <a:cubicBezTo>
                  <a:pt x="1493347" y="1185790"/>
                  <a:pt x="1522079" y="1163102"/>
                  <a:pt x="1555667" y="1151906"/>
                </a:cubicBezTo>
                <a:cubicBezTo>
                  <a:pt x="1584742" y="1142215"/>
                  <a:pt x="1613114" y="1134624"/>
                  <a:pt x="1638795" y="1116280"/>
                </a:cubicBezTo>
                <a:cubicBezTo>
                  <a:pt x="1652461" y="1106519"/>
                  <a:pt x="1662546" y="1092529"/>
                  <a:pt x="1674421" y="1080654"/>
                </a:cubicBezTo>
                <a:cubicBezTo>
                  <a:pt x="1682338" y="1064820"/>
                  <a:pt x="1688351" y="1047882"/>
                  <a:pt x="1698171" y="1033153"/>
                </a:cubicBezTo>
                <a:cubicBezTo>
                  <a:pt x="1720128" y="1000217"/>
                  <a:pt x="1751720" y="973555"/>
                  <a:pt x="1769423" y="938150"/>
                </a:cubicBezTo>
                <a:cubicBezTo>
                  <a:pt x="1777340" y="922316"/>
                  <a:pt x="1786599" y="907086"/>
                  <a:pt x="1793174" y="890649"/>
                </a:cubicBezTo>
                <a:cubicBezTo>
                  <a:pt x="1802472" y="867404"/>
                  <a:pt x="1816924" y="819397"/>
                  <a:pt x="1816924" y="819397"/>
                </a:cubicBezTo>
                <a:cubicBezTo>
                  <a:pt x="1812966" y="775854"/>
                  <a:pt x="1814210" y="731520"/>
                  <a:pt x="1805049" y="688768"/>
                </a:cubicBezTo>
                <a:cubicBezTo>
                  <a:pt x="1802059" y="674812"/>
                  <a:pt x="1787681" y="665908"/>
                  <a:pt x="1781298" y="653142"/>
                </a:cubicBezTo>
                <a:cubicBezTo>
                  <a:pt x="1732132" y="554810"/>
                  <a:pt x="1813739" y="683990"/>
                  <a:pt x="1745672" y="581890"/>
                </a:cubicBezTo>
                <a:cubicBezTo>
                  <a:pt x="1723898" y="516568"/>
                  <a:pt x="1746881" y="575100"/>
                  <a:pt x="1710046" y="510639"/>
                </a:cubicBezTo>
                <a:cubicBezTo>
                  <a:pt x="1701263" y="495269"/>
                  <a:pt x="1696585" y="477542"/>
                  <a:pt x="1686296" y="463137"/>
                </a:cubicBezTo>
                <a:cubicBezTo>
                  <a:pt x="1676535" y="449471"/>
                  <a:pt x="1661421" y="440413"/>
                  <a:pt x="1650670" y="427511"/>
                </a:cubicBezTo>
                <a:cubicBezTo>
                  <a:pt x="1625070" y="396792"/>
                  <a:pt x="1628224" y="379761"/>
                  <a:pt x="1591293" y="356259"/>
                </a:cubicBezTo>
                <a:cubicBezTo>
                  <a:pt x="1573628" y="345017"/>
                  <a:pt x="1471121" y="294336"/>
                  <a:pt x="1436914" y="285007"/>
                </a:cubicBezTo>
                <a:cubicBezTo>
                  <a:pt x="1413684" y="278672"/>
                  <a:pt x="1389167" y="278355"/>
                  <a:pt x="1365662" y="273132"/>
                </a:cubicBezTo>
                <a:cubicBezTo>
                  <a:pt x="1258999" y="249430"/>
                  <a:pt x="1435087" y="271419"/>
                  <a:pt x="1258784" y="249381"/>
                </a:cubicBezTo>
                <a:cubicBezTo>
                  <a:pt x="1219309" y="244447"/>
                  <a:pt x="1179464" y="242764"/>
                  <a:pt x="1140031" y="237506"/>
                </a:cubicBezTo>
                <a:cubicBezTo>
                  <a:pt x="1120024" y="234838"/>
                  <a:pt x="1100513" y="229242"/>
                  <a:pt x="1080654" y="225631"/>
                </a:cubicBezTo>
                <a:cubicBezTo>
                  <a:pt x="1005302" y="211931"/>
                  <a:pt x="997005" y="212205"/>
                  <a:pt x="914400" y="201880"/>
                </a:cubicBezTo>
                <a:cubicBezTo>
                  <a:pt x="828605" y="173282"/>
                  <a:pt x="921593" y="201256"/>
                  <a:pt x="748145" y="178129"/>
                </a:cubicBezTo>
                <a:cubicBezTo>
                  <a:pt x="731967" y="175972"/>
                  <a:pt x="716839" y="168278"/>
                  <a:pt x="700644" y="166254"/>
                </a:cubicBezTo>
                <a:cubicBezTo>
                  <a:pt x="653346" y="160342"/>
                  <a:pt x="605641" y="158337"/>
                  <a:pt x="558140" y="154379"/>
                </a:cubicBezTo>
                <a:cubicBezTo>
                  <a:pt x="482930" y="158337"/>
                  <a:pt x="407563" y="160000"/>
                  <a:pt x="332509" y="166254"/>
                </a:cubicBezTo>
                <a:cubicBezTo>
                  <a:pt x="312394" y="167930"/>
                  <a:pt x="293042" y="174811"/>
                  <a:pt x="273132" y="178129"/>
                </a:cubicBezTo>
                <a:cubicBezTo>
                  <a:pt x="145486" y="199404"/>
                  <a:pt x="233697" y="179082"/>
                  <a:pt x="142504" y="201880"/>
                </a:cubicBezTo>
                <a:cubicBezTo>
                  <a:pt x="126670" y="213755"/>
                  <a:pt x="108997" y="223511"/>
                  <a:pt x="95002" y="237506"/>
                </a:cubicBezTo>
                <a:cubicBezTo>
                  <a:pt x="15830" y="316678"/>
                  <a:pt x="130633" y="233544"/>
                  <a:pt x="35626" y="296883"/>
                </a:cubicBezTo>
                <a:cubicBezTo>
                  <a:pt x="9679" y="335803"/>
                  <a:pt x="-2397" y="332509"/>
                  <a:pt x="23750" y="332509"/>
                </a:cubicBezTo>
              </a:path>
            </a:pathLst>
          </a:custGeom>
          <a:noFill/>
          <a:ln w="38100">
            <a:solidFill>
              <a:srgbClr val="013A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a:extLst>
              <a:ext uri="{FF2B5EF4-FFF2-40B4-BE49-F238E27FC236}">
                <a16:creationId xmlns:a16="http://schemas.microsoft.com/office/drawing/2014/main" id="{7D56DAD4-E644-7757-1708-27ADF6377889}"/>
              </a:ext>
            </a:extLst>
          </p:cNvPr>
          <p:cNvSpPr/>
          <p:nvPr/>
        </p:nvSpPr>
        <p:spPr>
          <a:xfrm>
            <a:off x="10576876" y="1175657"/>
            <a:ext cx="1199524" cy="997527"/>
          </a:xfrm>
          <a:custGeom>
            <a:avLst/>
            <a:gdLst>
              <a:gd name="csX0" fmla="*/ 665018 w 1816924"/>
              <a:gd name="csY0" fmla="*/ 0 h 1294410"/>
              <a:gd name="csX1" fmla="*/ 201880 w 1816924"/>
              <a:gd name="csY1" fmla="*/ 23750 h 1294410"/>
              <a:gd name="csX2" fmla="*/ 166254 w 1816924"/>
              <a:gd name="csY2" fmla="*/ 35626 h 1294410"/>
              <a:gd name="csX3" fmla="*/ 95002 w 1816924"/>
              <a:gd name="csY3" fmla="*/ 95002 h 1294410"/>
              <a:gd name="csX4" fmla="*/ 47501 w 1816924"/>
              <a:gd name="csY4" fmla="*/ 166254 h 1294410"/>
              <a:gd name="csX5" fmla="*/ 35626 w 1816924"/>
              <a:gd name="csY5" fmla="*/ 201880 h 1294410"/>
              <a:gd name="csX6" fmla="*/ 0 w 1816924"/>
              <a:gd name="csY6" fmla="*/ 380010 h 1294410"/>
              <a:gd name="csX7" fmla="*/ 11875 w 1816924"/>
              <a:gd name="csY7" fmla="*/ 843148 h 1294410"/>
              <a:gd name="csX8" fmla="*/ 95002 w 1816924"/>
              <a:gd name="csY8" fmla="*/ 1021277 h 1294410"/>
              <a:gd name="csX9" fmla="*/ 130628 w 1816924"/>
              <a:gd name="csY9" fmla="*/ 1068779 h 1294410"/>
              <a:gd name="csX10" fmla="*/ 190005 w 1816924"/>
              <a:gd name="csY10" fmla="*/ 1128155 h 1294410"/>
              <a:gd name="csX11" fmla="*/ 308758 w 1816924"/>
              <a:gd name="csY11" fmla="*/ 1211283 h 1294410"/>
              <a:gd name="csX12" fmla="*/ 391885 w 1816924"/>
              <a:gd name="csY12" fmla="*/ 1235033 h 1294410"/>
              <a:gd name="csX13" fmla="*/ 427511 w 1816924"/>
              <a:gd name="csY13" fmla="*/ 1246909 h 1294410"/>
              <a:gd name="csX14" fmla="*/ 486888 w 1816924"/>
              <a:gd name="csY14" fmla="*/ 1270659 h 1294410"/>
              <a:gd name="csX15" fmla="*/ 665018 w 1816924"/>
              <a:gd name="csY15" fmla="*/ 1294410 h 1294410"/>
              <a:gd name="csX16" fmla="*/ 1056904 w 1816924"/>
              <a:gd name="csY16" fmla="*/ 1282535 h 1294410"/>
              <a:gd name="csX17" fmla="*/ 1163782 w 1816924"/>
              <a:gd name="csY17" fmla="*/ 1258784 h 1294410"/>
              <a:gd name="csX18" fmla="*/ 1246909 w 1816924"/>
              <a:gd name="csY18" fmla="*/ 1246909 h 1294410"/>
              <a:gd name="csX19" fmla="*/ 1294410 w 1816924"/>
              <a:gd name="csY19" fmla="*/ 1235033 h 1294410"/>
              <a:gd name="csX20" fmla="*/ 1330036 w 1816924"/>
              <a:gd name="csY20" fmla="*/ 1223158 h 1294410"/>
              <a:gd name="csX21" fmla="*/ 1460665 w 1816924"/>
              <a:gd name="csY21" fmla="*/ 1199407 h 1294410"/>
              <a:gd name="csX22" fmla="*/ 1555667 w 1816924"/>
              <a:gd name="csY22" fmla="*/ 1151906 h 1294410"/>
              <a:gd name="csX23" fmla="*/ 1638795 w 1816924"/>
              <a:gd name="csY23" fmla="*/ 1116280 h 1294410"/>
              <a:gd name="csX24" fmla="*/ 1674421 w 1816924"/>
              <a:gd name="csY24" fmla="*/ 1080654 h 1294410"/>
              <a:gd name="csX25" fmla="*/ 1698171 w 1816924"/>
              <a:gd name="csY25" fmla="*/ 1033153 h 1294410"/>
              <a:gd name="csX26" fmla="*/ 1769423 w 1816924"/>
              <a:gd name="csY26" fmla="*/ 938150 h 1294410"/>
              <a:gd name="csX27" fmla="*/ 1793174 w 1816924"/>
              <a:gd name="csY27" fmla="*/ 890649 h 1294410"/>
              <a:gd name="csX28" fmla="*/ 1816924 w 1816924"/>
              <a:gd name="csY28" fmla="*/ 819397 h 1294410"/>
              <a:gd name="csX29" fmla="*/ 1805049 w 1816924"/>
              <a:gd name="csY29" fmla="*/ 688768 h 1294410"/>
              <a:gd name="csX30" fmla="*/ 1781298 w 1816924"/>
              <a:gd name="csY30" fmla="*/ 653142 h 1294410"/>
              <a:gd name="csX31" fmla="*/ 1745672 w 1816924"/>
              <a:gd name="csY31" fmla="*/ 581890 h 1294410"/>
              <a:gd name="csX32" fmla="*/ 1710046 w 1816924"/>
              <a:gd name="csY32" fmla="*/ 510639 h 1294410"/>
              <a:gd name="csX33" fmla="*/ 1686296 w 1816924"/>
              <a:gd name="csY33" fmla="*/ 463137 h 1294410"/>
              <a:gd name="csX34" fmla="*/ 1650670 w 1816924"/>
              <a:gd name="csY34" fmla="*/ 427511 h 1294410"/>
              <a:gd name="csX35" fmla="*/ 1591293 w 1816924"/>
              <a:gd name="csY35" fmla="*/ 356259 h 1294410"/>
              <a:gd name="csX36" fmla="*/ 1436914 w 1816924"/>
              <a:gd name="csY36" fmla="*/ 285007 h 1294410"/>
              <a:gd name="csX37" fmla="*/ 1365662 w 1816924"/>
              <a:gd name="csY37" fmla="*/ 273132 h 1294410"/>
              <a:gd name="csX38" fmla="*/ 1258784 w 1816924"/>
              <a:gd name="csY38" fmla="*/ 249381 h 1294410"/>
              <a:gd name="csX39" fmla="*/ 1140031 w 1816924"/>
              <a:gd name="csY39" fmla="*/ 237506 h 1294410"/>
              <a:gd name="csX40" fmla="*/ 1080654 w 1816924"/>
              <a:gd name="csY40" fmla="*/ 225631 h 1294410"/>
              <a:gd name="csX41" fmla="*/ 914400 w 1816924"/>
              <a:gd name="csY41" fmla="*/ 201880 h 1294410"/>
              <a:gd name="csX42" fmla="*/ 748145 w 1816924"/>
              <a:gd name="csY42" fmla="*/ 178129 h 1294410"/>
              <a:gd name="csX43" fmla="*/ 700644 w 1816924"/>
              <a:gd name="csY43" fmla="*/ 166254 h 1294410"/>
              <a:gd name="csX44" fmla="*/ 558140 w 1816924"/>
              <a:gd name="csY44" fmla="*/ 154379 h 1294410"/>
              <a:gd name="csX45" fmla="*/ 332509 w 1816924"/>
              <a:gd name="csY45" fmla="*/ 166254 h 1294410"/>
              <a:gd name="csX46" fmla="*/ 273132 w 1816924"/>
              <a:gd name="csY46" fmla="*/ 178129 h 1294410"/>
              <a:gd name="csX47" fmla="*/ 142504 w 1816924"/>
              <a:gd name="csY47" fmla="*/ 201880 h 1294410"/>
              <a:gd name="csX48" fmla="*/ 95002 w 1816924"/>
              <a:gd name="csY48" fmla="*/ 237506 h 1294410"/>
              <a:gd name="csX49" fmla="*/ 35626 w 1816924"/>
              <a:gd name="csY49" fmla="*/ 296883 h 1294410"/>
              <a:gd name="csX50" fmla="*/ 23750 w 1816924"/>
              <a:gd name="csY50" fmla="*/ 332509 h 12944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816924" h="1294410">
                <a:moveTo>
                  <a:pt x="665018" y="0"/>
                </a:moveTo>
                <a:cubicBezTo>
                  <a:pt x="406439" y="32321"/>
                  <a:pt x="762521" y="-9229"/>
                  <a:pt x="201880" y="23750"/>
                </a:cubicBezTo>
                <a:cubicBezTo>
                  <a:pt x="189384" y="24485"/>
                  <a:pt x="177450" y="30028"/>
                  <a:pt x="166254" y="35626"/>
                </a:cubicBezTo>
                <a:cubicBezTo>
                  <a:pt x="141302" y="48102"/>
                  <a:pt x="111716" y="73512"/>
                  <a:pt x="95002" y="95002"/>
                </a:cubicBezTo>
                <a:cubicBezTo>
                  <a:pt x="77477" y="117534"/>
                  <a:pt x="47501" y="166254"/>
                  <a:pt x="47501" y="166254"/>
                </a:cubicBezTo>
                <a:cubicBezTo>
                  <a:pt x="43543" y="178129"/>
                  <a:pt x="39065" y="189844"/>
                  <a:pt x="35626" y="201880"/>
                </a:cubicBezTo>
                <a:cubicBezTo>
                  <a:pt x="18665" y="261241"/>
                  <a:pt x="11349" y="317588"/>
                  <a:pt x="0" y="380010"/>
                </a:cubicBezTo>
                <a:cubicBezTo>
                  <a:pt x="3958" y="534389"/>
                  <a:pt x="1825" y="689045"/>
                  <a:pt x="11875" y="843148"/>
                </a:cubicBezTo>
                <a:cubicBezTo>
                  <a:pt x="16041" y="907028"/>
                  <a:pt x="59026" y="973309"/>
                  <a:pt x="95002" y="1021277"/>
                </a:cubicBezTo>
                <a:cubicBezTo>
                  <a:pt x="106877" y="1037111"/>
                  <a:pt x="117479" y="1053986"/>
                  <a:pt x="130628" y="1068779"/>
                </a:cubicBezTo>
                <a:cubicBezTo>
                  <a:pt x="149224" y="1089699"/>
                  <a:pt x="169200" y="1109431"/>
                  <a:pt x="190005" y="1128155"/>
                </a:cubicBezTo>
                <a:cubicBezTo>
                  <a:pt x="225788" y="1160359"/>
                  <a:pt x="265546" y="1189677"/>
                  <a:pt x="308758" y="1211283"/>
                </a:cubicBezTo>
                <a:cubicBezTo>
                  <a:pt x="327739" y="1220774"/>
                  <a:pt x="374130" y="1229960"/>
                  <a:pt x="391885" y="1235033"/>
                </a:cubicBezTo>
                <a:cubicBezTo>
                  <a:pt x="403921" y="1238472"/>
                  <a:pt x="415790" y="1242514"/>
                  <a:pt x="427511" y="1246909"/>
                </a:cubicBezTo>
                <a:cubicBezTo>
                  <a:pt x="447471" y="1254394"/>
                  <a:pt x="466322" y="1265050"/>
                  <a:pt x="486888" y="1270659"/>
                </a:cubicBezTo>
                <a:cubicBezTo>
                  <a:pt x="523543" y="1280656"/>
                  <a:pt x="638350" y="1291447"/>
                  <a:pt x="665018" y="1294410"/>
                </a:cubicBezTo>
                <a:cubicBezTo>
                  <a:pt x="795647" y="1290452"/>
                  <a:pt x="926547" y="1291846"/>
                  <a:pt x="1056904" y="1282535"/>
                </a:cubicBezTo>
                <a:cubicBezTo>
                  <a:pt x="1093306" y="1279935"/>
                  <a:pt x="1127912" y="1265510"/>
                  <a:pt x="1163782" y="1258784"/>
                </a:cubicBezTo>
                <a:cubicBezTo>
                  <a:pt x="1191293" y="1253626"/>
                  <a:pt x="1219370" y="1251916"/>
                  <a:pt x="1246909" y="1246909"/>
                </a:cubicBezTo>
                <a:cubicBezTo>
                  <a:pt x="1262967" y="1243989"/>
                  <a:pt x="1278717" y="1239517"/>
                  <a:pt x="1294410" y="1235033"/>
                </a:cubicBezTo>
                <a:cubicBezTo>
                  <a:pt x="1306446" y="1231594"/>
                  <a:pt x="1317761" y="1225613"/>
                  <a:pt x="1330036" y="1223158"/>
                </a:cubicBezTo>
                <a:cubicBezTo>
                  <a:pt x="1357025" y="1217760"/>
                  <a:pt x="1428164" y="1212949"/>
                  <a:pt x="1460665" y="1199407"/>
                </a:cubicBezTo>
                <a:cubicBezTo>
                  <a:pt x="1493347" y="1185790"/>
                  <a:pt x="1522079" y="1163102"/>
                  <a:pt x="1555667" y="1151906"/>
                </a:cubicBezTo>
                <a:cubicBezTo>
                  <a:pt x="1584742" y="1142215"/>
                  <a:pt x="1613114" y="1134624"/>
                  <a:pt x="1638795" y="1116280"/>
                </a:cubicBezTo>
                <a:cubicBezTo>
                  <a:pt x="1652461" y="1106519"/>
                  <a:pt x="1662546" y="1092529"/>
                  <a:pt x="1674421" y="1080654"/>
                </a:cubicBezTo>
                <a:cubicBezTo>
                  <a:pt x="1682338" y="1064820"/>
                  <a:pt x="1688351" y="1047882"/>
                  <a:pt x="1698171" y="1033153"/>
                </a:cubicBezTo>
                <a:cubicBezTo>
                  <a:pt x="1720128" y="1000217"/>
                  <a:pt x="1751720" y="973555"/>
                  <a:pt x="1769423" y="938150"/>
                </a:cubicBezTo>
                <a:cubicBezTo>
                  <a:pt x="1777340" y="922316"/>
                  <a:pt x="1786599" y="907086"/>
                  <a:pt x="1793174" y="890649"/>
                </a:cubicBezTo>
                <a:cubicBezTo>
                  <a:pt x="1802472" y="867404"/>
                  <a:pt x="1816924" y="819397"/>
                  <a:pt x="1816924" y="819397"/>
                </a:cubicBezTo>
                <a:cubicBezTo>
                  <a:pt x="1812966" y="775854"/>
                  <a:pt x="1814210" y="731520"/>
                  <a:pt x="1805049" y="688768"/>
                </a:cubicBezTo>
                <a:cubicBezTo>
                  <a:pt x="1802059" y="674812"/>
                  <a:pt x="1787681" y="665908"/>
                  <a:pt x="1781298" y="653142"/>
                </a:cubicBezTo>
                <a:cubicBezTo>
                  <a:pt x="1732132" y="554810"/>
                  <a:pt x="1813739" y="683990"/>
                  <a:pt x="1745672" y="581890"/>
                </a:cubicBezTo>
                <a:cubicBezTo>
                  <a:pt x="1723898" y="516568"/>
                  <a:pt x="1746881" y="575100"/>
                  <a:pt x="1710046" y="510639"/>
                </a:cubicBezTo>
                <a:cubicBezTo>
                  <a:pt x="1701263" y="495269"/>
                  <a:pt x="1696585" y="477542"/>
                  <a:pt x="1686296" y="463137"/>
                </a:cubicBezTo>
                <a:cubicBezTo>
                  <a:pt x="1676535" y="449471"/>
                  <a:pt x="1661421" y="440413"/>
                  <a:pt x="1650670" y="427511"/>
                </a:cubicBezTo>
                <a:cubicBezTo>
                  <a:pt x="1625070" y="396792"/>
                  <a:pt x="1628224" y="379761"/>
                  <a:pt x="1591293" y="356259"/>
                </a:cubicBezTo>
                <a:cubicBezTo>
                  <a:pt x="1573628" y="345017"/>
                  <a:pt x="1471121" y="294336"/>
                  <a:pt x="1436914" y="285007"/>
                </a:cubicBezTo>
                <a:cubicBezTo>
                  <a:pt x="1413684" y="278672"/>
                  <a:pt x="1389167" y="278355"/>
                  <a:pt x="1365662" y="273132"/>
                </a:cubicBezTo>
                <a:cubicBezTo>
                  <a:pt x="1258999" y="249430"/>
                  <a:pt x="1435087" y="271419"/>
                  <a:pt x="1258784" y="249381"/>
                </a:cubicBezTo>
                <a:cubicBezTo>
                  <a:pt x="1219309" y="244447"/>
                  <a:pt x="1179464" y="242764"/>
                  <a:pt x="1140031" y="237506"/>
                </a:cubicBezTo>
                <a:cubicBezTo>
                  <a:pt x="1120024" y="234838"/>
                  <a:pt x="1100513" y="229242"/>
                  <a:pt x="1080654" y="225631"/>
                </a:cubicBezTo>
                <a:cubicBezTo>
                  <a:pt x="1005302" y="211931"/>
                  <a:pt x="997005" y="212205"/>
                  <a:pt x="914400" y="201880"/>
                </a:cubicBezTo>
                <a:cubicBezTo>
                  <a:pt x="828605" y="173282"/>
                  <a:pt x="921593" y="201256"/>
                  <a:pt x="748145" y="178129"/>
                </a:cubicBezTo>
                <a:cubicBezTo>
                  <a:pt x="731967" y="175972"/>
                  <a:pt x="716839" y="168278"/>
                  <a:pt x="700644" y="166254"/>
                </a:cubicBezTo>
                <a:cubicBezTo>
                  <a:pt x="653346" y="160342"/>
                  <a:pt x="605641" y="158337"/>
                  <a:pt x="558140" y="154379"/>
                </a:cubicBezTo>
                <a:cubicBezTo>
                  <a:pt x="482930" y="158337"/>
                  <a:pt x="407563" y="160000"/>
                  <a:pt x="332509" y="166254"/>
                </a:cubicBezTo>
                <a:cubicBezTo>
                  <a:pt x="312394" y="167930"/>
                  <a:pt x="293042" y="174811"/>
                  <a:pt x="273132" y="178129"/>
                </a:cubicBezTo>
                <a:cubicBezTo>
                  <a:pt x="145486" y="199404"/>
                  <a:pt x="233697" y="179082"/>
                  <a:pt x="142504" y="201880"/>
                </a:cubicBezTo>
                <a:cubicBezTo>
                  <a:pt x="126670" y="213755"/>
                  <a:pt x="108997" y="223511"/>
                  <a:pt x="95002" y="237506"/>
                </a:cubicBezTo>
                <a:cubicBezTo>
                  <a:pt x="15830" y="316678"/>
                  <a:pt x="130633" y="233544"/>
                  <a:pt x="35626" y="296883"/>
                </a:cubicBezTo>
                <a:cubicBezTo>
                  <a:pt x="9679" y="335803"/>
                  <a:pt x="-2397" y="332509"/>
                  <a:pt x="23750" y="332509"/>
                </a:cubicBezTo>
              </a:path>
            </a:pathLst>
          </a:custGeom>
          <a:noFill/>
          <a:ln w="38100">
            <a:solidFill>
              <a:srgbClr val="013A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B26FFCAA-F278-F4B6-0482-663BDE1A1F17}"/>
              </a:ext>
            </a:extLst>
          </p:cNvPr>
          <p:cNvSpPr/>
          <p:nvPr/>
        </p:nvSpPr>
        <p:spPr>
          <a:xfrm>
            <a:off x="10140797" y="985652"/>
            <a:ext cx="689499" cy="1270660"/>
          </a:xfrm>
          <a:custGeom>
            <a:avLst/>
            <a:gdLst>
              <a:gd name="csX0" fmla="*/ 178860 w 689499"/>
              <a:gd name="csY0" fmla="*/ 0 h 1270660"/>
              <a:gd name="csX1" fmla="*/ 131359 w 689499"/>
              <a:gd name="csY1" fmla="*/ 130629 h 1270660"/>
              <a:gd name="csX2" fmla="*/ 95733 w 689499"/>
              <a:gd name="csY2" fmla="*/ 190005 h 1270660"/>
              <a:gd name="csX3" fmla="*/ 83858 w 689499"/>
              <a:gd name="csY3" fmla="*/ 273132 h 1270660"/>
              <a:gd name="csX4" fmla="*/ 60107 w 689499"/>
              <a:gd name="csY4" fmla="*/ 344384 h 1270660"/>
              <a:gd name="csX5" fmla="*/ 24481 w 689499"/>
              <a:gd name="csY5" fmla="*/ 546265 h 1270660"/>
              <a:gd name="csX6" fmla="*/ 12606 w 689499"/>
              <a:gd name="csY6" fmla="*/ 676893 h 1270660"/>
              <a:gd name="csX7" fmla="*/ 48232 w 689499"/>
              <a:gd name="csY7" fmla="*/ 1151906 h 1270660"/>
              <a:gd name="csX8" fmla="*/ 107608 w 689499"/>
              <a:gd name="csY8" fmla="*/ 1223158 h 1270660"/>
              <a:gd name="csX9" fmla="*/ 202611 w 689499"/>
              <a:gd name="csY9" fmla="*/ 1258784 h 1270660"/>
              <a:gd name="csX10" fmla="*/ 238237 w 689499"/>
              <a:gd name="csY10" fmla="*/ 1270660 h 1270660"/>
              <a:gd name="csX11" fmla="*/ 475743 w 689499"/>
              <a:gd name="csY11" fmla="*/ 1258784 h 1270660"/>
              <a:gd name="csX12" fmla="*/ 546995 w 689499"/>
              <a:gd name="csY12" fmla="*/ 1235034 h 1270660"/>
              <a:gd name="csX13" fmla="*/ 582621 w 689499"/>
              <a:gd name="csY13" fmla="*/ 1211283 h 1270660"/>
              <a:gd name="csX14" fmla="*/ 689499 w 689499"/>
              <a:gd name="csY14" fmla="*/ 1092530 h 1270660"/>
              <a:gd name="csX15" fmla="*/ 677624 w 689499"/>
              <a:gd name="csY15" fmla="*/ 890649 h 1270660"/>
              <a:gd name="csX16" fmla="*/ 653873 w 689499"/>
              <a:gd name="csY16" fmla="*/ 795647 h 1270660"/>
              <a:gd name="csX17" fmla="*/ 630122 w 689499"/>
              <a:gd name="csY17" fmla="*/ 712519 h 1270660"/>
              <a:gd name="csX18" fmla="*/ 618247 w 689499"/>
              <a:gd name="csY18" fmla="*/ 641267 h 1270660"/>
              <a:gd name="csX19" fmla="*/ 570746 w 689499"/>
              <a:gd name="csY19" fmla="*/ 475013 h 1270660"/>
              <a:gd name="csX20" fmla="*/ 535120 w 689499"/>
              <a:gd name="csY20" fmla="*/ 403761 h 1270660"/>
              <a:gd name="csX21" fmla="*/ 463868 w 689499"/>
              <a:gd name="csY21" fmla="*/ 332509 h 1270660"/>
              <a:gd name="csX22" fmla="*/ 428242 w 689499"/>
              <a:gd name="csY22" fmla="*/ 296883 h 1270660"/>
              <a:gd name="csX23" fmla="*/ 392616 w 689499"/>
              <a:gd name="csY23" fmla="*/ 273132 h 1270660"/>
              <a:gd name="csX24" fmla="*/ 321364 w 689499"/>
              <a:gd name="csY24" fmla="*/ 201880 h 1270660"/>
              <a:gd name="csX25" fmla="*/ 250112 w 689499"/>
              <a:gd name="csY25" fmla="*/ 178130 h 1270660"/>
              <a:gd name="csX26" fmla="*/ 214486 w 689499"/>
              <a:gd name="csY26" fmla="*/ 166254 h 1270660"/>
              <a:gd name="csX27" fmla="*/ 95733 w 689499"/>
              <a:gd name="csY27" fmla="*/ 130629 h 1270660"/>
              <a:gd name="csX28" fmla="*/ 71982 w 689499"/>
              <a:gd name="csY28" fmla="*/ 118753 h 12706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689499" h="1270660">
                <a:moveTo>
                  <a:pt x="178860" y="0"/>
                </a:moveTo>
                <a:cubicBezTo>
                  <a:pt x="163026" y="43543"/>
                  <a:pt x="149930" y="88181"/>
                  <a:pt x="131359" y="130629"/>
                </a:cubicBezTo>
                <a:cubicBezTo>
                  <a:pt x="122108" y="151775"/>
                  <a:pt x="103032" y="168108"/>
                  <a:pt x="95733" y="190005"/>
                </a:cubicBezTo>
                <a:cubicBezTo>
                  <a:pt x="86882" y="216559"/>
                  <a:pt x="90152" y="245858"/>
                  <a:pt x="83858" y="273132"/>
                </a:cubicBezTo>
                <a:cubicBezTo>
                  <a:pt x="78229" y="297526"/>
                  <a:pt x="66179" y="320096"/>
                  <a:pt x="60107" y="344384"/>
                </a:cubicBezTo>
                <a:cubicBezTo>
                  <a:pt x="46858" y="397379"/>
                  <a:pt x="30977" y="487801"/>
                  <a:pt x="24481" y="546265"/>
                </a:cubicBezTo>
                <a:cubicBezTo>
                  <a:pt x="19653" y="589720"/>
                  <a:pt x="16564" y="633350"/>
                  <a:pt x="12606" y="676893"/>
                </a:cubicBezTo>
                <a:cubicBezTo>
                  <a:pt x="19830" y="936963"/>
                  <a:pt x="-38636" y="999887"/>
                  <a:pt x="48232" y="1151906"/>
                </a:cubicBezTo>
                <a:cubicBezTo>
                  <a:pt x="62600" y="1177050"/>
                  <a:pt x="83892" y="1206218"/>
                  <a:pt x="107608" y="1223158"/>
                </a:cubicBezTo>
                <a:cubicBezTo>
                  <a:pt x="144506" y="1249514"/>
                  <a:pt x="161169" y="1246943"/>
                  <a:pt x="202611" y="1258784"/>
                </a:cubicBezTo>
                <a:cubicBezTo>
                  <a:pt x="214647" y="1262223"/>
                  <a:pt x="226362" y="1266701"/>
                  <a:pt x="238237" y="1270660"/>
                </a:cubicBezTo>
                <a:cubicBezTo>
                  <a:pt x="317406" y="1266701"/>
                  <a:pt x="396998" y="1267870"/>
                  <a:pt x="475743" y="1258784"/>
                </a:cubicBezTo>
                <a:cubicBezTo>
                  <a:pt x="500613" y="1255914"/>
                  <a:pt x="546995" y="1235034"/>
                  <a:pt x="546995" y="1235034"/>
                </a:cubicBezTo>
                <a:cubicBezTo>
                  <a:pt x="558870" y="1227117"/>
                  <a:pt x="571954" y="1220765"/>
                  <a:pt x="582621" y="1211283"/>
                </a:cubicBezTo>
                <a:cubicBezTo>
                  <a:pt x="646556" y="1154451"/>
                  <a:pt x="646278" y="1150158"/>
                  <a:pt x="689499" y="1092530"/>
                </a:cubicBezTo>
                <a:cubicBezTo>
                  <a:pt x="685541" y="1025236"/>
                  <a:pt x="683727" y="957782"/>
                  <a:pt x="677624" y="890649"/>
                </a:cubicBezTo>
                <a:cubicBezTo>
                  <a:pt x="672796" y="837538"/>
                  <a:pt x="666237" y="838923"/>
                  <a:pt x="653873" y="795647"/>
                </a:cubicBezTo>
                <a:cubicBezTo>
                  <a:pt x="624059" y="691293"/>
                  <a:pt x="658590" y="797918"/>
                  <a:pt x="630122" y="712519"/>
                </a:cubicBezTo>
                <a:cubicBezTo>
                  <a:pt x="626164" y="688768"/>
                  <a:pt x="623292" y="664811"/>
                  <a:pt x="618247" y="641267"/>
                </a:cubicBezTo>
                <a:cubicBezTo>
                  <a:pt x="600352" y="557757"/>
                  <a:pt x="595671" y="549789"/>
                  <a:pt x="570746" y="475013"/>
                </a:cubicBezTo>
                <a:cubicBezTo>
                  <a:pt x="559741" y="441998"/>
                  <a:pt x="559677" y="431387"/>
                  <a:pt x="535120" y="403761"/>
                </a:cubicBezTo>
                <a:cubicBezTo>
                  <a:pt x="512805" y="378657"/>
                  <a:pt x="487619" y="356260"/>
                  <a:pt x="463868" y="332509"/>
                </a:cubicBezTo>
                <a:cubicBezTo>
                  <a:pt x="451993" y="320634"/>
                  <a:pt x="442216" y="306199"/>
                  <a:pt x="428242" y="296883"/>
                </a:cubicBezTo>
                <a:cubicBezTo>
                  <a:pt x="416367" y="288966"/>
                  <a:pt x="403283" y="282614"/>
                  <a:pt x="392616" y="273132"/>
                </a:cubicBezTo>
                <a:cubicBezTo>
                  <a:pt x="367512" y="250817"/>
                  <a:pt x="353229" y="212501"/>
                  <a:pt x="321364" y="201880"/>
                </a:cubicBezTo>
                <a:lnTo>
                  <a:pt x="250112" y="178130"/>
                </a:lnTo>
                <a:cubicBezTo>
                  <a:pt x="238237" y="174172"/>
                  <a:pt x="226630" y="169290"/>
                  <a:pt x="214486" y="166254"/>
                </a:cubicBezTo>
                <a:cubicBezTo>
                  <a:pt x="180396" y="157732"/>
                  <a:pt x="124640" y="145083"/>
                  <a:pt x="95733" y="130629"/>
                </a:cubicBezTo>
                <a:lnTo>
                  <a:pt x="71982" y="118753"/>
                </a:lnTo>
              </a:path>
            </a:pathLst>
          </a:cu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4B41DB69-EF4D-B125-9FAA-F029D2A06688}"/>
              </a:ext>
            </a:extLst>
          </p:cNvPr>
          <p:cNvSpPr/>
          <p:nvPr/>
        </p:nvSpPr>
        <p:spPr>
          <a:xfrm>
            <a:off x="7908521" y="1116280"/>
            <a:ext cx="741080" cy="1270660"/>
          </a:xfrm>
          <a:custGeom>
            <a:avLst/>
            <a:gdLst>
              <a:gd name="csX0" fmla="*/ 178860 w 689499"/>
              <a:gd name="csY0" fmla="*/ 0 h 1270660"/>
              <a:gd name="csX1" fmla="*/ 131359 w 689499"/>
              <a:gd name="csY1" fmla="*/ 130629 h 1270660"/>
              <a:gd name="csX2" fmla="*/ 95733 w 689499"/>
              <a:gd name="csY2" fmla="*/ 190005 h 1270660"/>
              <a:gd name="csX3" fmla="*/ 83858 w 689499"/>
              <a:gd name="csY3" fmla="*/ 273132 h 1270660"/>
              <a:gd name="csX4" fmla="*/ 60107 w 689499"/>
              <a:gd name="csY4" fmla="*/ 344384 h 1270660"/>
              <a:gd name="csX5" fmla="*/ 24481 w 689499"/>
              <a:gd name="csY5" fmla="*/ 546265 h 1270660"/>
              <a:gd name="csX6" fmla="*/ 12606 w 689499"/>
              <a:gd name="csY6" fmla="*/ 676893 h 1270660"/>
              <a:gd name="csX7" fmla="*/ 48232 w 689499"/>
              <a:gd name="csY7" fmla="*/ 1151906 h 1270660"/>
              <a:gd name="csX8" fmla="*/ 107608 w 689499"/>
              <a:gd name="csY8" fmla="*/ 1223158 h 1270660"/>
              <a:gd name="csX9" fmla="*/ 202611 w 689499"/>
              <a:gd name="csY9" fmla="*/ 1258784 h 1270660"/>
              <a:gd name="csX10" fmla="*/ 238237 w 689499"/>
              <a:gd name="csY10" fmla="*/ 1270660 h 1270660"/>
              <a:gd name="csX11" fmla="*/ 475743 w 689499"/>
              <a:gd name="csY11" fmla="*/ 1258784 h 1270660"/>
              <a:gd name="csX12" fmla="*/ 546995 w 689499"/>
              <a:gd name="csY12" fmla="*/ 1235034 h 1270660"/>
              <a:gd name="csX13" fmla="*/ 582621 w 689499"/>
              <a:gd name="csY13" fmla="*/ 1211283 h 1270660"/>
              <a:gd name="csX14" fmla="*/ 689499 w 689499"/>
              <a:gd name="csY14" fmla="*/ 1092530 h 1270660"/>
              <a:gd name="csX15" fmla="*/ 677624 w 689499"/>
              <a:gd name="csY15" fmla="*/ 890649 h 1270660"/>
              <a:gd name="csX16" fmla="*/ 653873 w 689499"/>
              <a:gd name="csY16" fmla="*/ 795647 h 1270660"/>
              <a:gd name="csX17" fmla="*/ 630122 w 689499"/>
              <a:gd name="csY17" fmla="*/ 712519 h 1270660"/>
              <a:gd name="csX18" fmla="*/ 618247 w 689499"/>
              <a:gd name="csY18" fmla="*/ 641267 h 1270660"/>
              <a:gd name="csX19" fmla="*/ 570746 w 689499"/>
              <a:gd name="csY19" fmla="*/ 475013 h 1270660"/>
              <a:gd name="csX20" fmla="*/ 535120 w 689499"/>
              <a:gd name="csY20" fmla="*/ 403761 h 1270660"/>
              <a:gd name="csX21" fmla="*/ 463868 w 689499"/>
              <a:gd name="csY21" fmla="*/ 332509 h 1270660"/>
              <a:gd name="csX22" fmla="*/ 428242 w 689499"/>
              <a:gd name="csY22" fmla="*/ 296883 h 1270660"/>
              <a:gd name="csX23" fmla="*/ 392616 w 689499"/>
              <a:gd name="csY23" fmla="*/ 273132 h 1270660"/>
              <a:gd name="csX24" fmla="*/ 321364 w 689499"/>
              <a:gd name="csY24" fmla="*/ 201880 h 1270660"/>
              <a:gd name="csX25" fmla="*/ 250112 w 689499"/>
              <a:gd name="csY25" fmla="*/ 178130 h 1270660"/>
              <a:gd name="csX26" fmla="*/ 214486 w 689499"/>
              <a:gd name="csY26" fmla="*/ 166254 h 1270660"/>
              <a:gd name="csX27" fmla="*/ 95733 w 689499"/>
              <a:gd name="csY27" fmla="*/ 130629 h 1270660"/>
              <a:gd name="csX28" fmla="*/ 71982 w 689499"/>
              <a:gd name="csY28" fmla="*/ 118753 h 12706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689499" h="1270660">
                <a:moveTo>
                  <a:pt x="178860" y="0"/>
                </a:moveTo>
                <a:cubicBezTo>
                  <a:pt x="163026" y="43543"/>
                  <a:pt x="149930" y="88181"/>
                  <a:pt x="131359" y="130629"/>
                </a:cubicBezTo>
                <a:cubicBezTo>
                  <a:pt x="122108" y="151775"/>
                  <a:pt x="103032" y="168108"/>
                  <a:pt x="95733" y="190005"/>
                </a:cubicBezTo>
                <a:cubicBezTo>
                  <a:pt x="86882" y="216559"/>
                  <a:pt x="90152" y="245858"/>
                  <a:pt x="83858" y="273132"/>
                </a:cubicBezTo>
                <a:cubicBezTo>
                  <a:pt x="78229" y="297526"/>
                  <a:pt x="66179" y="320096"/>
                  <a:pt x="60107" y="344384"/>
                </a:cubicBezTo>
                <a:cubicBezTo>
                  <a:pt x="46858" y="397379"/>
                  <a:pt x="30977" y="487801"/>
                  <a:pt x="24481" y="546265"/>
                </a:cubicBezTo>
                <a:cubicBezTo>
                  <a:pt x="19653" y="589720"/>
                  <a:pt x="16564" y="633350"/>
                  <a:pt x="12606" y="676893"/>
                </a:cubicBezTo>
                <a:cubicBezTo>
                  <a:pt x="19830" y="936963"/>
                  <a:pt x="-38636" y="999887"/>
                  <a:pt x="48232" y="1151906"/>
                </a:cubicBezTo>
                <a:cubicBezTo>
                  <a:pt x="62600" y="1177050"/>
                  <a:pt x="83892" y="1206218"/>
                  <a:pt x="107608" y="1223158"/>
                </a:cubicBezTo>
                <a:cubicBezTo>
                  <a:pt x="144506" y="1249514"/>
                  <a:pt x="161169" y="1246943"/>
                  <a:pt x="202611" y="1258784"/>
                </a:cubicBezTo>
                <a:cubicBezTo>
                  <a:pt x="214647" y="1262223"/>
                  <a:pt x="226362" y="1266701"/>
                  <a:pt x="238237" y="1270660"/>
                </a:cubicBezTo>
                <a:cubicBezTo>
                  <a:pt x="317406" y="1266701"/>
                  <a:pt x="396998" y="1267870"/>
                  <a:pt x="475743" y="1258784"/>
                </a:cubicBezTo>
                <a:cubicBezTo>
                  <a:pt x="500613" y="1255914"/>
                  <a:pt x="546995" y="1235034"/>
                  <a:pt x="546995" y="1235034"/>
                </a:cubicBezTo>
                <a:cubicBezTo>
                  <a:pt x="558870" y="1227117"/>
                  <a:pt x="571954" y="1220765"/>
                  <a:pt x="582621" y="1211283"/>
                </a:cubicBezTo>
                <a:cubicBezTo>
                  <a:pt x="646556" y="1154451"/>
                  <a:pt x="646278" y="1150158"/>
                  <a:pt x="689499" y="1092530"/>
                </a:cubicBezTo>
                <a:cubicBezTo>
                  <a:pt x="685541" y="1025236"/>
                  <a:pt x="683727" y="957782"/>
                  <a:pt x="677624" y="890649"/>
                </a:cubicBezTo>
                <a:cubicBezTo>
                  <a:pt x="672796" y="837538"/>
                  <a:pt x="666237" y="838923"/>
                  <a:pt x="653873" y="795647"/>
                </a:cubicBezTo>
                <a:cubicBezTo>
                  <a:pt x="624059" y="691293"/>
                  <a:pt x="658590" y="797918"/>
                  <a:pt x="630122" y="712519"/>
                </a:cubicBezTo>
                <a:cubicBezTo>
                  <a:pt x="626164" y="688768"/>
                  <a:pt x="623292" y="664811"/>
                  <a:pt x="618247" y="641267"/>
                </a:cubicBezTo>
                <a:cubicBezTo>
                  <a:pt x="600352" y="557757"/>
                  <a:pt x="595671" y="549789"/>
                  <a:pt x="570746" y="475013"/>
                </a:cubicBezTo>
                <a:cubicBezTo>
                  <a:pt x="559741" y="441998"/>
                  <a:pt x="559677" y="431387"/>
                  <a:pt x="535120" y="403761"/>
                </a:cubicBezTo>
                <a:cubicBezTo>
                  <a:pt x="512805" y="378657"/>
                  <a:pt x="487619" y="356260"/>
                  <a:pt x="463868" y="332509"/>
                </a:cubicBezTo>
                <a:cubicBezTo>
                  <a:pt x="451993" y="320634"/>
                  <a:pt x="442216" y="306199"/>
                  <a:pt x="428242" y="296883"/>
                </a:cubicBezTo>
                <a:cubicBezTo>
                  <a:pt x="416367" y="288966"/>
                  <a:pt x="403283" y="282614"/>
                  <a:pt x="392616" y="273132"/>
                </a:cubicBezTo>
                <a:cubicBezTo>
                  <a:pt x="367512" y="250817"/>
                  <a:pt x="353229" y="212501"/>
                  <a:pt x="321364" y="201880"/>
                </a:cubicBezTo>
                <a:lnTo>
                  <a:pt x="250112" y="178130"/>
                </a:lnTo>
                <a:cubicBezTo>
                  <a:pt x="238237" y="174172"/>
                  <a:pt x="226630" y="169290"/>
                  <a:pt x="214486" y="166254"/>
                </a:cubicBezTo>
                <a:cubicBezTo>
                  <a:pt x="180396" y="157732"/>
                  <a:pt x="124640" y="145083"/>
                  <a:pt x="95733" y="130629"/>
                </a:cubicBezTo>
                <a:lnTo>
                  <a:pt x="71982" y="118753"/>
                </a:lnTo>
              </a:path>
            </a:pathLst>
          </a:cu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59"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61">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61">
                                            <p:txEl>
                                              <p:pRg st="10" end="10"/>
                                            </p:txEl>
                                          </p:spTgt>
                                        </p:tgtEl>
                                        <p:attrNameLst>
                                          <p:attrName>style.visibility</p:attrName>
                                        </p:attrNameLst>
                                      </p:cBhvr>
                                      <p:to>
                                        <p:strVal val="visible"/>
                                      </p:to>
                                    </p:set>
                                  </p:childTnLst>
                                </p:cTn>
                              </p:par>
                              <p:par>
                                <p:cTn id="27" presetID="1" presetClass="exit" presetSubtype="0" fill="hold" grpId="1" nodeType="withEffect">
                                  <p:stCondLst>
                                    <p:cond delay="0"/>
                                  </p:stCondLst>
                                  <p:childTnLst>
                                    <p:set>
                                      <p:cBhvr>
                                        <p:cTn id="28" dur="1" fill="hold">
                                          <p:stCondLst>
                                            <p:cond delay="0"/>
                                          </p:stCondLst>
                                        </p:cTn>
                                        <p:tgtEl>
                                          <p:spTgt spid="9"/>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8"/>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6"/>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7"/>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5"/>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3"/>
                                        </p:tgtEl>
                                        <p:attrNameLst>
                                          <p:attrName>style.visibility</p:attrName>
                                        </p:attrNameLst>
                                      </p:cBhvr>
                                      <p:to>
                                        <p:strVal val="hidden"/>
                                      </p:to>
                                    </p:set>
                                  </p:childTnLst>
                                </p:cTn>
                              </p:par>
                              <p:par>
                                <p:cTn id="39" presetID="1" presetClass="entr" presetSubtype="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100000">
                <p:cTn id="43" fill="hold" display="0">
                  <p:stCondLst>
                    <p:cond delay="indefinite"/>
                  </p:stCondLst>
                  <p:endCondLst>
                    <p:cond evt="onNext" delay="0">
                      <p:tgtEl>
                        <p:sldTgt/>
                      </p:tgtEl>
                    </p:cond>
                    <p:cond evt="onPrev" delay="0">
                      <p:tgtEl>
                        <p:sldTgt/>
                      </p:tgtEl>
                    </p:cond>
                    <p:cond evt="onStopAudio" delay="0">
                      <p:tgtEl>
                        <p:sldTgt/>
                      </p:tgtEl>
                    </p:cond>
                  </p:endCondLst>
                </p:cTn>
                <p:tgtEl>
                  <p:spTgt spid="2"/>
                </p:tgtEl>
              </p:cMediaNode>
            </p:audio>
          </p:childTnLst>
        </p:cTn>
      </p:par>
    </p:tnLst>
    <p:bldLst>
      <p:bldP spid="3" grpId="0" animBg="1"/>
      <p:bldP spid="3"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1"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C4869-1294-DEE4-B12D-0273AF4093A2}"/>
              </a:ext>
            </a:extLst>
          </p:cNvPr>
          <p:cNvSpPr>
            <a:spLocks noGrp="1"/>
          </p:cNvSpPr>
          <p:nvPr>
            <p:ph type="title"/>
          </p:nvPr>
        </p:nvSpPr>
        <p:spPr/>
        <p:txBody>
          <a:bodyPr/>
          <a:lstStyle/>
          <a:p>
            <a:r>
              <a:rPr lang="en-US" dirty="0"/>
              <a:t>The concept of a spectrum</a:t>
            </a:r>
          </a:p>
        </p:txBody>
      </p:sp>
      <p:pic>
        <p:nvPicPr>
          <p:cNvPr id="6" name="Content Placeholder 5">
            <a:extLst>
              <a:ext uri="{FF2B5EF4-FFF2-40B4-BE49-F238E27FC236}">
                <a16:creationId xmlns:a16="http://schemas.microsoft.com/office/drawing/2014/main" id="{D1946A72-F7C1-89CB-A502-EC1D07723D0F}"/>
              </a:ext>
            </a:extLst>
          </p:cNvPr>
          <p:cNvPicPr>
            <a:picLocks noGrp="1" noChangeAspect="1"/>
          </p:cNvPicPr>
          <p:nvPr>
            <p:ph idx="1"/>
          </p:nvPr>
        </p:nvPicPr>
        <p:blipFill>
          <a:blip r:embed="rId2"/>
          <a:stretch>
            <a:fillRect/>
          </a:stretch>
        </p:blipFill>
        <p:spPr>
          <a:xfrm>
            <a:off x="1832758" y="2165390"/>
            <a:ext cx="8526483" cy="3197431"/>
          </a:xfrm>
          <a:prstGeom prst="rect">
            <a:avLst/>
          </a:prstGeom>
        </p:spPr>
      </p:pic>
      <p:sp>
        <p:nvSpPr>
          <p:cNvPr id="7" name="TextBox 6">
            <a:extLst>
              <a:ext uri="{FF2B5EF4-FFF2-40B4-BE49-F238E27FC236}">
                <a16:creationId xmlns:a16="http://schemas.microsoft.com/office/drawing/2014/main" id="{CC8376E3-C13A-900F-61C6-5684DE544E50}"/>
              </a:ext>
            </a:extLst>
          </p:cNvPr>
          <p:cNvSpPr txBox="1"/>
          <p:nvPr/>
        </p:nvSpPr>
        <p:spPr>
          <a:xfrm>
            <a:off x="1187533" y="1211283"/>
            <a:ext cx="10673926" cy="954107"/>
          </a:xfrm>
          <a:prstGeom prst="rect">
            <a:avLst/>
          </a:prstGeom>
          <a:noFill/>
        </p:spPr>
        <p:txBody>
          <a:bodyPr wrap="square" rtlCol="0">
            <a:spAutoFit/>
          </a:bodyPr>
          <a:lstStyle/>
          <a:p>
            <a:r>
              <a:rPr lang="en-US" sz="2800" dirty="0">
                <a:latin typeface="Raleway" pitchFamily="2" charset="77"/>
              </a:rPr>
              <a:t>Every complex wave can be represented as </a:t>
            </a:r>
          </a:p>
          <a:p>
            <a:r>
              <a:rPr lang="en-US" sz="2800" dirty="0">
                <a:latin typeface="Raleway" pitchFamily="2" charset="77"/>
              </a:rPr>
              <a:t>a sum of sine waves of different frequencies</a:t>
            </a:r>
          </a:p>
        </p:txBody>
      </p:sp>
      <p:sp>
        <p:nvSpPr>
          <p:cNvPr id="8" name="TextBox 7">
            <a:extLst>
              <a:ext uri="{FF2B5EF4-FFF2-40B4-BE49-F238E27FC236}">
                <a16:creationId xmlns:a16="http://schemas.microsoft.com/office/drawing/2014/main" id="{5DB19672-F4FF-C4AC-D392-487FB9E704AE}"/>
              </a:ext>
            </a:extLst>
          </p:cNvPr>
          <p:cNvSpPr txBox="1"/>
          <p:nvPr/>
        </p:nvSpPr>
        <p:spPr>
          <a:xfrm>
            <a:off x="2327875" y="5432961"/>
            <a:ext cx="8031366" cy="954107"/>
          </a:xfrm>
          <a:prstGeom prst="rect">
            <a:avLst/>
          </a:prstGeom>
          <a:noFill/>
        </p:spPr>
        <p:txBody>
          <a:bodyPr wrap="none" rtlCol="0">
            <a:spAutoFit/>
          </a:bodyPr>
          <a:lstStyle/>
          <a:p>
            <a:pPr marL="457200" indent="-457200">
              <a:buFont typeface="Arial" panose="020B0604020202020204" pitchFamily="34" charset="0"/>
              <a:buChar char="•"/>
            </a:pPr>
            <a:r>
              <a:rPr lang="en-US" sz="2800" dirty="0">
                <a:latin typeface="Raleway" pitchFamily="2" charset="77"/>
              </a:rPr>
              <a:t>One of 10 Hz (repeats 5 times in 0.5 seconds)</a:t>
            </a:r>
          </a:p>
          <a:p>
            <a:pPr marL="457200" indent="-457200">
              <a:buFont typeface="Arial" panose="020B0604020202020204" pitchFamily="34" charset="0"/>
              <a:buChar char="•"/>
            </a:pPr>
            <a:r>
              <a:rPr lang="en-US" sz="2800" dirty="0">
                <a:latin typeface="Raleway" pitchFamily="2" charset="77"/>
              </a:rPr>
              <a:t>One of 100 Hz </a:t>
            </a:r>
          </a:p>
        </p:txBody>
      </p:sp>
    </p:spTree>
    <p:extLst>
      <p:ext uri="{BB962C8B-B14F-4D97-AF65-F5344CB8AC3E}">
        <p14:creationId xmlns:p14="http://schemas.microsoft.com/office/powerpoint/2010/main" val="27969543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F5861-BE9E-A535-B613-9CEF73B49A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1A9F94-EDCF-8591-7E7F-F178244412E0}"/>
              </a:ext>
            </a:extLst>
          </p:cNvPr>
          <p:cNvSpPr>
            <a:spLocks noGrp="1"/>
          </p:cNvSpPr>
          <p:nvPr>
            <p:ph type="title"/>
          </p:nvPr>
        </p:nvSpPr>
        <p:spPr/>
        <p:txBody>
          <a:bodyPr/>
          <a:lstStyle/>
          <a:p>
            <a:r>
              <a:rPr lang="en-US" dirty="0"/>
              <a:t>The concept of a spectrum</a:t>
            </a:r>
          </a:p>
        </p:txBody>
      </p:sp>
      <p:pic>
        <p:nvPicPr>
          <p:cNvPr id="6" name="Content Placeholder 5">
            <a:extLst>
              <a:ext uri="{FF2B5EF4-FFF2-40B4-BE49-F238E27FC236}">
                <a16:creationId xmlns:a16="http://schemas.microsoft.com/office/drawing/2014/main" id="{E863654E-6544-7F00-0184-004A698E4CFC}"/>
              </a:ext>
            </a:extLst>
          </p:cNvPr>
          <p:cNvPicPr>
            <a:picLocks noGrp="1" noChangeAspect="1"/>
          </p:cNvPicPr>
          <p:nvPr>
            <p:ph idx="1"/>
          </p:nvPr>
        </p:nvPicPr>
        <p:blipFill>
          <a:blip r:embed="rId2"/>
          <a:stretch>
            <a:fillRect/>
          </a:stretch>
        </p:blipFill>
        <p:spPr>
          <a:xfrm>
            <a:off x="456013" y="2470996"/>
            <a:ext cx="5109351" cy="1916007"/>
          </a:xfrm>
          <a:prstGeom prst="rect">
            <a:avLst/>
          </a:prstGeom>
        </p:spPr>
      </p:pic>
      <p:sp>
        <p:nvSpPr>
          <p:cNvPr id="7" name="TextBox 6">
            <a:extLst>
              <a:ext uri="{FF2B5EF4-FFF2-40B4-BE49-F238E27FC236}">
                <a16:creationId xmlns:a16="http://schemas.microsoft.com/office/drawing/2014/main" id="{72B2C918-BC31-4438-0C0A-D57A4A0A876E}"/>
              </a:ext>
            </a:extLst>
          </p:cNvPr>
          <p:cNvSpPr txBox="1"/>
          <p:nvPr/>
        </p:nvSpPr>
        <p:spPr>
          <a:xfrm>
            <a:off x="658607" y="1335265"/>
            <a:ext cx="5968031" cy="1200329"/>
          </a:xfrm>
          <a:prstGeom prst="rect">
            <a:avLst/>
          </a:prstGeom>
          <a:noFill/>
        </p:spPr>
        <p:txBody>
          <a:bodyPr wrap="square" rtlCol="0">
            <a:spAutoFit/>
          </a:bodyPr>
          <a:lstStyle/>
          <a:p>
            <a:r>
              <a:rPr lang="en-US" sz="2400" dirty="0">
                <a:latin typeface="Raleway" pitchFamily="2" charset="77"/>
              </a:rPr>
              <a:t>Every complex wave can be represented as a sum of sine waves of different frequencies</a:t>
            </a:r>
          </a:p>
        </p:txBody>
      </p:sp>
      <p:sp>
        <p:nvSpPr>
          <p:cNvPr id="8" name="TextBox 7">
            <a:extLst>
              <a:ext uri="{FF2B5EF4-FFF2-40B4-BE49-F238E27FC236}">
                <a16:creationId xmlns:a16="http://schemas.microsoft.com/office/drawing/2014/main" id="{B4A82A51-CA5E-9706-CD5A-D0FC8981DB6F}"/>
              </a:ext>
            </a:extLst>
          </p:cNvPr>
          <p:cNvSpPr txBox="1"/>
          <p:nvPr/>
        </p:nvSpPr>
        <p:spPr>
          <a:xfrm>
            <a:off x="658607" y="4849810"/>
            <a:ext cx="6368418" cy="830997"/>
          </a:xfrm>
          <a:prstGeom prst="rect">
            <a:avLst/>
          </a:prstGeom>
          <a:noFill/>
        </p:spPr>
        <p:txBody>
          <a:bodyPr wrap="square" rtlCol="0">
            <a:spAutoFit/>
          </a:bodyPr>
          <a:lstStyle/>
          <a:p>
            <a:pPr marL="457200" indent="-457200">
              <a:buFont typeface="Arial" panose="020B0604020202020204" pitchFamily="34" charset="0"/>
              <a:buChar char="•"/>
            </a:pPr>
            <a:r>
              <a:rPr lang="en-US" sz="2400" dirty="0">
                <a:latin typeface="Raleway" pitchFamily="2" charset="77"/>
              </a:rPr>
              <a:t>One of 10 Hz</a:t>
            </a:r>
          </a:p>
          <a:p>
            <a:pPr marL="457200" indent="-457200">
              <a:buFont typeface="Arial" panose="020B0604020202020204" pitchFamily="34" charset="0"/>
              <a:buChar char="•"/>
            </a:pPr>
            <a:r>
              <a:rPr lang="en-US" sz="2400" dirty="0">
                <a:latin typeface="Raleway" pitchFamily="2" charset="77"/>
              </a:rPr>
              <a:t>One of 100 Hz </a:t>
            </a:r>
          </a:p>
        </p:txBody>
      </p:sp>
      <p:pic>
        <p:nvPicPr>
          <p:cNvPr id="4" name="Picture 3">
            <a:extLst>
              <a:ext uri="{FF2B5EF4-FFF2-40B4-BE49-F238E27FC236}">
                <a16:creationId xmlns:a16="http://schemas.microsoft.com/office/drawing/2014/main" id="{51A0FBA3-5F02-FC2E-388C-FD568BB745F8}"/>
              </a:ext>
            </a:extLst>
          </p:cNvPr>
          <p:cNvPicPr>
            <a:picLocks noChangeAspect="1"/>
          </p:cNvPicPr>
          <p:nvPr/>
        </p:nvPicPr>
        <p:blipFill>
          <a:blip r:embed="rId3"/>
          <a:stretch>
            <a:fillRect/>
          </a:stretch>
        </p:blipFill>
        <p:spPr>
          <a:xfrm>
            <a:off x="6829233" y="1317741"/>
            <a:ext cx="5750208" cy="4312656"/>
          </a:xfrm>
          <a:prstGeom prst="rect">
            <a:avLst/>
          </a:prstGeom>
        </p:spPr>
      </p:pic>
    </p:spTree>
    <p:extLst>
      <p:ext uri="{BB962C8B-B14F-4D97-AF65-F5344CB8AC3E}">
        <p14:creationId xmlns:p14="http://schemas.microsoft.com/office/powerpoint/2010/main" val="28393639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81CBCC7-B5C4-5D31-F076-3590D7CA09DE}"/>
              </a:ext>
            </a:extLst>
          </p:cNvPr>
          <p:cNvSpPr>
            <a:spLocks noGrp="1"/>
          </p:cNvSpPr>
          <p:nvPr>
            <p:ph type="title"/>
          </p:nvPr>
        </p:nvSpPr>
        <p:spPr/>
        <p:txBody>
          <a:bodyPr/>
          <a:lstStyle/>
          <a:p>
            <a:r>
              <a:rPr lang="en-US" dirty="0"/>
              <a:t>A </a:t>
            </a:r>
            <a:r>
              <a:rPr lang="en-US" dirty="0" err="1"/>
              <a:t>wavfile</a:t>
            </a:r>
            <a:r>
              <a:rPr lang="en-US" dirty="0"/>
              <a:t> frame and its spectrum</a:t>
            </a:r>
          </a:p>
        </p:txBody>
      </p:sp>
      <p:pic>
        <p:nvPicPr>
          <p:cNvPr id="8" name="Content Placeholder 7">
            <a:extLst>
              <a:ext uri="{FF2B5EF4-FFF2-40B4-BE49-F238E27FC236}">
                <a16:creationId xmlns:a16="http://schemas.microsoft.com/office/drawing/2014/main" id="{5C1CE252-1E68-FD28-FEEE-927AE00DC5D3}"/>
              </a:ext>
            </a:extLst>
          </p:cNvPr>
          <p:cNvPicPr>
            <a:picLocks noGrp="1" noChangeAspect="1"/>
          </p:cNvPicPr>
          <p:nvPr>
            <p:ph idx="1"/>
          </p:nvPr>
        </p:nvPicPr>
        <p:blipFill>
          <a:blip r:embed="rId2"/>
          <a:stretch>
            <a:fillRect/>
          </a:stretch>
        </p:blipFill>
        <p:spPr>
          <a:xfrm>
            <a:off x="958285" y="1644791"/>
            <a:ext cx="10108880" cy="2527220"/>
          </a:xfrm>
          <a:prstGeom prst="rect">
            <a:avLst/>
          </a:prstGeom>
        </p:spPr>
      </p:pic>
      <p:pic>
        <p:nvPicPr>
          <p:cNvPr id="10" name="Picture 9">
            <a:extLst>
              <a:ext uri="{FF2B5EF4-FFF2-40B4-BE49-F238E27FC236}">
                <a16:creationId xmlns:a16="http://schemas.microsoft.com/office/drawing/2014/main" id="{60D0542D-D818-6EA9-9104-A16EE4861A82}"/>
              </a:ext>
            </a:extLst>
          </p:cNvPr>
          <p:cNvPicPr>
            <a:picLocks noChangeAspect="1"/>
          </p:cNvPicPr>
          <p:nvPr/>
        </p:nvPicPr>
        <p:blipFill>
          <a:blip r:embed="rId3"/>
          <a:stretch>
            <a:fillRect/>
          </a:stretch>
        </p:blipFill>
        <p:spPr>
          <a:xfrm>
            <a:off x="3016995" y="3862270"/>
            <a:ext cx="5991460" cy="2995730"/>
          </a:xfrm>
          <a:prstGeom prst="rect">
            <a:avLst/>
          </a:prstGeom>
        </p:spPr>
      </p:pic>
      <p:sp>
        <p:nvSpPr>
          <p:cNvPr id="11" name="TextBox 10">
            <a:extLst>
              <a:ext uri="{FF2B5EF4-FFF2-40B4-BE49-F238E27FC236}">
                <a16:creationId xmlns:a16="http://schemas.microsoft.com/office/drawing/2014/main" id="{45FFAAF2-C746-4D16-B1D4-C7C1E20B155D}"/>
              </a:ext>
            </a:extLst>
          </p:cNvPr>
          <p:cNvSpPr txBox="1"/>
          <p:nvPr/>
        </p:nvSpPr>
        <p:spPr>
          <a:xfrm>
            <a:off x="1215025" y="1227904"/>
            <a:ext cx="6123792" cy="646331"/>
          </a:xfrm>
          <a:prstGeom prst="rect">
            <a:avLst/>
          </a:prstGeom>
          <a:noFill/>
        </p:spPr>
        <p:txBody>
          <a:bodyPr wrap="none" rtlCol="0">
            <a:spAutoFit/>
          </a:bodyPr>
          <a:lstStyle/>
          <a:p>
            <a:r>
              <a:rPr lang="en-US" sz="3600" dirty="0">
                <a:latin typeface="Raleway" pitchFamily="2" charset="77"/>
              </a:rPr>
              <a:t>Part of the vowel ae in "had"</a:t>
            </a:r>
          </a:p>
        </p:txBody>
      </p:sp>
    </p:spTree>
    <p:extLst>
      <p:ext uri="{BB962C8B-B14F-4D97-AF65-F5344CB8AC3E}">
        <p14:creationId xmlns:p14="http://schemas.microsoft.com/office/powerpoint/2010/main" val="18591225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68">
          <a:extLst>
            <a:ext uri="{FF2B5EF4-FFF2-40B4-BE49-F238E27FC236}">
              <a16:creationId xmlns:a16="http://schemas.microsoft.com/office/drawing/2014/main" id="{BDA56CE7-131D-C2D8-9D61-CC9D0A0ECAB4}"/>
            </a:ext>
          </a:extLst>
        </p:cNvPr>
        <p:cNvGrpSpPr/>
        <p:nvPr/>
      </p:nvGrpSpPr>
      <p:grpSpPr>
        <a:xfrm>
          <a:off x="0" y="0"/>
          <a:ext cx="0" cy="0"/>
          <a:chOff x="0" y="0"/>
          <a:chExt cx="0" cy="0"/>
        </a:xfrm>
      </p:grpSpPr>
      <p:sp>
        <p:nvSpPr>
          <p:cNvPr id="469" name="Google Shape;469;p46">
            <a:extLst>
              <a:ext uri="{FF2B5EF4-FFF2-40B4-BE49-F238E27FC236}">
                <a16:creationId xmlns:a16="http://schemas.microsoft.com/office/drawing/2014/main" id="{1B54220A-D62F-5A0F-57C9-8146A6338D14}"/>
              </a:ext>
            </a:extLst>
          </p:cNvPr>
          <p:cNvSpPr txBox="1">
            <a:spLocks noGrp="1"/>
          </p:cNvSpPr>
          <p:nvPr>
            <p:ph type="title"/>
          </p:nvPr>
        </p:nvSpPr>
        <p:spPr>
          <a:xfrm>
            <a:off x="362967" y="201967"/>
            <a:ext cx="11360800" cy="763600"/>
          </a:xfrm>
          <a:prstGeom prst="rect">
            <a:avLst/>
          </a:prstGeom>
        </p:spPr>
        <p:txBody>
          <a:bodyPr spcFirstLastPara="1" vert="horz" wrap="square" lIns="121900" tIns="121900" rIns="121900" bIns="121900" rtlCol="0" anchor="t" anchorCtr="0">
            <a:noAutofit/>
          </a:bodyPr>
          <a:lstStyle/>
          <a:p>
            <a:r>
              <a:rPr lang="en" sz="3333" dirty="0"/>
              <a:t>Spectrogram: Spectrum + Time Dimension</a:t>
            </a:r>
            <a:endParaRPr sz="3333" dirty="0"/>
          </a:p>
          <a:p>
            <a:endParaRPr dirty="0"/>
          </a:p>
        </p:txBody>
      </p:sp>
      <p:sp>
        <p:nvSpPr>
          <p:cNvPr id="470" name="Google Shape;470;p46">
            <a:extLst>
              <a:ext uri="{FF2B5EF4-FFF2-40B4-BE49-F238E27FC236}">
                <a16:creationId xmlns:a16="http://schemas.microsoft.com/office/drawing/2014/main" id="{0B7FD21E-B083-32E9-FE0C-6F906D24A66C}"/>
              </a:ext>
            </a:extLst>
          </p:cNvPr>
          <p:cNvSpPr txBox="1">
            <a:spLocks noGrp="1"/>
          </p:cNvSpPr>
          <p:nvPr>
            <p:ph type="sldNum" idx="12"/>
          </p:nvPr>
        </p:nvSpPr>
        <p:spPr>
          <a:xfrm>
            <a:off x="11296611" y="6238704"/>
            <a:ext cx="731600" cy="524800"/>
          </a:xfrm>
          <a:prstGeom prst="rect">
            <a:avLst/>
          </a:prstGeom>
        </p:spPr>
        <p:txBody>
          <a:bodyPr spcFirstLastPara="1" vert="horz" wrap="square" lIns="121900" tIns="121900" rIns="121900" bIns="121900" rtlCol="0" anchor="ctr" anchorCtr="0">
            <a:normAutofit/>
          </a:bodyPr>
          <a:lstStyle/>
          <a:p>
            <a:fld id="{00000000-1234-1234-1234-123412341234}" type="slidenum">
              <a:rPr lang="en"/>
              <a:pPr/>
              <a:t>54</a:t>
            </a:fld>
            <a:endParaRPr/>
          </a:p>
        </p:txBody>
      </p:sp>
      <p:pic>
        <p:nvPicPr>
          <p:cNvPr id="471" name="Google Shape;471;p46">
            <a:extLst>
              <a:ext uri="{FF2B5EF4-FFF2-40B4-BE49-F238E27FC236}">
                <a16:creationId xmlns:a16="http://schemas.microsoft.com/office/drawing/2014/main" id="{577BE908-B566-98F8-0EB5-DF9BFCF0AEC2}"/>
              </a:ext>
            </a:extLst>
          </p:cNvPr>
          <p:cNvPicPr preferRelativeResize="0"/>
          <p:nvPr/>
        </p:nvPicPr>
        <p:blipFill rotWithShape="1">
          <a:blip r:embed="rId3">
            <a:alphaModFix/>
          </a:blip>
          <a:srcRect b="1613"/>
          <a:stretch/>
        </p:blipFill>
        <p:spPr>
          <a:xfrm>
            <a:off x="545352" y="965567"/>
            <a:ext cx="11723767" cy="3775272"/>
          </a:xfrm>
          <a:prstGeom prst="rect">
            <a:avLst/>
          </a:prstGeom>
          <a:noFill/>
          <a:ln>
            <a:noFill/>
          </a:ln>
        </p:spPr>
      </p:pic>
      <p:pic>
        <p:nvPicPr>
          <p:cNvPr id="2" name="Picture 1">
            <a:extLst>
              <a:ext uri="{FF2B5EF4-FFF2-40B4-BE49-F238E27FC236}">
                <a16:creationId xmlns:a16="http://schemas.microsoft.com/office/drawing/2014/main" id="{A87CB29D-3B7D-3AAF-60CE-AC8C14648DA3}"/>
              </a:ext>
            </a:extLst>
          </p:cNvPr>
          <p:cNvPicPr>
            <a:picLocks noChangeAspect="1"/>
          </p:cNvPicPr>
          <p:nvPr/>
        </p:nvPicPr>
        <p:blipFill>
          <a:blip r:embed="rId4"/>
          <a:stretch>
            <a:fillRect/>
          </a:stretch>
        </p:blipFill>
        <p:spPr>
          <a:xfrm>
            <a:off x="3782444" y="4576695"/>
            <a:ext cx="4562609" cy="2281305"/>
          </a:xfrm>
          <a:prstGeom prst="rect">
            <a:avLst/>
          </a:prstGeom>
        </p:spPr>
      </p:pic>
      <p:sp>
        <p:nvSpPr>
          <p:cNvPr id="4" name="Rectangle 3">
            <a:extLst>
              <a:ext uri="{FF2B5EF4-FFF2-40B4-BE49-F238E27FC236}">
                <a16:creationId xmlns:a16="http://schemas.microsoft.com/office/drawing/2014/main" id="{EED41E6E-290A-E5CD-5DEC-63AE1F223E98}"/>
              </a:ext>
            </a:extLst>
          </p:cNvPr>
          <p:cNvSpPr/>
          <p:nvPr/>
        </p:nvSpPr>
        <p:spPr>
          <a:xfrm>
            <a:off x="6698256" y="843372"/>
            <a:ext cx="275421" cy="2671009"/>
          </a:xfrm>
          <a:prstGeom prst="rect">
            <a:avLst/>
          </a:prstGeom>
          <a:noFill/>
          <a:ln w="57150">
            <a:solidFill>
              <a:srgbClr val="013A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A70DFF9-5B20-5BF7-9707-AE3224DAD271}"/>
              </a:ext>
            </a:extLst>
          </p:cNvPr>
          <p:cNvSpPr txBox="1"/>
          <p:nvPr/>
        </p:nvSpPr>
        <p:spPr>
          <a:xfrm>
            <a:off x="110170" y="975576"/>
            <a:ext cx="652743" cy="369332"/>
          </a:xfrm>
          <a:prstGeom prst="rect">
            <a:avLst/>
          </a:prstGeom>
          <a:noFill/>
        </p:spPr>
        <p:txBody>
          <a:bodyPr wrap="none" rtlCol="0">
            <a:spAutoFit/>
          </a:bodyPr>
          <a:lstStyle/>
          <a:p>
            <a:r>
              <a:rPr lang="en-US" dirty="0"/>
              <a:t>4000</a:t>
            </a:r>
          </a:p>
        </p:txBody>
      </p:sp>
    </p:spTree>
    <p:extLst>
      <p:ext uri="{BB962C8B-B14F-4D97-AF65-F5344CB8AC3E}">
        <p14:creationId xmlns:p14="http://schemas.microsoft.com/office/powerpoint/2010/main" val="4131888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44BC0F0-AA54-B1F8-B79B-FE963B2743D0}"/>
              </a:ext>
            </a:extLst>
          </p:cNvPr>
          <p:cNvSpPr>
            <a:spLocks noGrp="1"/>
          </p:cNvSpPr>
          <p:nvPr>
            <p:ph type="title"/>
          </p:nvPr>
        </p:nvSpPr>
        <p:spPr/>
        <p:txBody>
          <a:bodyPr>
            <a:normAutofit fontScale="90000"/>
          </a:bodyPr>
          <a:lstStyle/>
          <a:p>
            <a:r>
              <a:rPr lang="en-US" dirty="0"/>
              <a:t>Summary steps : getting a frame of speech</a:t>
            </a:r>
          </a:p>
        </p:txBody>
      </p:sp>
      <p:sp>
        <p:nvSpPr>
          <p:cNvPr id="5" name="Content Placeholder 4">
            <a:extLst>
              <a:ext uri="{FF2B5EF4-FFF2-40B4-BE49-F238E27FC236}">
                <a16:creationId xmlns:a16="http://schemas.microsoft.com/office/drawing/2014/main" id="{26D419DC-EF8D-2522-F9AA-9AF7D4DE341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8723218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C8CFE-4962-EA5D-E3FA-F87233901598}"/>
              </a:ext>
            </a:extLst>
          </p:cNvPr>
          <p:cNvSpPr>
            <a:spLocks noGrp="1"/>
          </p:cNvSpPr>
          <p:nvPr>
            <p:ph type="title"/>
          </p:nvPr>
        </p:nvSpPr>
        <p:spPr/>
        <p:txBody>
          <a:bodyPr/>
          <a:lstStyle/>
          <a:p>
            <a:r>
              <a:rPr lang="en-US" dirty="0"/>
              <a:t>Extracting a frame of speech</a:t>
            </a:r>
          </a:p>
        </p:txBody>
      </p:sp>
      <p:pic>
        <p:nvPicPr>
          <p:cNvPr id="6" name="Content Placeholder 5">
            <a:extLst>
              <a:ext uri="{FF2B5EF4-FFF2-40B4-BE49-F238E27FC236}">
                <a16:creationId xmlns:a16="http://schemas.microsoft.com/office/drawing/2014/main" id="{ED8322DB-B92F-B057-8BFA-63D6AA7E31A3}"/>
              </a:ext>
            </a:extLst>
          </p:cNvPr>
          <p:cNvPicPr>
            <a:picLocks noGrp="1" noChangeAspect="1"/>
          </p:cNvPicPr>
          <p:nvPr>
            <p:ph idx="1"/>
          </p:nvPr>
        </p:nvPicPr>
        <p:blipFill>
          <a:blip r:embed="rId2"/>
          <a:stretch>
            <a:fillRect/>
          </a:stretch>
        </p:blipFill>
        <p:spPr>
          <a:xfrm>
            <a:off x="2083724" y="1470025"/>
            <a:ext cx="7757015" cy="3917950"/>
          </a:xfrm>
          <a:prstGeom prst="rect">
            <a:avLst/>
          </a:prstGeom>
        </p:spPr>
      </p:pic>
    </p:spTree>
    <p:extLst>
      <p:ext uri="{BB962C8B-B14F-4D97-AF65-F5344CB8AC3E}">
        <p14:creationId xmlns:p14="http://schemas.microsoft.com/office/powerpoint/2010/main" val="5303545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ECC9CF8-7F7D-7E88-E3A4-EFFBBA90C1EA}"/>
              </a:ext>
            </a:extLst>
          </p:cNvPr>
          <p:cNvSpPr>
            <a:spLocks noGrp="1"/>
          </p:cNvSpPr>
          <p:nvPr>
            <p:ph type="title"/>
          </p:nvPr>
        </p:nvSpPr>
        <p:spPr/>
        <p:txBody>
          <a:bodyPr/>
          <a:lstStyle/>
          <a:p>
            <a:r>
              <a:rPr lang="en-US" dirty="0"/>
              <a:t>Windowing the frame</a:t>
            </a:r>
          </a:p>
        </p:txBody>
      </p:sp>
      <p:sp>
        <p:nvSpPr>
          <p:cNvPr id="6" name="Content Placeholder 5">
            <a:extLst>
              <a:ext uri="{FF2B5EF4-FFF2-40B4-BE49-F238E27FC236}">
                <a16:creationId xmlns:a16="http://schemas.microsoft.com/office/drawing/2014/main" id="{FC52EB50-9920-7015-4BA2-D08B56B7D16E}"/>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6500295B-D810-2F2B-AA01-A00B32B56E28}"/>
              </a:ext>
            </a:extLst>
          </p:cNvPr>
          <p:cNvPicPr>
            <a:picLocks noChangeAspect="1"/>
          </p:cNvPicPr>
          <p:nvPr/>
        </p:nvPicPr>
        <p:blipFill>
          <a:blip r:embed="rId2"/>
          <a:stretch>
            <a:fillRect/>
          </a:stretch>
        </p:blipFill>
        <p:spPr>
          <a:xfrm>
            <a:off x="2342613" y="1937794"/>
            <a:ext cx="6974316" cy="4234406"/>
          </a:xfrm>
          <a:prstGeom prst="rect">
            <a:avLst/>
          </a:prstGeom>
        </p:spPr>
      </p:pic>
    </p:spTree>
    <p:extLst>
      <p:ext uri="{BB962C8B-B14F-4D97-AF65-F5344CB8AC3E}">
        <p14:creationId xmlns:p14="http://schemas.microsoft.com/office/powerpoint/2010/main" val="30217718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370">
          <a:extLst>
            <a:ext uri="{FF2B5EF4-FFF2-40B4-BE49-F238E27FC236}">
              <a16:creationId xmlns:a16="http://schemas.microsoft.com/office/drawing/2014/main" id="{A9BE404F-DAF8-1210-A481-50B6F9B881BA}"/>
            </a:ext>
          </a:extLst>
        </p:cNvPr>
        <p:cNvGrpSpPr/>
        <p:nvPr/>
      </p:nvGrpSpPr>
      <p:grpSpPr>
        <a:xfrm>
          <a:off x="0" y="0"/>
          <a:ext cx="0" cy="0"/>
          <a:chOff x="0" y="0"/>
          <a:chExt cx="0" cy="0"/>
        </a:xfrm>
      </p:grpSpPr>
      <p:sp>
        <p:nvSpPr>
          <p:cNvPr id="371" name="Google Shape;371;p32">
            <a:extLst>
              <a:ext uri="{FF2B5EF4-FFF2-40B4-BE49-F238E27FC236}">
                <a16:creationId xmlns:a16="http://schemas.microsoft.com/office/drawing/2014/main" id="{99C96467-443F-D58A-EDB2-D0D09787E9F6}"/>
              </a:ext>
            </a:extLst>
          </p:cNvPr>
          <p:cNvSpPr txBox="1">
            <a:spLocks noGrp="1"/>
          </p:cNvSpPr>
          <p:nvPr>
            <p:ph type="sldNum" idx="4294967295"/>
          </p:nvPr>
        </p:nvSpPr>
        <p:spPr>
          <a:xfrm>
            <a:off x="11296611" y="6238704"/>
            <a:ext cx="731600" cy="524800"/>
          </a:xfrm>
          <a:prstGeom prst="rect">
            <a:avLst/>
          </a:prstGeom>
        </p:spPr>
        <p:txBody>
          <a:bodyPr spcFirstLastPara="1" vert="horz" wrap="square" lIns="121900" tIns="121900" rIns="121900" bIns="121900" rtlCol="0" anchor="ctr" anchorCtr="0">
            <a:normAutofit/>
          </a:bodyPr>
          <a:lstStyle/>
          <a:p>
            <a:fld id="{00000000-1234-1234-1234-123412341234}" type="slidenum">
              <a:rPr lang="en"/>
              <a:pPr/>
              <a:t>58</a:t>
            </a:fld>
            <a:endParaRPr/>
          </a:p>
        </p:txBody>
      </p:sp>
      <p:sp>
        <p:nvSpPr>
          <p:cNvPr id="372" name="Google Shape;372;p32">
            <a:extLst>
              <a:ext uri="{FF2B5EF4-FFF2-40B4-BE49-F238E27FC236}">
                <a16:creationId xmlns:a16="http://schemas.microsoft.com/office/drawing/2014/main" id="{56C472CF-B931-486F-2765-47F444FE9460}"/>
              </a:ext>
            </a:extLst>
          </p:cNvPr>
          <p:cNvSpPr txBox="1">
            <a:spLocks noGrp="1"/>
          </p:cNvSpPr>
          <p:nvPr>
            <p:ph type="title"/>
          </p:nvPr>
        </p:nvSpPr>
        <p:spPr>
          <a:xfrm>
            <a:off x="362966" y="202297"/>
            <a:ext cx="7653691" cy="763600"/>
          </a:xfrm>
          <a:prstGeom prst="rect">
            <a:avLst/>
          </a:prstGeom>
        </p:spPr>
        <p:txBody>
          <a:bodyPr spcFirstLastPara="1" vert="horz" wrap="square" lIns="121900" tIns="121900" rIns="121900" bIns="121900" rtlCol="0" anchor="t" anchorCtr="0">
            <a:noAutofit/>
          </a:bodyPr>
          <a:lstStyle/>
          <a:p>
            <a:r>
              <a:rPr lang="en" sz="4400" dirty="0"/>
              <a:t>Mel-scale spectrum</a:t>
            </a:r>
            <a:endParaRPr sz="4400" dirty="0"/>
          </a:p>
        </p:txBody>
      </p:sp>
      <p:sp>
        <p:nvSpPr>
          <p:cNvPr id="373" name="Google Shape;373;p32">
            <a:extLst>
              <a:ext uri="{FF2B5EF4-FFF2-40B4-BE49-F238E27FC236}">
                <a16:creationId xmlns:a16="http://schemas.microsoft.com/office/drawing/2014/main" id="{9F215463-2066-643E-E54C-C5399B06A456}"/>
              </a:ext>
            </a:extLst>
          </p:cNvPr>
          <p:cNvSpPr txBox="1">
            <a:spLocks noGrp="1"/>
          </p:cNvSpPr>
          <p:nvPr>
            <p:ph type="body" idx="1"/>
          </p:nvPr>
        </p:nvSpPr>
        <p:spPr>
          <a:xfrm>
            <a:off x="801189" y="1390485"/>
            <a:ext cx="4090299" cy="4768604"/>
          </a:xfrm>
          <a:prstGeom prst="rect">
            <a:avLst/>
          </a:prstGeom>
        </p:spPr>
        <p:txBody>
          <a:bodyPr spcFirstLastPara="1" vert="horz" wrap="square" lIns="121900" tIns="121900" rIns="121900" bIns="121900" rtlCol="0" anchor="t" anchorCtr="0">
            <a:normAutofit lnSpcReduction="10000"/>
          </a:bodyPr>
          <a:lstStyle/>
          <a:p>
            <a:pPr marL="0" indent="0">
              <a:buNone/>
            </a:pPr>
            <a:r>
              <a:rPr lang="en" sz="2800" dirty="0"/>
              <a:t>Human hearing is not equally sensitive to all frequency bands</a:t>
            </a:r>
            <a:br>
              <a:rPr lang="en" sz="2800" dirty="0"/>
            </a:br>
            <a:endParaRPr sz="2800" dirty="0"/>
          </a:p>
          <a:p>
            <a:pPr marL="0" indent="0">
              <a:spcBef>
                <a:spcPts val="1600"/>
              </a:spcBef>
              <a:buNone/>
            </a:pPr>
            <a:r>
              <a:rPr lang="en" sz="2800" dirty="0"/>
              <a:t>Less sensitive at higher frequencies, &gt; 1000 Hz</a:t>
            </a:r>
            <a:endParaRPr sz="2800" dirty="0"/>
          </a:p>
          <a:p>
            <a:pPr marL="0" indent="0">
              <a:spcBef>
                <a:spcPts val="1600"/>
              </a:spcBef>
              <a:buNone/>
            </a:pPr>
            <a:endParaRPr sz="2800" dirty="0"/>
          </a:p>
          <a:p>
            <a:pPr marL="0" indent="0">
              <a:spcBef>
                <a:spcPts val="1600"/>
              </a:spcBef>
              <a:spcAft>
                <a:spcPts val="1600"/>
              </a:spcAft>
              <a:buNone/>
            </a:pPr>
            <a:r>
              <a:rPr lang="en" sz="2800" dirty="0"/>
              <a:t>I.e. human perception of frequency is non-linear:</a:t>
            </a:r>
            <a:endParaRPr sz="2800" dirty="0"/>
          </a:p>
        </p:txBody>
      </p:sp>
      <p:pic>
        <p:nvPicPr>
          <p:cNvPr id="374" name="Google Shape;374;p32">
            <a:extLst>
              <a:ext uri="{FF2B5EF4-FFF2-40B4-BE49-F238E27FC236}">
                <a16:creationId xmlns:a16="http://schemas.microsoft.com/office/drawing/2014/main" id="{411FCBBD-3941-03A3-4755-25D0489CAF09}"/>
              </a:ext>
            </a:extLst>
          </p:cNvPr>
          <p:cNvPicPr preferRelativeResize="0"/>
          <p:nvPr/>
        </p:nvPicPr>
        <p:blipFill>
          <a:blip r:embed="rId3">
            <a:alphaModFix/>
          </a:blip>
          <a:stretch>
            <a:fillRect/>
          </a:stretch>
        </p:blipFill>
        <p:spPr>
          <a:xfrm>
            <a:off x="5395644" y="1310871"/>
            <a:ext cx="5900967" cy="4927833"/>
          </a:xfrm>
          <a:prstGeom prst="rect">
            <a:avLst/>
          </a:prstGeom>
          <a:noFill/>
          <a:ln>
            <a:noFill/>
          </a:ln>
        </p:spPr>
      </p:pic>
    </p:spTree>
    <p:extLst>
      <p:ext uri="{BB962C8B-B14F-4D97-AF65-F5344CB8AC3E}">
        <p14:creationId xmlns:p14="http://schemas.microsoft.com/office/powerpoint/2010/main" val="5988679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378">
          <a:extLst>
            <a:ext uri="{FF2B5EF4-FFF2-40B4-BE49-F238E27FC236}">
              <a16:creationId xmlns:a16="http://schemas.microsoft.com/office/drawing/2014/main" id="{237824AB-8626-B4F4-814A-319267E381EC}"/>
            </a:ext>
          </a:extLst>
        </p:cNvPr>
        <p:cNvGrpSpPr/>
        <p:nvPr/>
      </p:nvGrpSpPr>
      <p:grpSpPr>
        <a:xfrm>
          <a:off x="0" y="0"/>
          <a:ext cx="0" cy="0"/>
          <a:chOff x="0" y="0"/>
          <a:chExt cx="0" cy="0"/>
        </a:xfrm>
      </p:grpSpPr>
      <p:sp>
        <p:nvSpPr>
          <p:cNvPr id="379" name="Google Shape;379;p33">
            <a:extLst>
              <a:ext uri="{FF2B5EF4-FFF2-40B4-BE49-F238E27FC236}">
                <a16:creationId xmlns:a16="http://schemas.microsoft.com/office/drawing/2014/main" id="{790436FC-5111-8E66-53E2-13A4A96174E3}"/>
              </a:ext>
            </a:extLst>
          </p:cNvPr>
          <p:cNvSpPr txBox="1">
            <a:spLocks noGrp="1"/>
          </p:cNvSpPr>
          <p:nvPr>
            <p:ph type="sldNum" idx="12"/>
          </p:nvPr>
        </p:nvSpPr>
        <p:spPr>
          <a:xfrm>
            <a:off x="11296611" y="6238704"/>
            <a:ext cx="731600" cy="524800"/>
          </a:xfrm>
          <a:prstGeom prst="rect">
            <a:avLst/>
          </a:prstGeom>
        </p:spPr>
        <p:txBody>
          <a:bodyPr spcFirstLastPara="1" vert="horz" wrap="square" lIns="121900" tIns="121900" rIns="121900" bIns="121900" rtlCol="0" anchor="ctr" anchorCtr="0">
            <a:normAutofit/>
          </a:bodyPr>
          <a:lstStyle/>
          <a:p>
            <a:fld id="{00000000-1234-1234-1234-123412341234}" type="slidenum">
              <a:rPr lang="en"/>
              <a:pPr/>
              <a:t>59</a:t>
            </a:fld>
            <a:endParaRPr/>
          </a:p>
        </p:txBody>
      </p:sp>
      <p:sp>
        <p:nvSpPr>
          <p:cNvPr id="380" name="Google Shape;380;p33">
            <a:extLst>
              <a:ext uri="{FF2B5EF4-FFF2-40B4-BE49-F238E27FC236}">
                <a16:creationId xmlns:a16="http://schemas.microsoft.com/office/drawing/2014/main" id="{F1F50791-97EB-FAA7-3AD7-2BD35A04D1A9}"/>
              </a:ext>
            </a:extLst>
          </p:cNvPr>
          <p:cNvSpPr txBox="1">
            <a:spLocks noGrp="1"/>
          </p:cNvSpPr>
          <p:nvPr>
            <p:ph type="title"/>
          </p:nvPr>
        </p:nvSpPr>
        <p:spPr>
          <a:xfrm>
            <a:off x="362967" y="201967"/>
            <a:ext cx="11360800" cy="763600"/>
          </a:xfrm>
          <a:prstGeom prst="rect">
            <a:avLst/>
          </a:prstGeom>
        </p:spPr>
        <p:txBody>
          <a:bodyPr spcFirstLastPara="1" vert="horz" wrap="square" lIns="121900" tIns="121900" rIns="121900" bIns="121900" rtlCol="0" anchor="t" anchorCtr="0">
            <a:noAutofit/>
          </a:bodyPr>
          <a:lstStyle/>
          <a:p>
            <a:r>
              <a:rPr lang="en" sz="3333"/>
              <a:t>Mel Filter Bank Processing</a:t>
            </a:r>
            <a:endParaRPr sz="3333"/>
          </a:p>
        </p:txBody>
      </p:sp>
      <p:sp>
        <p:nvSpPr>
          <p:cNvPr id="381" name="Google Shape;381;p33">
            <a:extLst>
              <a:ext uri="{FF2B5EF4-FFF2-40B4-BE49-F238E27FC236}">
                <a16:creationId xmlns:a16="http://schemas.microsoft.com/office/drawing/2014/main" id="{7A03653B-503B-929C-5867-A4D81E3ACF98}"/>
              </a:ext>
            </a:extLst>
          </p:cNvPr>
          <p:cNvSpPr txBox="1">
            <a:spLocks noGrp="1"/>
          </p:cNvSpPr>
          <p:nvPr>
            <p:ph type="body" idx="1"/>
          </p:nvPr>
        </p:nvSpPr>
        <p:spPr>
          <a:xfrm>
            <a:off x="415600" y="965551"/>
            <a:ext cx="11360800" cy="4555200"/>
          </a:xfrm>
          <a:prstGeom prst="rect">
            <a:avLst/>
          </a:prstGeom>
        </p:spPr>
        <p:txBody>
          <a:bodyPr spcFirstLastPara="1" vert="horz" wrap="square" lIns="121900" tIns="121900" rIns="121900" bIns="121900" rtlCol="0" anchor="t" anchorCtr="0">
            <a:normAutofit/>
          </a:bodyPr>
          <a:lstStyle/>
          <a:p>
            <a:r>
              <a:rPr lang="en" sz="3600" dirty="0"/>
              <a:t>Mel Filter bank</a:t>
            </a:r>
            <a:endParaRPr sz="3600" dirty="0"/>
          </a:p>
          <a:p>
            <a:pPr lvl="1"/>
            <a:r>
              <a:rPr lang="en-US" sz="3200" dirty="0"/>
              <a:t>Fine resolution at low frequencies</a:t>
            </a:r>
            <a:endParaRPr sz="3200" dirty="0"/>
          </a:p>
          <a:p>
            <a:pPr lvl="1"/>
            <a:r>
              <a:rPr lang="en-US" sz="3200" dirty="0"/>
              <a:t>L</a:t>
            </a:r>
            <a:r>
              <a:rPr lang="en" sz="3200" dirty="0"/>
              <a:t>ess resolution at high frequencies</a:t>
            </a:r>
            <a:endParaRPr sz="3200" dirty="0"/>
          </a:p>
        </p:txBody>
      </p:sp>
      <p:sp>
        <p:nvSpPr>
          <p:cNvPr id="385" name="Google Shape;385;p33">
            <a:extLst>
              <a:ext uri="{FF2B5EF4-FFF2-40B4-BE49-F238E27FC236}">
                <a16:creationId xmlns:a16="http://schemas.microsoft.com/office/drawing/2014/main" id="{09062FBC-ED02-694B-B34E-5CD1E94C4D2E}"/>
              </a:ext>
            </a:extLst>
          </p:cNvPr>
          <p:cNvSpPr txBox="1"/>
          <p:nvPr/>
        </p:nvSpPr>
        <p:spPr>
          <a:xfrm rot="-5400000">
            <a:off x="6685950" y="3992933"/>
            <a:ext cx="2198800" cy="391200"/>
          </a:xfrm>
          <a:prstGeom prst="rect">
            <a:avLst/>
          </a:prstGeom>
          <a:noFill/>
          <a:ln>
            <a:noFill/>
          </a:ln>
        </p:spPr>
        <p:txBody>
          <a:bodyPr spcFirstLastPara="1" wrap="square" lIns="121900" tIns="121900" rIns="121900" bIns="121900" anchor="t" anchorCtr="0">
            <a:noAutofit/>
          </a:bodyPr>
          <a:lstStyle/>
          <a:p>
            <a:r>
              <a:rPr lang="en" sz="2400" dirty="0">
                <a:solidFill>
                  <a:srgbClr val="2E2D29"/>
                </a:solidFill>
                <a:latin typeface="Roboto Medium"/>
                <a:ea typeface="Roboto Medium"/>
                <a:cs typeface="Roboto Medium"/>
                <a:sym typeface="Roboto Medium"/>
              </a:rPr>
              <a:t>Mel-scale energy</a:t>
            </a:r>
            <a:endParaRPr sz="2400" dirty="0">
              <a:solidFill>
                <a:srgbClr val="2E2D29"/>
              </a:solidFill>
              <a:latin typeface="Roboto Medium"/>
              <a:ea typeface="Roboto Medium"/>
              <a:cs typeface="Roboto Medium"/>
              <a:sym typeface="Roboto Medium"/>
            </a:endParaRPr>
          </a:p>
        </p:txBody>
      </p:sp>
      <p:pic>
        <p:nvPicPr>
          <p:cNvPr id="2" name="Picture 1">
            <a:extLst>
              <a:ext uri="{FF2B5EF4-FFF2-40B4-BE49-F238E27FC236}">
                <a16:creationId xmlns:a16="http://schemas.microsoft.com/office/drawing/2014/main" id="{59515809-DD20-1AF8-9367-F1BDDC9B1B2A}"/>
              </a:ext>
            </a:extLst>
          </p:cNvPr>
          <p:cNvPicPr>
            <a:picLocks noChangeAspect="1"/>
          </p:cNvPicPr>
          <p:nvPr/>
        </p:nvPicPr>
        <p:blipFill>
          <a:blip r:embed="rId3"/>
          <a:stretch>
            <a:fillRect/>
          </a:stretch>
        </p:blipFill>
        <p:spPr>
          <a:xfrm>
            <a:off x="415600" y="2813967"/>
            <a:ext cx="7142151" cy="1990073"/>
          </a:xfrm>
          <a:prstGeom prst="rect">
            <a:avLst/>
          </a:prstGeom>
        </p:spPr>
      </p:pic>
    </p:spTree>
    <p:extLst>
      <p:ext uri="{BB962C8B-B14F-4D97-AF65-F5344CB8AC3E}">
        <p14:creationId xmlns:p14="http://schemas.microsoft.com/office/powerpoint/2010/main" val="15542616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378">
          <a:extLst>
            <a:ext uri="{FF2B5EF4-FFF2-40B4-BE49-F238E27FC236}">
              <a16:creationId xmlns:a16="http://schemas.microsoft.com/office/drawing/2014/main" id="{EE025591-1E30-26FD-10C9-C92CD1A1840D}"/>
            </a:ext>
          </a:extLst>
        </p:cNvPr>
        <p:cNvGrpSpPr/>
        <p:nvPr/>
      </p:nvGrpSpPr>
      <p:grpSpPr>
        <a:xfrm>
          <a:off x="0" y="0"/>
          <a:ext cx="0" cy="0"/>
          <a:chOff x="0" y="0"/>
          <a:chExt cx="0" cy="0"/>
        </a:xfrm>
      </p:grpSpPr>
      <p:sp>
        <p:nvSpPr>
          <p:cNvPr id="379" name="Google Shape;379;p33">
            <a:extLst>
              <a:ext uri="{FF2B5EF4-FFF2-40B4-BE49-F238E27FC236}">
                <a16:creationId xmlns:a16="http://schemas.microsoft.com/office/drawing/2014/main" id="{F7C9472C-59AD-C711-2178-FE22E6F41C71}"/>
              </a:ext>
            </a:extLst>
          </p:cNvPr>
          <p:cNvSpPr txBox="1">
            <a:spLocks noGrp="1"/>
          </p:cNvSpPr>
          <p:nvPr>
            <p:ph type="sldNum" idx="12"/>
          </p:nvPr>
        </p:nvSpPr>
        <p:spPr>
          <a:xfrm>
            <a:off x="11296611" y="6238704"/>
            <a:ext cx="731600" cy="524800"/>
          </a:xfrm>
          <a:prstGeom prst="rect">
            <a:avLst/>
          </a:prstGeom>
        </p:spPr>
        <p:txBody>
          <a:bodyPr spcFirstLastPara="1" vert="horz" wrap="square" lIns="121900" tIns="121900" rIns="121900" bIns="121900" rtlCol="0" anchor="ctr" anchorCtr="0">
            <a:normAutofit/>
          </a:bodyPr>
          <a:lstStyle/>
          <a:p>
            <a:fld id="{00000000-1234-1234-1234-123412341234}" type="slidenum">
              <a:rPr lang="en"/>
              <a:pPr/>
              <a:t>60</a:t>
            </a:fld>
            <a:endParaRPr/>
          </a:p>
        </p:txBody>
      </p:sp>
      <p:sp>
        <p:nvSpPr>
          <p:cNvPr id="380" name="Google Shape;380;p33">
            <a:extLst>
              <a:ext uri="{FF2B5EF4-FFF2-40B4-BE49-F238E27FC236}">
                <a16:creationId xmlns:a16="http://schemas.microsoft.com/office/drawing/2014/main" id="{CCDBF527-F910-4A1E-336B-46C0F54D9E76}"/>
              </a:ext>
            </a:extLst>
          </p:cNvPr>
          <p:cNvSpPr txBox="1">
            <a:spLocks noGrp="1"/>
          </p:cNvSpPr>
          <p:nvPr>
            <p:ph type="title"/>
          </p:nvPr>
        </p:nvSpPr>
        <p:spPr>
          <a:xfrm>
            <a:off x="362967" y="201967"/>
            <a:ext cx="11360800" cy="763600"/>
          </a:xfrm>
          <a:prstGeom prst="rect">
            <a:avLst/>
          </a:prstGeom>
        </p:spPr>
        <p:txBody>
          <a:bodyPr spcFirstLastPara="1" vert="horz" wrap="square" lIns="121900" tIns="121900" rIns="121900" bIns="121900" rtlCol="0" anchor="t" anchorCtr="0">
            <a:noAutofit/>
          </a:bodyPr>
          <a:lstStyle/>
          <a:p>
            <a:r>
              <a:rPr lang="en" sz="3333"/>
              <a:t>Mel Filter Bank Processing</a:t>
            </a:r>
            <a:endParaRPr sz="3333"/>
          </a:p>
        </p:txBody>
      </p:sp>
      <p:sp>
        <p:nvSpPr>
          <p:cNvPr id="381" name="Google Shape;381;p33">
            <a:extLst>
              <a:ext uri="{FF2B5EF4-FFF2-40B4-BE49-F238E27FC236}">
                <a16:creationId xmlns:a16="http://schemas.microsoft.com/office/drawing/2014/main" id="{D4E89DA8-396D-C87B-EFC7-3D8D1E8CF328}"/>
              </a:ext>
            </a:extLst>
          </p:cNvPr>
          <p:cNvSpPr txBox="1">
            <a:spLocks noGrp="1"/>
          </p:cNvSpPr>
          <p:nvPr>
            <p:ph type="body" idx="1"/>
          </p:nvPr>
        </p:nvSpPr>
        <p:spPr>
          <a:xfrm>
            <a:off x="415600" y="965551"/>
            <a:ext cx="11360800" cy="4555200"/>
          </a:xfrm>
          <a:prstGeom prst="rect">
            <a:avLst/>
          </a:prstGeom>
        </p:spPr>
        <p:txBody>
          <a:bodyPr spcFirstLastPara="1" vert="horz" wrap="square" lIns="121900" tIns="121900" rIns="121900" bIns="121900" rtlCol="0" anchor="t" anchorCtr="0">
            <a:normAutofit/>
          </a:bodyPr>
          <a:lstStyle/>
          <a:p>
            <a:r>
              <a:rPr lang="en" sz="3600" dirty="0"/>
              <a:t>Mel Filter bank</a:t>
            </a:r>
            <a:endParaRPr sz="3600" dirty="0"/>
          </a:p>
          <a:p>
            <a:pPr lvl="1"/>
            <a:r>
              <a:rPr lang="en-US" sz="3200" dirty="0"/>
              <a:t>Fine resolution at low frequencies</a:t>
            </a:r>
            <a:endParaRPr sz="3200" dirty="0"/>
          </a:p>
          <a:p>
            <a:pPr lvl="1"/>
            <a:r>
              <a:rPr lang="en-US" sz="3200" dirty="0"/>
              <a:t>L</a:t>
            </a:r>
            <a:r>
              <a:rPr lang="en" sz="3200" dirty="0"/>
              <a:t>ess resolution at high frequencies</a:t>
            </a:r>
            <a:endParaRPr sz="3200" dirty="0"/>
          </a:p>
        </p:txBody>
      </p:sp>
      <p:pic>
        <p:nvPicPr>
          <p:cNvPr id="383" name="Google Shape;383;p33">
            <a:extLst>
              <a:ext uri="{FF2B5EF4-FFF2-40B4-BE49-F238E27FC236}">
                <a16:creationId xmlns:a16="http://schemas.microsoft.com/office/drawing/2014/main" id="{050A5AA1-B4F6-E354-06F8-E4BA8D44E1A6}"/>
              </a:ext>
            </a:extLst>
          </p:cNvPr>
          <p:cNvPicPr preferRelativeResize="0"/>
          <p:nvPr/>
        </p:nvPicPr>
        <p:blipFill rotWithShape="1">
          <a:blip r:embed="rId3">
            <a:alphaModFix/>
          </a:blip>
          <a:srcRect l="39767" t="7711" r="1134" b="8648"/>
          <a:stretch/>
        </p:blipFill>
        <p:spPr>
          <a:xfrm>
            <a:off x="8122400" y="2813967"/>
            <a:ext cx="3931899" cy="2925899"/>
          </a:xfrm>
          <a:prstGeom prst="rect">
            <a:avLst/>
          </a:prstGeom>
          <a:noFill/>
          <a:ln>
            <a:noFill/>
          </a:ln>
        </p:spPr>
      </p:pic>
      <p:sp>
        <p:nvSpPr>
          <p:cNvPr id="384" name="Google Shape;384;p33">
            <a:extLst>
              <a:ext uri="{FF2B5EF4-FFF2-40B4-BE49-F238E27FC236}">
                <a16:creationId xmlns:a16="http://schemas.microsoft.com/office/drawing/2014/main" id="{135F218F-3F8A-BF1C-694F-568B5019ECF9}"/>
              </a:ext>
            </a:extLst>
          </p:cNvPr>
          <p:cNvSpPr txBox="1"/>
          <p:nvPr/>
        </p:nvSpPr>
        <p:spPr>
          <a:xfrm>
            <a:off x="10036300" y="5646667"/>
            <a:ext cx="1006400" cy="214400"/>
          </a:xfrm>
          <a:prstGeom prst="rect">
            <a:avLst/>
          </a:prstGeom>
          <a:noFill/>
          <a:ln>
            <a:noFill/>
          </a:ln>
        </p:spPr>
        <p:txBody>
          <a:bodyPr spcFirstLastPara="1" wrap="square" lIns="121900" tIns="121900" rIns="121900" bIns="121900" anchor="t" anchorCtr="0">
            <a:noAutofit/>
          </a:bodyPr>
          <a:lstStyle/>
          <a:p>
            <a:r>
              <a:rPr lang="en" sz="2400">
                <a:solidFill>
                  <a:srgbClr val="2E2D29"/>
                </a:solidFill>
                <a:latin typeface="Roboto Medium"/>
                <a:ea typeface="Roboto Medium"/>
                <a:cs typeface="Roboto Medium"/>
                <a:sym typeface="Roboto Medium"/>
              </a:rPr>
              <a:t>time</a:t>
            </a:r>
            <a:endParaRPr sz="2400">
              <a:solidFill>
                <a:srgbClr val="2E2D29"/>
              </a:solidFill>
              <a:latin typeface="Roboto Medium"/>
              <a:ea typeface="Roboto Medium"/>
              <a:cs typeface="Roboto Medium"/>
              <a:sym typeface="Roboto Medium"/>
            </a:endParaRPr>
          </a:p>
        </p:txBody>
      </p:sp>
      <p:sp>
        <p:nvSpPr>
          <p:cNvPr id="385" name="Google Shape;385;p33">
            <a:extLst>
              <a:ext uri="{FF2B5EF4-FFF2-40B4-BE49-F238E27FC236}">
                <a16:creationId xmlns:a16="http://schemas.microsoft.com/office/drawing/2014/main" id="{F90079ED-DFFC-17D1-54FE-E5F33F610867}"/>
              </a:ext>
            </a:extLst>
          </p:cNvPr>
          <p:cNvSpPr txBox="1"/>
          <p:nvPr/>
        </p:nvSpPr>
        <p:spPr>
          <a:xfrm rot="-5400000">
            <a:off x="6685950" y="3992933"/>
            <a:ext cx="2198800" cy="391200"/>
          </a:xfrm>
          <a:prstGeom prst="rect">
            <a:avLst/>
          </a:prstGeom>
          <a:noFill/>
          <a:ln>
            <a:noFill/>
          </a:ln>
        </p:spPr>
        <p:txBody>
          <a:bodyPr spcFirstLastPara="1" wrap="square" lIns="121900" tIns="121900" rIns="121900" bIns="121900" anchor="t" anchorCtr="0">
            <a:noAutofit/>
          </a:bodyPr>
          <a:lstStyle/>
          <a:p>
            <a:r>
              <a:rPr lang="en" sz="2400" dirty="0">
                <a:solidFill>
                  <a:srgbClr val="2E2D29"/>
                </a:solidFill>
                <a:latin typeface="Roboto Medium"/>
                <a:ea typeface="Roboto Medium"/>
                <a:cs typeface="Roboto Medium"/>
                <a:sym typeface="Roboto Medium"/>
              </a:rPr>
              <a:t>Mel-scale energy</a:t>
            </a:r>
            <a:endParaRPr sz="2400" dirty="0">
              <a:solidFill>
                <a:srgbClr val="2E2D29"/>
              </a:solidFill>
              <a:latin typeface="Roboto Medium"/>
              <a:ea typeface="Roboto Medium"/>
              <a:cs typeface="Roboto Medium"/>
              <a:sym typeface="Roboto Medium"/>
            </a:endParaRPr>
          </a:p>
        </p:txBody>
      </p:sp>
      <p:pic>
        <p:nvPicPr>
          <p:cNvPr id="3" name="Picture 2">
            <a:extLst>
              <a:ext uri="{FF2B5EF4-FFF2-40B4-BE49-F238E27FC236}">
                <a16:creationId xmlns:a16="http://schemas.microsoft.com/office/drawing/2014/main" id="{97B49C3F-FD82-3E2C-E6BF-5E8A85167946}"/>
              </a:ext>
            </a:extLst>
          </p:cNvPr>
          <p:cNvPicPr>
            <a:picLocks noChangeAspect="1"/>
          </p:cNvPicPr>
          <p:nvPr/>
        </p:nvPicPr>
        <p:blipFill>
          <a:blip r:embed="rId4"/>
          <a:stretch>
            <a:fillRect/>
          </a:stretch>
        </p:blipFill>
        <p:spPr>
          <a:xfrm>
            <a:off x="1193137" y="2950416"/>
            <a:ext cx="5495761" cy="3743987"/>
          </a:xfrm>
          <a:prstGeom prst="rect">
            <a:avLst/>
          </a:prstGeom>
        </p:spPr>
      </p:pic>
    </p:spTree>
    <p:extLst>
      <p:ext uri="{BB962C8B-B14F-4D97-AF65-F5344CB8AC3E}">
        <p14:creationId xmlns:p14="http://schemas.microsoft.com/office/powerpoint/2010/main" val="17314219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14F8C-2678-5B85-18A1-66BBBBD303C8}"/>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4D3FA960-0934-F789-2DF5-1AD56450BA3B}"/>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Speech Recognition</a:t>
            </a:r>
          </a:p>
        </p:txBody>
      </p:sp>
      <p:sp>
        <p:nvSpPr>
          <p:cNvPr id="16387" name="Rectangle 6">
            <a:extLst>
              <a:ext uri="{FF2B5EF4-FFF2-40B4-BE49-F238E27FC236}">
                <a16:creationId xmlns:a16="http://schemas.microsoft.com/office/drawing/2014/main" id="{CB4AF9D8-D329-0BD8-5798-BA3205988713}"/>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ea typeface="ＭＳ Ｐゴシック" charset="0"/>
                <a:cs typeface="Calibri"/>
              </a:rPr>
              <a:t>Acoustic Phonetics</a:t>
            </a:r>
          </a:p>
        </p:txBody>
      </p:sp>
      <p:sp>
        <p:nvSpPr>
          <p:cNvPr id="5" name="Text Placeholder 4">
            <a:extLst>
              <a:ext uri="{FF2B5EF4-FFF2-40B4-BE49-F238E27FC236}">
                <a16:creationId xmlns:a16="http://schemas.microsoft.com/office/drawing/2014/main" id="{16A3F6A8-604A-7543-A62C-20856F80CD1B}"/>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865436796"/>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9C7F5-7BAD-B21D-8D30-F178338C6331}"/>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9F444C70-FF72-EDD3-BCC8-AD03515993B8}"/>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Speech Models</a:t>
            </a:r>
          </a:p>
        </p:txBody>
      </p:sp>
      <p:sp>
        <p:nvSpPr>
          <p:cNvPr id="16387" name="Rectangle 6">
            <a:extLst>
              <a:ext uri="{FF2B5EF4-FFF2-40B4-BE49-F238E27FC236}">
                <a16:creationId xmlns:a16="http://schemas.microsoft.com/office/drawing/2014/main" id="{CFB3D9DF-E145-6B25-DA4D-D41187C42C2B}"/>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ea typeface="ＭＳ Ｐゴシック" charset="0"/>
                <a:cs typeface="Calibri"/>
              </a:rPr>
              <a:t>Convolution Networks</a:t>
            </a:r>
          </a:p>
        </p:txBody>
      </p:sp>
      <p:sp>
        <p:nvSpPr>
          <p:cNvPr id="4" name="Text Placeholder 3">
            <a:extLst>
              <a:ext uri="{FF2B5EF4-FFF2-40B4-BE49-F238E27FC236}">
                <a16:creationId xmlns:a16="http://schemas.microsoft.com/office/drawing/2014/main" id="{42093274-BE47-BD67-41A0-DE7846293A50}"/>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605138468"/>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5F9A55E-2542-ED6A-1A70-C79B96B980F2}"/>
              </a:ext>
            </a:extLst>
          </p:cNvPr>
          <p:cNvSpPr>
            <a:spLocks noGrp="1"/>
          </p:cNvSpPr>
          <p:nvPr>
            <p:ph type="title"/>
          </p:nvPr>
        </p:nvSpPr>
        <p:spPr/>
        <p:txBody>
          <a:bodyPr/>
          <a:lstStyle/>
          <a:p>
            <a:r>
              <a:rPr lang="en-US" dirty="0"/>
              <a:t>A convolutional layer</a:t>
            </a:r>
          </a:p>
        </p:txBody>
      </p:sp>
      <p:sp>
        <p:nvSpPr>
          <p:cNvPr id="6" name="Content Placeholder 5">
            <a:extLst>
              <a:ext uri="{FF2B5EF4-FFF2-40B4-BE49-F238E27FC236}">
                <a16:creationId xmlns:a16="http://schemas.microsoft.com/office/drawing/2014/main" id="{C41937A5-EEA4-6E2B-E11E-2A61BF0E862F}"/>
              </a:ext>
            </a:extLst>
          </p:cNvPr>
          <p:cNvSpPr>
            <a:spLocks noGrp="1"/>
          </p:cNvSpPr>
          <p:nvPr>
            <p:ph idx="1"/>
          </p:nvPr>
        </p:nvSpPr>
        <p:spPr/>
        <p:txBody>
          <a:bodyPr>
            <a:normAutofit/>
          </a:bodyPr>
          <a:lstStyle/>
          <a:p>
            <a:r>
              <a:rPr lang="en-US" sz="3600" dirty="0"/>
              <a:t>Passes a "kernel" over the input to extract features</a:t>
            </a:r>
          </a:p>
          <a:p>
            <a:r>
              <a:rPr lang="en-US" sz="3600" dirty="0"/>
              <a:t>Speech: 1 dimensional, slide kernel over signal in time dimension</a:t>
            </a:r>
          </a:p>
          <a:p>
            <a:r>
              <a:rPr lang="en-US" sz="3600" dirty="0"/>
              <a:t>Images: 2 dimensional, slide kernel horizontally and vertically over  input</a:t>
            </a:r>
          </a:p>
        </p:txBody>
      </p:sp>
    </p:spTree>
    <p:extLst>
      <p:ext uri="{BB962C8B-B14F-4D97-AF65-F5344CB8AC3E}">
        <p14:creationId xmlns:p14="http://schemas.microsoft.com/office/powerpoint/2010/main" val="335813469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47B3B5-C522-1EF0-3A47-60517B44DB3F}"/>
              </a:ext>
            </a:extLst>
          </p:cNvPr>
          <p:cNvSpPr>
            <a:spLocks noGrp="1"/>
          </p:cNvSpPr>
          <p:nvPr>
            <p:ph type="title"/>
          </p:nvPr>
        </p:nvSpPr>
        <p:spPr/>
        <p:txBody>
          <a:bodyPr/>
          <a:lstStyle/>
          <a:p>
            <a:r>
              <a:rPr lang="en-US" dirty="0"/>
              <a:t>Basic assumptions</a:t>
            </a:r>
          </a:p>
        </p:txBody>
      </p:sp>
      <p:sp>
        <p:nvSpPr>
          <p:cNvPr id="6" name="Content Placeholder 5">
            <a:extLst>
              <a:ext uri="{FF2B5EF4-FFF2-40B4-BE49-F238E27FC236}">
                <a16:creationId xmlns:a16="http://schemas.microsoft.com/office/drawing/2014/main" id="{A46F6296-71F9-C2B4-0EA7-91647E2415E3}"/>
              </a:ext>
            </a:extLst>
          </p:cNvPr>
          <p:cNvSpPr>
            <a:spLocks noGrp="1"/>
          </p:cNvSpPr>
          <p:nvPr>
            <p:ph idx="1"/>
          </p:nvPr>
        </p:nvSpPr>
        <p:spPr>
          <a:xfrm>
            <a:off x="1097285" y="1600200"/>
            <a:ext cx="10802441" cy="4572000"/>
          </a:xfrm>
        </p:spPr>
        <p:txBody>
          <a:bodyPr>
            <a:normAutofit/>
          </a:bodyPr>
          <a:lstStyle/>
          <a:p>
            <a:r>
              <a:rPr lang="en-US" dirty="0"/>
              <a:t>Input a sequence of vectors </a:t>
            </a:r>
            <a:r>
              <a:rPr lang="en-US" b="1" dirty="0"/>
              <a:t>x</a:t>
            </a:r>
            <a:r>
              <a:rPr lang="en-US" sz="3600" baseline="-25000" dirty="0"/>
              <a:t>1</a:t>
            </a:r>
            <a:r>
              <a:rPr lang="en-US" b="1" dirty="0"/>
              <a:t> </a:t>
            </a:r>
            <a:r>
              <a:rPr lang="en-US" dirty="0"/>
              <a:t>. . .  </a:t>
            </a:r>
            <a:r>
              <a:rPr lang="en-US" b="1" dirty="0" err="1"/>
              <a:t>x</a:t>
            </a:r>
            <a:r>
              <a:rPr lang="en-US" sz="3200" i="1" baseline="-25000" dirty="0" err="1"/>
              <a:t>t</a:t>
            </a:r>
            <a:r>
              <a:rPr lang="en-US" i="1" baseline="-25000" dirty="0"/>
              <a:t> </a:t>
            </a:r>
          </a:p>
          <a:p>
            <a:r>
              <a:rPr lang="en-US" dirty="0"/>
              <a:t>Output</a:t>
            </a:r>
            <a:r>
              <a:rPr lang="en-US" i="1" dirty="0"/>
              <a:t> </a:t>
            </a:r>
            <a:r>
              <a:rPr lang="en-US" dirty="0"/>
              <a:t>a sequence of vectors </a:t>
            </a:r>
            <a:r>
              <a:rPr lang="en-US" b="1" dirty="0"/>
              <a:t>z</a:t>
            </a:r>
            <a:r>
              <a:rPr lang="en-US" sz="3600" baseline="-25000" dirty="0"/>
              <a:t>1</a:t>
            </a:r>
            <a:r>
              <a:rPr lang="en-US" b="1" dirty="0"/>
              <a:t> </a:t>
            </a:r>
            <a:r>
              <a:rPr lang="en-US" dirty="0"/>
              <a:t>. . . </a:t>
            </a:r>
            <a:r>
              <a:rPr lang="en-US" b="1" dirty="0" err="1"/>
              <a:t>z</a:t>
            </a:r>
            <a:r>
              <a:rPr lang="en-US" sz="4000" i="1" baseline="-25000" dirty="0" err="1"/>
              <a:t>t</a:t>
            </a:r>
            <a:r>
              <a:rPr lang="en-US" b="1" i="1" dirty="0"/>
              <a:t>  </a:t>
            </a:r>
            <a:r>
              <a:rPr lang="en-US" dirty="0"/>
              <a:t>(same length t)</a:t>
            </a:r>
            <a:br>
              <a:rPr lang="en-US" dirty="0"/>
            </a:br>
            <a:br>
              <a:rPr lang="en-US" dirty="0"/>
            </a:br>
            <a:r>
              <a:rPr lang="en-US" dirty="0"/>
              <a:t>A kernel = small vector of weights </a:t>
            </a:r>
            <a:r>
              <a:rPr lang="en-US" b="1" dirty="0"/>
              <a:t>w</a:t>
            </a:r>
            <a:r>
              <a:rPr lang="en-US" sz="3600" baseline="-25000" dirty="0"/>
              <a:t>1</a:t>
            </a:r>
            <a:r>
              <a:rPr lang="en-US" b="1" dirty="0"/>
              <a:t> </a:t>
            </a:r>
            <a:r>
              <a:rPr lang="en-US" dirty="0"/>
              <a:t>. . .  </a:t>
            </a:r>
            <a:r>
              <a:rPr lang="en-US" b="1" dirty="0" err="1"/>
              <a:t>w</a:t>
            </a:r>
            <a:r>
              <a:rPr lang="en-US" sz="3200" i="1" baseline="-25000" dirty="0" err="1"/>
              <a:t>k</a:t>
            </a:r>
            <a:endParaRPr lang="en-US" sz="3200" i="1" baseline="-25000" dirty="0"/>
          </a:p>
          <a:p>
            <a:r>
              <a:rPr lang="en-US" dirty="0"/>
              <a:t>We'll </a:t>
            </a:r>
            <a:r>
              <a:rPr lang="en-US" b="1" dirty="0"/>
              <a:t>convolve</a:t>
            </a:r>
            <a:r>
              <a:rPr lang="en-US" dirty="0"/>
              <a:t> the kernel with the input</a:t>
            </a:r>
          </a:p>
          <a:p>
            <a:pPr marL="692150" lvl="1" indent="-457200">
              <a:buFont typeface="+mj-lt"/>
              <a:buAutoNum type="arabicPeriod"/>
            </a:pPr>
            <a:r>
              <a:rPr lang="en-US" sz="2800" dirty="0"/>
              <a:t>Flip the kernel left-to-right</a:t>
            </a:r>
          </a:p>
          <a:p>
            <a:pPr marL="692150" lvl="1" indent="-457200">
              <a:buFont typeface="+mj-lt"/>
              <a:buAutoNum type="arabicPeriod"/>
            </a:pPr>
            <a:r>
              <a:rPr lang="en-US" sz="2800" dirty="0"/>
              <a:t>Pass the kernel frame by frame (temporally) across the input </a:t>
            </a:r>
          </a:p>
          <a:p>
            <a:pPr marL="917575" lvl="2" indent="-457200"/>
            <a:r>
              <a:rPr lang="en-US" sz="2400" dirty="0"/>
              <a:t>At each frame take dot product of kernel with input</a:t>
            </a:r>
          </a:p>
          <a:p>
            <a:pPr marL="692150" lvl="1" indent="-457200">
              <a:buFont typeface="+mj-lt"/>
              <a:buAutoNum type="arabicPeriod"/>
            </a:pPr>
            <a:r>
              <a:rPr lang="en-US" sz="2800" dirty="0"/>
              <a:t>The output is the resulting sequence of dot products </a:t>
            </a:r>
          </a:p>
          <a:p>
            <a:endParaRPr lang="en-US" dirty="0"/>
          </a:p>
        </p:txBody>
      </p:sp>
    </p:spTree>
    <p:extLst>
      <p:ext uri="{BB962C8B-B14F-4D97-AF65-F5344CB8AC3E}">
        <p14:creationId xmlns:p14="http://schemas.microsoft.com/office/powerpoint/2010/main" val="40694033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A0E58-6F53-2985-B263-AF3DC752567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A314C2A-9BDF-6524-D354-300E1AB2C050}"/>
              </a:ext>
            </a:extLst>
          </p:cNvPr>
          <p:cNvSpPr>
            <a:spLocks noGrp="1"/>
          </p:cNvSpPr>
          <p:nvPr>
            <p:ph type="title"/>
          </p:nvPr>
        </p:nvSpPr>
        <p:spPr/>
        <p:txBody>
          <a:bodyPr/>
          <a:lstStyle/>
          <a:p>
            <a:r>
              <a:rPr lang="en-US" dirty="0"/>
              <a:t>Basic assumptions</a:t>
            </a:r>
          </a:p>
        </p:txBody>
      </p:sp>
      <p:sp>
        <p:nvSpPr>
          <p:cNvPr id="6" name="Content Placeholder 5">
            <a:extLst>
              <a:ext uri="{FF2B5EF4-FFF2-40B4-BE49-F238E27FC236}">
                <a16:creationId xmlns:a16="http://schemas.microsoft.com/office/drawing/2014/main" id="{3BCCB700-DCE7-CD1A-BE77-956B1576719F}"/>
              </a:ext>
            </a:extLst>
          </p:cNvPr>
          <p:cNvSpPr>
            <a:spLocks noGrp="1"/>
          </p:cNvSpPr>
          <p:nvPr>
            <p:ph idx="1"/>
          </p:nvPr>
        </p:nvSpPr>
        <p:spPr>
          <a:xfrm>
            <a:off x="1097285" y="1600200"/>
            <a:ext cx="10802441" cy="4572000"/>
          </a:xfrm>
        </p:spPr>
        <p:txBody>
          <a:bodyPr>
            <a:normAutofit/>
          </a:bodyPr>
          <a:lstStyle/>
          <a:p>
            <a:r>
              <a:rPr lang="en-US" dirty="0"/>
              <a:t>Input a sequence of vectors </a:t>
            </a:r>
            <a:r>
              <a:rPr lang="en-US" b="1" dirty="0"/>
              <a:t>x</a:t>
            </a:r>
            <a:r>
              <a:rPr lang="en-US" sz="3600" baseline="-25000" dirty="0"/>
              <a:t>1</a:t>
            </a:r>
            <a:r>
              <a:rPr lang="en-US" b="1" dirty="0"/>
              <a:t> </a:t>
            </a:r>
            <a:r>
              <a:rPr lang="en-US" dirty="0"/>
              <a:t>. . .  </a:t>
            </a:r>
            <a:r>
              <a:rPr lang="en-US" b="1" dirty="0" err="1"/>
              <a:t>x</a:t>
            </a:r>
            <a:r>
              <a:rPr lang="en-US" sz="3200" i="1" baseline="-25000" dirty="0" err="1"/>
              <a:t>t</a:t>
            </a:r>
            <a:r>
              <a:rPr lang="en-US" i="1" baseline="-25000" dirty="0"/>
              <a:t> </a:t>
            </a:r>
          </a:p>
          <a:p>
            <a:r>
              <a:rPr lang="en-US" dirty="0"/>
              <a:t>Output</a:t>
            </a:r>
            <a:r>
              <a:rPr lang="en-US" i="1" dirty="0"/>
              <a:t> </a:t>
            </a:r>
            <a:r>
              <a:rPr lang="en-US" dirty="0"/>
              <a:t>a sequence of vectors </a:t>
            </a:r>
            <a:r>
              <a:rPr lang="en-US" b="1" dirty="0"/>
              <a:t>z</a:t>
            </a:r>
            <a:r>
              <a:rPr lang="en-US" sz="3600" baseline="-25000" dirty="0"/>
              <a:t>1</a:t>
            </a:r>
            <a:r>
              <a:rPr lang="en-US" b="1" dirty="0"/>
              <a:t> </a:t>
            </a:r>
            <a:r>
              <a:rPr lang="en-US" dirty="0"/>
              <a:t>. . . </a:t>
            </a:r>
            <a:r>
              <a:rPr lang="en-US" b="1" dirty="0" err="1"/>
              <a:t>z</a:t>
            </a:r>
            <a:r>
              <a:rPr lang="en-US" sz="4000" i="1" baseline="-25000" dirty="0" err="1"/>
              <a:t>t</a:t>
            </a:r>
            <a:r>
              <a:rPr lang="en-US" b="1" i="1" dirty="0"/>
              <a:t>  </a:t>
            </a:r>
            <a:r>
              <a:rPr lang="en-US" dirty="0"/>
              <a:t>(same length t)</a:t>
            </a:r>
            <a:br>
              <a:rPr lang="en-US" dirty="0"/>
            </a:br>
            <a:br>
              <a:rPr lang="en-US" dirty="0"/>
            </a:br>
            <a:r>
              <a:rPr lang="en-US" dirty="0"/>
              <a:t>A kernel = small vector of weights </a:t>
            </a:r>
            <a:r>
              <a:rPr lang="en-US" b="1" dirty="0"/>
              <a:t>w</a:t>
            </a:r>
            <a:r>
              <a:rPr lang="en-US" sz="3600" baseline="-25000" dirty="0"/>
              <a:t>1</a:t>
            </a:r>
            <a:r>
              <a:rPr lang="en-US" b="1" dirty="0"/>
              <a:t> </a:t>
            </a:r>
            <a:r>
              <a:rPr lang="en-US" dirty="0"/>
              <a:t>. . .  </a:t>
            </a:r>
            <a:r>
              <a:rPr lang="en-US" b="1" dirty="0" err="1"/>
              <a:t>w</a:t>
            </a:r>
            <a:r>
              <a:rPr lang="en-US" sz="3200" i="1" baseline="-25000" dirty="0" err="1"/>
              <a:t>k</a:t>
            </a:r>
            <a:endParaRPr lang="en-US" sz="3200" i="1" baseline="-25000" dirty="0"/>
          </a:p>
          <a:p>
            <a:r>
              <a:rPr lang="en-US" dirty="0"/>
              <a:t>We'll </a:t>
            </a:r>
            <a:r>
              <a:rPr lang="en-US" b="1" dirty="0"/>
              <a:t>convolve</a:t>
            </a:r>
            <a:r>
              <a:rPr lang="en-US" dirty="0"/>
              <a:t> the kernel with the input</a:t>
            </a:r>
          </a:p>
          <a:p>
            <a:pPr marL="692150" lvl="1" indent="-457200">
              <a:buFont typeface="+mj-lt"/>
              <a:buAutoNum type="arabicPeriod"/>
            </a:pPr>
            <a:r>
              <a:rPr lang="en-US" sz="2800" strike="sngStrike" dirty="0"/>
              <a:t>Flip the kernel left-to-right</a:t>
            </a:r>
          </a:p>
          <a:p>
            <a:pPr marL="749300" lvl="1" indent="-514350">
              <a:buFont typeface="+mj-lt"/>
              <a:buAutoNum type="arabicPeriod"/>
            </a:pPr>
            <a:r>
              <a:rPr lang="en-US" sz="2800" dirty="0"/>
              <a:t>Pass the kernel frame by frame (temporally) across the input </a:t>
            </a:r>
          </a:p>
          <a:p>
            <a:pPr marL="917575" lvl="2" indent="-457200"/>
            <a:r>
              <a:rPr lang="en-US" sz="2400" dirty="0"/>
              <a:t>At each frame take dot product of kernel with input</a:t>
            </a:r>
          </a:p>
          <a:p>
            <a:pPr marL="692150" lvl="1" indent="-457200">
              <a:buFont typeface="+mj-lt"/>
              <a:buAutoNum type="arabicPeriod"/>
            </a:pPr>
            <a:r>
              <a:rPr lang="en-US" sz="2800" dirty="0"/>
              <a:t>The output is the resulting sequence of dot products </a:t>
            </a:r>
          </a:p>
          <a:p>
            <a:endParaRPr lang="en-US" dirty="0"/>
          </a:p>
        </p:txBody>
      </p:sp>
    </p:spTree>
    <p:extLst>
      <p:ext uri="{BB962C8B-B14F-4D97-AF65-F5344CB8AC3E}">
        <p14:creationId xmlns:p14="http://schemas.microsoft.com/office/powerpoint/2010/main" val="4020138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8731A56-72E1-3173-83FB-C069180FB7E4}"/>
              </a:ext>
            </a:extLst>
          </p:cNvPr>
          <p:cNvSpPr>
            <a:spLocks noGrp="1"/>
          </p:cNvSpPr>
          <p:nvPr>
            <p:ph type="title"/>
          </p:nvPr>
        </p:nvSpPr>
        <p:spPr/>
        <p:txBody>
          <a:bodyPr/>
          <a:lstStyle/>
          <a:p>
            <a:r>
              <a:rPr lang="en-US" dirty="0"/>
              <a:t>Intuition of convolution</a:t>
            </a:r>
          </a:p>
        </p:txBody>
      </p:sp>
      <p:sp>
        <p:nvSpPr>
          <p:cNvPr id="6" name="Content Placeholder 5">
            <a:extLst>
              <a:ext uri="{FF2B5EF4-FFF2-40B4-BE49-F238E27FC236}">
                <a16:creationId xmlns:a16="http://schemas.microsoft.com/office/drawing/2014/main" id="{940CF23A-1A3F-A0A0-EEE6-A451C28E7A7F}"/>
              </a:ext>
            </a:extLst>
          </p:cNvPr>
          <p:cNvSpPr>
            <a:spLocks noGrp="1"/>
          </p:cNvSpPr>
          <p:nvPr>
            <p:ph idx="1"/>
          </p:nvPr>
        </p:nvSpPr>
        <p:spPr>
          <a:xfrm>
            <a:off x="1097285" y="1600199"/>
            <a:ext cx="10058401" cy="5098197"/>
          </a:xfrm>
        </p:spPr>
        <p:txBody>
          <a:bodyPr/>
          <a:lstStyle/>
          <a:p>
            <a:pPr marL="234950" lvl="1" indent="0">
              <a:lnSpc>
                <a:spcPct val="100000"/>
              </a:lnSpc>
              <a:buNone/>
            </a:pPr>
            <a:r>
              <a:rPr lang="en-US" sz="3600" dirty="0"/>
              <a:t>What is convolution?</a:t>
            </a:r>
          </a:p>
          <a:p>
            <a:pPr lvl="2">
              <a:lnSpc>
                <a:spcPct val="100000"/>
              </a:lnSpc>
            </a:pPr>
            <a:r>
              <a:rPr lang="en-US" sz="3200" dirty="0"/>
              <a:t>Pass the kernel frame by frame (temporally) across the input, at each frame taking dot product with input</a:t>
            </a:r>
          </a:p>
          <a:p>
            <a:pPr marL="234950" lvl="1" indent="0">
              <a:lnSpc>
                <a:spcPct val="100000"/>
              </a:lnSpc>
              <a:buNone/>
            </a:pPr>
            <a:r>
              <a:rPr lang="en-US" sz="3600" dirty="0"/>
              <a:t>Convolution is </a:t>
            </a:r>
            <a:r>
              <a:rPr lang="en-US" sz="3600" b="1" dirty="0"/>
              <a:t>finding regions in the signal that are similar to the kernel</a:t>
            </a:r>
          </a:p>
          <a:p>
            <a:pPr lvl="2">
              <a:lnSpc>
                <a:spcPct val="100000"/>
              </a:lnSpc>
            </a:pPr>
            <a:r>
              <a:rPr lang="en-US" sz="3200" dirty="0"/>
              <a:t>The dot product is high when two vectors are similar </a:t>
            </a:r>
          </a:p>
          <a:p>
            <a:pPr marL="234950" lvl="1" indent="0">
              <a:buNone/>
            </a:pPr>
            <a:endParaRPr lang="en-US" sz="2800" dirty="0"/>
          </a:p>
          <a:p>
            <a:pPr marL="234950" lvl="1" indent="0">
              <a:buNone/>
            </a:pPr>
            <a:endParaRPr lang="en-US" sz="2800" dirty="0"/>
          </a:p>
          <a:p>
            <a:endParaRPr lang="en-US" dirty="0"/>
          </a:p>
        </p:txBody>
      </p:sp>
    </p:spTree>
    <p:extLst>
      <p:ext uri="{BB962C8B-B14F-4D97-AF65-F5344CB8AC3E}">
        <p14:creationId xmlns:p14="http://schemas.microsoft.com/office/powerpoint/2010/main" val="360122299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4D757D1-ADF3-A922-F4DF-D9EAA26641D1}"/>
              </a:ext>
            </a:extLst>
          </p:cNvPr>
          <p:cNvSpPr>
            <a:spLocks noGrp="1"/>
          </p:cNvSpPr>
          <p:nvPr>
            <p:ph type="title"/>
          </p:nvPr>
        </p:nvSpPr>
        <p:spPr/>
        <p:txBody>
          <a:bodyPr/>
          <a:lstStyle/>
          <a:p>
            <a:r>
              <a:rPr lang="en-US" dirty="0"/>
              <a:t>Example</a:t>
            </a:r>
          </a:p>
        </p:txBody>
      </p:sp>
      <p:sp>
        <p:nvSpPr>
          <p:cNvPr id="6" name="Content Placeholder 5">
            <a:extLst>
              <a:ext uri="{FF2B5EF4-FFF2-40B4-BE49-F238E27FC236}">
                <a16:creationId xmlns:a16="http://schemas.microsoft.com/office/drawing/2014/main" id="{8BA39FC7-E3C6-2FE6-AD80-C1E29FD2AD14}"/>
              </a:ext>
            </a:extLst>
          </p:cNvPr>
          <p:cNvSpPr>
            <a:spLocks noGrp="1"/>
          </p:cNvSpPr>
          <p:nvPr>
            <p:ph idx="1"/>
          </p:nvPr>
        </p:nvSpPr>
        <p:spPr/>
        <p:txBody>
          <a:bodyPr/>
          <a:lstStyle/>
          <a:p>
            <a:r>
              <a:rPr lang="en-US" dirty="0"/>
              <a:t>How to compute </a:t>
            </a:r>
            <a:r>
              <a:rPr lang="en-US" b="1" dirty="0"/>
              <a:t>x</a:t>
            </a:r>
            <a:r>
              <a:rPr lang="en-US" dirty="0"/>
              <a:t> ∗ </a:t>
            </a:r>
            <a:r>
              <a:rPr lang="en-US" b="1" dirty="0"/>
              <a:t>w</a:t>
            </a:r>
            <a:r>
              <a:rPr lang="en-US" dirty="0"/>
              <a:t>:</a:t>
            </a:r>
          </a:p>
          <a:p>
            <a:pPr marL="457200" indent="-457200">
              <a:buFont typeface="Arial" panose="020B0604020202020204" pitchFamily="34" charset="0"/>
              <a:buChar char="•"/>
            </a:pPr>
            <a:r>
              <a:rPr lang="en-US" dirty="0"/>
              <a:t>the convolution of </a:t>
            </a:r>
          </a:p>
          <a:p>
            <a:pPr marL="457200" indent="-457200">
              <a:buFont typeface="Arial" panose="020B0604020202020204" pitchFamily="34" charset="0"/>
              <a:buChar char="•"/>
            </a:pPr>
            <a:r>
              <a:rPr lang="en-US" dirty="0"/>
              <a:t>a single vector </a:t>
            </a:r>
            <a:r>
              <a:rPr lang="en-US" b="1" dirty="0"/>
              <a:t>x</a:t>
            </a:r>
            <a:r>
              <a:rPr lang="en-US" dirty="0"/>
              <a:t> </a:t>
            </a:r>
          </a:p>
          <a:p>
            <a:pPr marL="457200" indent="-457200">
              <a:buFont typeface="Arial" panose="020B0604020202020204" pitchFamily="34" charset="0"/>
              <a:buChar char="•"/>
            </a:pPr>
            <a:r>
              <a:rPr lang="en-US" dirty="0"/>
              <a:t>with a kernel vector </a:t>
            </a:r>
            <a:r>
              <a:rPr lang="en-US" b="1" dirty="0"/>
              <a:t>w </a:t>
            </a:r>
            <a:r>
              <a:rPr lang="en-US" dirty="0"/>
              <a:t>of width (receptive field) </a:t>
            </a:r>
            <a:r>
              <a:rPr lang="en-US" i="1" dirty="0"/>
              <a:t>k</a:t>
            </a:r>
            <a:endParaRPr lang="en-US" b="1" i="1" dirty="0"/>
          </a:p>
          <a:p>
            <a:pPr marL="457200" indent="-457200">
              <a:buFont typeface="Arial" panose="020B0604020202020204" pitchFamily="34" charset="0"/>
              <a:buChar char="•"/>
            </a:pPr>
            <a:endParaRPr lang="en-US" b="1" dirty="0"/>
          </a:p>
          <a:p>
            <a:r>
              <a:rPr lang="en-US" dirty="0"/>
              <a:t>Simplest case: </a:t>
            </a:r>
            <a:r>
              <a:rPr lang="en-US" i="1" dirty="0"/>
              <a:t>Convolution with width-1 kernel: </a:t>
            </a:r>
          </a:p>
          <a:p>
            <a:r>
              <a:rPr lang="en-US" b="1" dirty="0"/>
              <a:t>				</a:t>
            </a:r>
            <a:r>
              <a:rPr lang="en-US" b="1" dirty="0" err="1"/>
              <a:t>z</a:t>
            </a:r>
            <a:r>
              <a:rPr lang="en-US" sz="3600" i="1" baseline="-25000" dirty="0" err="1"/>
              <a:t>j</a:t>
            </a:r>
            <a:r>
              <a:rPr lang="en-US" b="1" i="1" dirty="0"/>
              <a:t> </a:t>
            </a:r>
            <a:r>
              <a:rPr lang="en-US" b="1" dirty="0"/>
              <a:t>= </a:t>
            </a:r>
            <a:r>
              <a:rPr lang="en-US" b="1" dirty="0" err="1"/>
              <a:t>x</a:t>
            </a:r>
            <a:r>
              <a:rPr lang="en-US" sz="3600" i="1" baseline="-25000" dirty="0" err="1"/>
              <a:t>j</a:t>
            </a:r>
            <a:r>
              <a:rPr lang="en-US" sz="3600" i="1" baseline="-25000" dirty="0"/>
              <a:t> </a:t>
            </a:r>
            <a:r>
              <a:rPr lang="en-US" b="1" dirty="0"/>
              <a:t>w</a:t>
            </a:r>
            <a:r>
              <a:rPr lang="en-US" sz="3600" baseline="-25000" dirty="0"/>
              <a:t>0</a:t>
            </a:r>
            <a:r>
              <a:rPr lang="en-US" b="1" dirty="0"/>
              <a:t>   </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j </a:t>
            </a:r>
            <a:r>
              <a:rPr lang="en-US" dirty="0">
                <a:latin typeface="Times New Roman" panose="02020603050405020304" pitchFamily="18" charset="0"/>
                <a:cs typeface="Times New Roman" panose="02020603050405020304" pitchFamily="18" charset="0"/>
              </a:rPr>
              <a:t>: 1 ≤ </a:t>
            </a:r>
            <a:r>
              <a:rPr lang="en-US" i="1" dirty="0">
                <a:latin typeface="Times New Roman" panose="02020603050405020304" pitchFamily="18" charset="0"/>
                <a:cs typeface="Times New Roman" panose="02020603050405020304" pitchFamily="18" charset="0"/>
              </a:rPr>
              <a:t>j </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t </a:t>
            </a:r>
            <a:endParaRPr lang="en-US" dirty="0">
              <a:latin typeface="Times New Roman" panose="02020603050405020304" pitchFamily="18" charset="0"/>
              <a:cs typeface="Times New Roman" panose="02020603050405020304" pitchFamily="18" charset="0"/>
            </a:endParaRPr>
          </a:p>
          <a:p>
            <a:r>
              <a:rPr lang="en-US" dirty="0"/>
              <a:t>(dot product is just scalar product)</a:t>
            </a:r>
          </a:p>
          <a:p>
            <a:endParaRPr lang="en-US" dirty="0"/>
          </a:p>
        </p:txBody>
      </p:sp>
    </p:spTree>
    <p:extLst>
      <p:ext uri="{BB962C8B-B14F-4D97-AF65-F5344CB8AC3E}">
        <p14:creationId xmlns:p14="http://schemas.microsoft.com/office/powerpoint/2010/main" val="39534586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6E9FA0D-C6C5-E456-33CE-20B23A12DF81}"/>
              </a:ext>
            </a:extLst>
          </p:cNvPr>
          <p:cNvSpPr>
            <a:spLocks noGrp="1"/>
          </p:cNvSpPr>
          <p:nvPr>
            <p:ph type="title"/>
          </p:nvPr>
        </p:nvSpPr>
        <p:spPr/>
        <p:txBody>
          <a:bodyPr>
            <a:normAutofit fontScale="90000"/>
          </a:bodyPr>
          <a:lstStyle/>
          <a:p>
            <a:r>
              <a:rPr lang="en-US" dirty="0"/>
              <a:t>Computing</a:t>
            </a:r>
            <a:r>
              <a:rPr lang="en-US" b="1" dirty="0"/>
              <a:t> x</a:t>
            </a:r>
            <a:r>
              <a:rPr lang="en-US" dirty="0"/>
              <a:t> ∗ </a:t>
            </a:r>
            <a:r>
              <a:rPr lang="en-US" b="1" dirty="0"/>
              <a:t>w :          </a:t>
            </a:r>
            <a:r>
              <a:rPr lang="en-US" b="1" dirty="0" err="1"/>
              <a:t>z</a:t>
            </a:r>
            <a:r>
              <a:rPr lang="en-US" sz="5400" i="1" baseline="-25000" dirty="0" err="1"/>
              <a:t>j</a:t>
            </a:r>
            <a:r>
              <a:rPr lang="en-US" b="1" i="1" dirty="0"/>
              <a:t> </a:t>
            </a:r>
            <a:r>
              <a:rPr lang="en-US" b="1" dirty="0"/>
              <a:t>= </a:t>
            </a:r>
            <a:r>
              <a:rPr lang="en-US" b="1" dirty="0" err="1"/>
              <a:t>x</a:t>
            </a:r>
            <a:r>
              <a:rPr lang="en-US" sz="5400" i="1" baseline="-25000" dirty="0" err="1"/>
              <a:t>j</a:t>
            </a:r>
            <a:r>
              <a:rPr lang="en-US" sz="5400" i="1" baseline="-25000" dirty="0"/>
              <a:t> </a:t>
            </a:r>
            <a:r>
              <a:rPr lang="en-US" b="1" dirty="0"/>
              <a:t>w</a:t>
            </a:r>
            <a:r>
              <a:rPr lang="en-US" sz="5400" baseline="-25000" dirty="0"/>
              <a:t>0</a:t>
            </a:r>
            <a:r>
              <a:rPr lang="en-US" b="1" dirty="0"/>
              <a:t>   </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j </a:t>
            </a:r>
            <a:r>
              <a:rPr lang="en-US" dirty="0">
                <a:latin typeface="Times New Roman" panose="02020603050405020304" pitchFamily="18" charset="0"/>
                <a:cs typeface="Times New Roman" panose="02020603050405020304" pitchFamily="18" charset="0"/>
              </a:rPr>
              <a:t>: 1 ≤ </a:t>
            </a:r>
            <a:r>
              <a:rPr lang="en-US" i="1" dirty="0">
                <a:latin typeface="Times New Roman" panose="02020603050405020304" pitchFamily="18" charset="0"/>
                <a:cs typeface="Times New Roman" panose="02020603050405020304" pitchFamily="18" charset="0"/>
              </a:rPr>
              <a:t>j </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t </a:t>
            </a:r>
            <a:endParaRPr lang="en-US" dirty="0"/>
          </a:p>
        </p:txBody>
      </p:sp>
      <p:pic>
        <p:nvPicPr>
          <p:cNvPr id="8" name="Content Placeholder 7">
            <a:extLst>
              <a:ext uri="{FF2B5EF4-FFF2-40B4-BE49-F238E27FC236}">
                <a16:creationId xmlns:a16="http://schemas.microsoft.com/office/drawing/2014/main" id="{68455E67-0059-5EFF-0576-2FC5A2EBB6A0}"/>
              </a:ext>
            </a:extLst>
          </p:cNvPr>
          <p:cNvPicPr>
            <a:picLocks noGrp="1" noChangeAspect="1"/>
          </p:cNvPicPr>
          <p:nvPr>
            <p:ph idx="1"/>
          </p:nvPr>
        </p:nvPicPr>
        <p:blipFill>
          <a:blip r:embed="rId2"/>
          <a:stretch>
            <a:fillRect/>
          </a:stretch>
        </p:blipFill>
        <p:spPr>
          <a:xfrm>
            <a:off x="1902875" y="1600200"/>
            <a:ext cx="8446576" cy="4572000"/>
          </a:xfrm>
          <a:prstGeom prst="rect">
            <a:avLst/>
          </a:prstGeom>
        </p:spPr>
      </p:pic>
      <p:sp>
        <p:nvSpPr>
          <p:cNvPr id="9" name="TextBox 8">
            <a:extLst>
              <a:ext uri="{FF2B5EF4-FFF2-40B4-BE49-F238E27FC236}">
                <a16:creationId xmlns:a16="http://schemas.microsoft.com/office/drawing/2014/main" id="{E648EF47-8C94-337F-D546-6B18960CA5CA}"/>
              </a:ext>
            </a:extLst>
          </p:cNvPr>
          <p:cNvSpPr txBox="1"/>
          <p:nvPr/>
        </p:nvSpPr>
        <p:spPr>
          <a:xfrm>
            <a:off x="3970750" y="6243936"/>
            <a:ext cx="1720343" cy="646331"/>
          </a:xfrm>
          <a:prstGeom prst="rect">
            <a:avLst/>
          </a:prstGeom>
          <a:noFill/>
        </p:spPr>
        <p:txBody>
          <a:bodyPr wrap="none" rtlCol="0">
            <a:spAutoFit/>
          </a:bodyPr>
          <a:lstStyle/>
          <a:p>
            <a:r>
              <a:rPr lang="en-US" sz="2800" b="1" dirty="0">
                <a:latin typeface="Raleway" pitchFamily="2" charset="77"/>
              </a:rPr>
              <a:t>z</a:t>
            </a:r>
            <a:r>
              <a:rPr lang="en-US" sz="3600" baseline="-25000" dirty="0">
                <a:latin typeface="Times New Roman" panose="02020603050405020304" pitchFamily="18" charset="0"/>
                <a:cs typeface="Times New Roman" panose="02020603050405020304" pitchFamily="18" charset="0"/>
              </a:rPr>
              <a:t>1</a:t>
            </a:r>
            <a:r>
              <a:rPr lang="en-US" sz="2800" b="1" i="1" dirty="0">
                <a:latin typeface="Raleway" pitchFamily="2" charset="77"/>
              </a:rPr>
              <a:t> </a:t>
            </a:r>
            <a:r>
              <a:rPr lang="en-US" sz="2800" b="1" dirty="0">
                <a:latin typeface="Raleway" pitchFamily="2" charset="77"/>
              </a:rPr>
              <a:t>= x</a:t>
            </a:r>
            <a:r>
              <a:rPr lang="en-US" sz="3600" baseline="-25000" dirty="0">
                <a:latin typeface="Times New Roman" panose="02020603050405020304" pitchFamily="18" charset="0"/>
                <a:cs typeface="Times New Roman" panose="02020603050405020304" pitchFamily="18" charset="0"/>
              </a:rPr>
              <a:t>1</a:t>
            </a:r>
            <a:r>
              <a:rPr lang="en-US" sz="3600" i="1" baseline="-25000" dirty="0">
                <a:latin typeface="Raleway" pitchFamily="2" charset="77"/>
              </a:rPr>
              <a:t> </a:t>
            </a:r>
            <a:r>
              <a:rPr lang="en-US" sz="2800" b="1" dirty="0">
                <a:latin typeface="Raleway" pitchFamily="2" charset="77"/>
              </a:rPr>
              <a:t>w</a:t>
            </a:r>
            <a:r>
              <a:rPr lang="en-US" sz="3600" baseline="-25000" dirty="0">
                <a:latin typeface="Times New Roman" panose="02020603050405020304" pitchFamily="18" charset="0"/>
                <a:cs typeface="Times New Roman" panose="02020603050405020304" pitchFamily="18" charset="0"/>
              </a:rPr>
              <a:t>0</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9170347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AAF8D74-8017-B0E7-7D57-318B083347A9}"/>
              </a:ext>
            </a:extLst>
          </p:cNvPr>
          <p:cNvSpPr>
            <a:spLocks noGrp="1"/>
          </p:cNvSpPr>
          <p:nvPr>
            <p:ph type="title"/>
          </p:nvPr>
        </p:nvSpPr>
        <p:spPr/>
        <p:txBody>
          <a:bodyPr>
            <a:normAutofit fontScale="90000"/>
          </a:bodyPr>
          <a:lstStyle/>
          <a:p>
            <a:r>
              <a:rPr lang="en-US" dirty="0"/>
              <a:t>Computing</a:t>
            </a:r>
            <a:r>
              <a:rPr lang="en-US" b="1" dirty="0"/>
              <a:t> x</a:t>
            </a:r>
            <a:r>
              <a:rPr lang="en-US" dirty="0"/>
              <a:t> ∗ </a:t>
            </a:r>
            <a:r>
              <a:rPr lang="en-US" b="1" dirty="0"/>
              <a:t>w :          </a:t>
            </a:r>
            <a:r>
              <a:rPr lang="en-US" b="1" dirty="0" err="1"/>
              <a:t>z</a:t>
            </a:r>
            <a:r>
              <a:rPr lang="en-US" sz="5400" i="1" baseline="-25000" dirty="0" err="1"/>
              <a:t>j</a:t>
            </a:r>
            <a:r>
              <a:rPr lang="en-US" b="1" i="1" dirty="0"/>
              <a:t> </a:t>
            </a:r>
            <a:r>
              <a:rPr lang="en-US" b="1" dirty="0"/>
              <a:t>= </a:t>
            </a:r>
            <a:r>
              <a:rPr lang="en-US" b="1" dirty="0" err="1"/>
              <a:t>x</a:t>
            </a:r>
            <a:r>
              <a:rPr lang="en-US" sz="5400" i="1" baseline="-25000" dirty="0" err="1"/>
              <a:t>j</a:t>
            </a:r>
            <a:r>
              <a:rPr lang="en-US" sz="5400" i="1" baseline="-25000" dirty="0"/>
              <a:t> </a:t>
            </a:r>
            <a:r>
              <a:rPr lang="en-US" b="1" dirty="0"/>
              <a:t>w</a:t>
            </a:r>
            <a:r>
              <a:rPr lang="en-US" sz="5400" baseline="-25000" dirty="0"/>
              <a:t>0</a:t>
            </a:r>
            <a:r>
              <a:rPr lang="en-US" b="1" dirty="0"/>
              <a:t>   </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j </a:t>
            </a:r>
            <a:r>
              <a:rPr lang="en-US" dirty="0">
                <a:latin typeface="Times New Roman" panose="02020603050405020304" pitchFamily="18" charset="0"/>
                <a:cs typeface="Times New Roman" panose="02020603050405020304" pitchFamily="18" charset="0"/>
              </a:rPr>
              <a:t>: 1 ≤ </a:t>
            </a:r>
            <a:r>
              <a:rPr lang="en-US" i="1" dirty="0">
                <a:latin typeface="Times New Roman" panose="02020603050405020304" pitchFamily="18" charset="0"/>
                <a:cs typeface="Times New Roman" panose="02020603050405020304" pitchFamily="18" charset="0"/>
              </a:rPr>
              <a:t>j </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t </a:t>
            </a:r>
            <a:endParaRPr lang="en-US" dirty="0"/>
          </a:p>
        </p:txBody>
      </p:sp>
      <p:pic>
        <p:nvPicPr>
          <p:cNvPr id="8" name="Content Placeholder 7">
            <a:extLst>
              <a:ext uri="{FF2B5EF4-FFF2-40B4-BE49-F238E27FC236}">
                <a16:creationId xmlns:a16="http://schemas.microsoft.com/office/drawing/2014/main" id="{90A59453-49C9-733F-CF36-E6CBEA1E56E3}"/>
              </a:ext>
            </a:extLst>
          </p:cNvPr>
          <p:cNvPicPr>
            <a:picLocks noGrp="1" noChangeAspect="1"/>
          </p:cNvPicPr>
          <p:nvPr>
            <p:ph idx="1"/>
          </p:nvPr>
        </p:nvPicPr>
        <p:blipFill>
          <a:blip r:embed="rId2"/>
          <a:stretch>
            <a:fillRect/>
          </a:stretch>
        </p:blipFill>
        <p:spPr>
          <a:xfrm>
            <a:off x="1902875" y="1600200"/>
            <a:ext cx="8446576" cy="4572000"/>
          </a:xfrm>
          <a:prstGeom prst="rect">
            <a:avLst/>
          </a:prstGeom>
        </p:spPr>
      </p:pic>
      <p:sp>
        <p:nvSpPr>
          <p:cNvPr id="9" name="TextBox 8">
            <a:extLst>
              <a:ext uri="{FF2B5EF4-FFF2-40B4-BE49-F238E27FC236}">
                <a16:creationId xmlns:a16="http://schemas.microsoft.com/office/drawing/2014/main" id="{9168BFAA-0E36-5204-A556-2252FB1F334E}"/>
              </a:ext>
            </a:extLst>
          </p:cNvPr>
          <p:cNvSpPr txBox="1"/>
          <p:nvPr/>
        </p:nvSpPr>
        <p:spPr>
          <a:xfrm>
            <a:off x="4158640" y="6211669"/>
            <a:ext cx="1720343" cy="646331"/>
          </a:xfrm>
          <a:prstGeom prst="rect">
            <a:avLst/>
          </a:prstGeom>
          <a:noFill/>
        </p:spPr>
        <p:txBody>
          <a:bodyPr wrap="none" rtlCol="0">
            <a:spAutoFit/>
          </a:bodyPr>
          <a:lstStyle/>
          <a:p>
            <a:r>
              <a:rPr lang="en-US" sz="2800" b="1" dirty="0">
                <a:latin typeface="Raleway" pitchFamily="2" charset="77"/>
              </a:rPr>
              <a:t>z</a:t>
            </a:r>
            <a:r>
              <a:rPr lang="en-US" sz="3600" baseline="-25000" dirty="0">
                <a:latin typeface="Times New Roman" panose="02020603050405020304" pitchFamily="18" charset="0"/>
                <a:cs typeface="Times New Roman" panose="02020603050405020304" pitchFamily="18" charset="0"/>
              </a:rPr>
              <a:t>2</a:t>
            </a:r>
            <a:r>
              <a:rPr lang="en-US" sz="2800" b="1" i="1" dirty="0">
                <a:latin typeface="Raleway" pitchFamily="2" charset="77"/>
              </a:rPr>
              <a:t> </a:t>
            </a:r>
            <a:r>
              <a:rPr lang="en-US" sz="2800" b="1" dirty="0">
                <a:latin typeface="Raleway" pitchFamily="2" charset="77"/>
              </a:rPr>
              <a:t>= x</a:t>
            </a:r>
            <a:r>
              <a:rPr lang="en-US" sz="3600" baseline="-25000" dirty="0">
                <a:latin typeface="Times New Roman" panose="02020603050405020304" pitchFamily="18" charset="0"/>
                <a:cs typeface="Times New Roman" panose="02020603050405020304" pitchFamily="18" charset="0"/>
              </a:rPr>
              <a:t>2</a:t>
            </a:r>
            <a:r>
              <a:rPr lang="en-US" sz="3600" i="1" baseline="-25000" dirty="0">
                <a:latin typeface="Raleway" pitchFamily="2" charset="77"/>
              </a:rPr>
              <a:t> </a:t>
            </a:r>
            <a:r>
              <a:rPr lang="en-US" sz="2800" b="1" dirty="0">
                <a:latin typeface="Raleway" pitchFamily="2" charset="77"/>
              </a:rPr>
              <a:t>w</a:t>
            </a:r>
            <a:r>
              <a:rPr lang="en-US" sz="3600" baseline="-25000" dirty="0">
                <a:latin typeface="Times New Roman" panose="02020603050405020304" pitchFamily="18" charset="0"/>
                <a:cs typeface="Times New Roman" panose="02020603050405020304" pitchFamily="18" charset="0"/>
              </a:rPr>
              <a:t>0</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318059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C3F074-0059-2AF2-B191-8FEA7912C41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19E85BF-3867-D704-D5AE-5E30FA4D34C1}"/>
              </a:ext>
            </a:extLst>
          </p:cNvPr>
          <p:cNvSpPr>
            <a:spLocks noGrp="1"/>
          </p:cNvSpPr>
          <p:nvPr>
            <p:ph type="title"/>
          </p:nvPr>
        </p:nvSpPr>
        <p:spPr/>
        <p:txBody>
          <a:bodyPr>
            <a:normAutofit fontScale="90000"/>
          </a:bodyPr>
          <a:lstStyle/>
          <a:p>
            <a:r>
              <a:rPr lang="en-US" dirty="0"/>
              <a:t>Computing</a:t>
            </a:r>
            <a:r>
              <a:rPr lang="en-US" b="1" dirty="0"/>
              <a:t> x</a:t>
            </a:r>
            <a:r>
              <a:rPr lang="en-US" dirty="0"/>
              <a:t> ∗ </a:t>
            </a:r>
            <a:r>
              <a:rPr lang="en-US" b="1" dirty="0"/>
              <a:t>w :          </a:t>
            </a:r>
            <a:r>
              <a:rPr lang="en-US" b="1" dirty="0" err="1"/>
              <a:t>z</a:t>
            </a:r>
            <a:r>
              <a:rPr lang="en-US" sz="5400" i="1" baseline="-25000" dirty="0" err="1"/>
              <a:t>j</a:t>
            </a:r>
            <a:r>
              <a:rPr lang="en-US" b="1" i="1" dirty="0"/>
              <a:t> </a:t>
            </a:r>
            <a:r>
              <a:rPr lang="en-US" b="1" dirty="0"/>
              <a:t>= </a:t>
            </a:r>
            <a:r>
              <a:rPr lang="en-US" b="1" dirty="0" err="1"/>
              <a:t>x</a:t>
            </a:r>
            <a:r>
              <a:rPr lang="en-US" sz="5400" i="1" baseline="-25000" dirty="0" err="1"/>
              <a:t>j</a:t>
            </a:r>
            <a:r>
              <a:rPr lang="en-US" sz="5400" i="1" baseline="-25000" dirty="0"/>
              <a:t> </a:t>
            </a:r>
            <a:r>
              <a:rPr lang="en-US" b="1" dirty="0"/>
              <a:t>w</a:t>
            </a:r>
            <a:r>
              <a:rPr lang="en-US" sz="5400" baseline="-25000" dirty="0"/>
              <a:t>0</a:t>
            </a:r>
            <a:r>
              <a:rPr lang="en-US" b="1" dirty="0"/>
              <a:t>   </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j </a:t>
            </a:r>
            <a:r>
              <a:rPr lang="en-US" dirty="0">
                <a:latin typeface="Times New Roman" panose="02020603050405020304" pitchFamily="18" charset="0"/>
                <a:cs typeface="Times New Roman" panose="02020603050405020304" pitchFamily="18" charset="0"/>
              </a:rPr>
              <a:t>: 1 ≤ </a:t>
            </a:r>
            <a:r>
              <a:rPr lang="en-US" i="1" dirty="0">
                <a:latin typeface="Times New Roman" panose="02020603050405020304" pitchFamily="18" charset="0"/>
                <a:cs typeface="Times New Roman" panose="02020603050405020304" pitchFamily="18" charset="0"/>
              </a:rPr>
              <a:t>j </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t </a:t>
            </a:r>
            <a:endParaRPr lang="en-US" dirty="0"/>
          </a:p>
        </p:txBody>
      </p:sp>
      <p:pic>
        <p:nvPicPr>
          <p:cNvPr id="3" name="Content Placeholder 2">
            <a:extLst>
              <a:ext uri="{FF2B5EF4-FFF2-40B4-BE49-F238E27FC236}">
                <a16:creationId xmlns:a16="http://schemas.microsoft.com/office/drawing/2014/main" id="{EED876D4-E111-4B2D-F64C-7BEFA9E16A2B}"/>
              </a:ext>
            </a:extLst>
          </p:cNvPr>
          <p:cNvPicPr>
            <a:picLocks noGrp="1" noChangeAspect="1"/>
          </p:cNvPicPr>
          <p:nvPr>
            <p:ph idx="1"/>
          </p:nvPr>
        </p:nvPicPr>
        <p:blipFill>
          <a:blip r:embed="rId2"/>
          <a:stretch>
            <a:fillRect/>
          </a:stretch>
        </p:blipFill>
        <p:spPr>
          <a:xfrm>
            <a:off x="1902875" y="1600200"/>
            <a:ext cx="8446576" cy="4572000"/>
          </a:xfrm>
          <a:prstGeom prst="rect">
            <a:avLst/>
          </a:prstGeom>
        </p:spPr>
      </p:pic>
      <p:sp>
        <p:nvSpPr>
          <p:cNvPr id="4" name="TextBox 3">
            <a:extLst>
              <a:ext uri="{FF2B5EF4-FFF2-40B4-BE49-F238E27FC236}">
                <a16:creationId xmlns:a16="http://schemas.microsoft.com/office/drawing/2014/main" id="{D40FF52D-2770-5EFD-D2F5-711EFC1FF5EA}"/>
              </a:ext>
            </a:extLst>
          </p:cNvPr>
          <p:cNvSpPr txBox="1"/>
          <p:nvPr/>
        </p:nvSpPr>
        <p:spPr>
          <a:xfrm>
            <a:off x="4559473" y="6211669"/>
            <a:ext cx="1720343" cy="646331"/>
          </a:xfrm>
          <a:prstGeom prst="rect">
            <a:avLst/>
          </a:prstGeom>
          <a:noFill/>
        </p:spPr>
        <p:txBody>
          <a:bodyPr wrap="none" rtlCol="0">
            <a:spAutoFit/>
          </a:bodyPr>
          <a:lstStyle/>
          <a:p>
            <a:r>
              <a:rPr lang="en-US" sz="2800" b="1" dirty="0">
                <a:latin typeface="Raleway" pitchFamily="2" charset="77"/>
              </a:rPr>
              <a:t>z</a:t>
            </a:r>
            <a:r>
              <a:rPr lang="en-US" sz="3600" baseline="-25000" dirty="0">
                <a:latin typeface="Times New Roman" panose="02020603050405020304" pitchFamily="18" charset="0"/>
                <a:cs typeface="Times New Roman" panose="02020603050405020304" pitchFamily="18" charset="0"/>
              </a:rPr>
              <a:t>3</a:t>
            </a:r>
            <a:r>
              <a:rPr lang="en-US" sz="2800" b="1" i="1" dirty="0">
                <a:latin typeface="Raleway" pitchFamily="2" charset="77"/>
              </a:rPr>
              <a:t> </a:t>
            </a:r>
            <a:r>
              <a:rPr lang="en-US" sz="2800" b="1" dirty="0">
                <a:latin typeface="Raleway" pitchFamily="2" charset="77"/>
              </a:rPr>
              <a:t>= x</a:t>
            </a:r>
            <a:r>
              <a:rPr lang="en-US" sz="3600" baseline="-25000" dirty="0">
                <a:latin typeface="Times New Roman" panose="02020603050405020304" pitchFamily="18" charset="0"/>
                <a:cs typeface="Times New Roman" panose="02020603050405020304" pitchFamily="18" charset="0"/>
              </a:rPr>
              <a:t>3</a:t>
            </a:r>
            <a:r>
              <a:rPr lang="en-US" sz="3600" i="1" baseline="-25000" dirty="0">
                <a:latin typeface="Raleway" pitchFamily="2" charset="77"/>
              </a:rPr>
              <a:t> </a:t>
            </a:r>
            <a:r>
              <a:rPr lang="en-US" sz="2800" b="1" dirty="0">
                <a:latin typeface="Raleway" pitchFamily="2" charset="77"/>
              </a:rPr>
              <a:t>w</a:t>
            </a:r>
            <a:r>
              <a:rPr lang="en-US" sz="3600" baseline="-25000" dirty="0">
                <a:latin typeface="Times New Roman" panose="02020603050405020304" pitchFamily="18" charset="0"/>
                <a:cs typeface="Times New Roman" panose="02020603050405020304" pitchFamily="18" charset="0"/>
              </a:rPr>
              <a:t>0</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3132351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E121584-3A66-C86B-AC41-36A33DA0110F}"/>
              </a:ext>
            </a:extLst>
          </p:cNvPr>
          <p:cNvSpPr>
            <a:spLocks noGrp="1"/>
          </p:cNvSpPr>
          <p:nvPr>
            <p:ph type="title"/>
          </p:nvPr>
        </p:nvSpPr>
        <p:spPr/>
        <p:txBody>
          <a:bodyPr>
            <a:normAutofit fontScale="90000"/>
          </a:bodyPr>
          <a:lstStyle/>
          <a:p>
            <a:r>
              <a:rPr lang="en-US" dirty="0"/>
              <a:t>More complex example with a longer kernel</a:t>
            </a:r>
          </a:p>
        </p:txBody>
      </p:sp>
      <p:sp>
        <p:nvSpPr>
          <p:cNvPr id="6" name="Content Placeholder 5">
            <a:extLst>
              <a:ext uri="{FF2B5EF4-FFF2-40B4-BE49-F238E27FC236}">
                <a16:creationId xmlns:a16="http://schemas.microsoft.com/office/drawing/2014/main" id="{A952CA83-150E-F094-06F7-F1AC83662414}"/>
              </a:ext>
            </a:extLst>
          </p:cNvPr>
          <p:cNvSpPr>
            <a:spLocks noGrp="1"/>
          </p:cNvSpPr>
          <p:nvPr>
            <p:ph idx="1"/>
          </p:nvPr>
        </p:nvSpPr>
        <p:spPr>
          <a:xfrm>
            <a:off x="1097285" y="1600200"/>
            <a:ext cx="10414134" cy="4572000"/>
          </a:xfrm>
        </p:spPr>
        <p:txBody>
          <a:bodyPr/>
          <a:lstStyle/>
          <a:p>
            <a:r>
              <a:rPr lang="en-US" dirty="0"/>
              <a:t>Convenient to have output length = input length</a:t>
            </a:r>
          </a:p>
          <a:p>
            <a:r>
              <a:rPr lang="en-US" dirty="0"/>
              <a:t>We </a:t>
            </a:r>
            <a:r>
              <a:rPr lang="en-US" b="1" dirty="0"/>
              <a:t>pad</a:t>
            </a:r>
            <a:r>
              <a:rPr lang="en-US" dirty="0"/>
              <a:t> the input by adding </a:t>
            </a:r>
            <a:r>
              <a:rPr lang="en-US" b="1" i="1" dirty="0"/>
              <a:t>p</a:t>
            </a:r>
            <a:r>
              <a:rPr lang="en-US" i="1" dirty="0"/>
              <a:t> </a:t>
            </a:r>
            <a:r>
              <a:rPr lang="en-US" dirty="0"/>
              <a:t>zeros at the beginning and end of the signal.</a:t>
            </a:r>
          </a:p>
          <a:p>
            <a:pPr marL="457200" indent="-457200">
              <a:buFont typeface="Arial" panose="020B0604020202020204" pitchFamily="34" charset="0"/>
              <a:buChar char="•"/>
            </a:pPr>
            <a:r>
              <a:rPr lang="en-US" dirty="0"/>
              <a:t>We start the center of the kernel at the first element x1,</a:t>
            </a:r>
          </a:p>
        </p:txBody>
      </p:sp>
      <p:pic>
        <p:nvPicPr>
          <p:cNvPr id="9" name="Picture 8">
            <a:extLst>
              <a:ext uri="{FF2B5EF4-FFF2-40B4-BE49-F238E27FC236}">
                <a16:creationId xmlns:a16="http://schemas.microsoft.com/office/drawing/2014/main" id="{49F98F48-D287-6A50-2303-A700DED9454A}"/>
              </a:ext>
            </a:extLst>
          </p:cNvPr>
          <p:cNvPicPr>
            <a:picLocks noChangeAspect="1"/>
          </p:cNvPicPr>
          <p:nvPr/>
        </p:nvPicPr>
        <p:blipFill>
          <a:blip r:embed="rId2"/>
          <a:stretch>
            <a:fillRect/>
          </a:stretch>
        </p:blipFill>
        <p:spPr>
          <a:xfrm>
            <a:off x="1698669" y="4422992"/>
            <a:ext cx="7772400" cy="1470694"/>
          </a:xfrm>
          <a:prstGeom prst="rect">
            <a:avLst/>
          </a:prstGeom>
        </p:spPr>
      </p:pic>
      <p:pic>
        <p:nvPicPr>
          <p:cNvPr id="11" name="Picture 10">
            <a:extLst>
              <a:ext uri="{FF2B5EF4-FFF2-40B4-BE49-F238E27FC236}">
                <a16:creationId xmlns:a16="http://schemas.microsoft.com/office/drawing/2014/main" id="{A935AB83-2E19-CA94-E24B-AE4ADB2ABB7A}"/>
              </a:ext>
            </a:extLst>
          </p:cNvPr>
          <p:cNvPicPr>
            <a:picLocks noChangeAspect="1"/>
          </p:cNvPicPr>
          <p:nvPr/>
        </p:nvPicPr>
        <p:blipFill>
          <a:blip r:embed="rId3"/>
          <a:stretch>
            <a:fillRect/>
          </a:stretch>
        </p:blipFill>
        <p:spPr>
          <a:xfrm>
            <a:off x="1698669" y="4253639"/>
            <a:ext cx="7772400" cy="1640047"/>
          </a:xfrm>
          <a:prstGeom prst="rect">
            <a:avLst/>
          </a:prstGeom>
        </p:spPr>
      </p:pic>
    </p:spTree>
    <p:extLst>
      <p:ext uri="{BB962C8B-B14F-4D97-AF65-F5344CB8AC3E}">
        <p14:creationId xmlns:p14="http://schemas.microsoft.com/office/powerpoint/2010/main" val="1437419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24A94E-5BF7-D104-B3BF-A6F43D501B3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3B5850C-2297-0C52-A941-5DCFF95B3A10}"/>
              </a:ext>
            </a:extLst>
          </p:cNvPr>
          <p:cNvSpPr>
            <a:spLocks noGrp="1"/>
          </p:cNvSpPr>
          <p:nvPr>
            <p:ph type="title"/>
          </p:nvPr>
        </p:nvSpPr>
        <p:spPr/>
        <p:txBody>
          <a:bodyPr>
            <a:normAutofit fontScale="90000"/>
          </a:bodyPr>
          <a:lstStyle/>
          <a:p>
            <a:r>
              <a:rPr lang="en-US" dirty="0"/>
              <a:t>More complex example with a longer kernel</a:t>
            </a:r>
          </a:p>
        </p:txBody>
      </p:sp>
      <p:sp>
        <p:nvSpPr>
          <p:cNvPr id="6" name="Content Placeholder 5">
            <a:extLst>
              <a:ext uri="{FF2B5EF4-FFF2-40B4-BE49-F238E27FC236}">
                <a16:creationId xmlns:a16="http://schemas.microsoft.com/office/drawing/2014/main" id="{BB6779FD-D463-C21D-DB42-5CDFC5299FE8}"/>
              </a:ext>
            </a:extLst>
          </p:cNvPr>
          <p:cNvSpPr>
            <a:spLocks noGrp="1"/>
          </p:cNvSpPr>
          <p:nvPr>
            <p:ph idx="1"/>
          </p:nvPr>
        </p:nvSpPr>
        <p:spPr>
          <a:xfrm>
            <a:off x="1097285" y="1600199"/>
            <a:ext cx="10414134" cy="5098197"/>
          </a:xfrm>
        </p:spPr>
        <p:txBody>
          <a:bodyPr>
            <a:normAutofit/>
          </a:bodyPr>
          <a:lstStyle/>
          <a:p>
            <a:r>
              <a:rPr lang="en-US" sz="3200" dirty="0"/>
              <a:t>Convenient to define the kernel vector </a:t>
            </a:r>
            <a:r>
              <a:rPr lang="en-US" sz="3200" b="1" dirty="0"/>
              <a:t>w </a:t>
            </a:r>
            <a:r>
              <a:rPr lang="en-US" sz="3200" dirty="0"/>
              <a:t>as having an odd number of elements of length </a:t>
            </a:r>
            <a:r>
              <a:rPr lang="en-US" sz="3200" i="1" dirty="0"/>
              <a:t>k </a:t>
            </a:r>
            <a:r>
              <a:rPr lang="en-US" sz="3200" dirty="0"/>
              <a:t>= 2 </a:t>
            </a:r>
            <a:r>
              <a:rPr lang="en-US" sz="3200" i="1" dirty="0"/>
              <a:t>p </a:t>
            </a:r>
            <a:r>
              <a:rPr lang="en-US" sz="3200" dirty="0"/>
              <a:t>+ 1, </a:t>
            </a:r>
          </a:p>
          <a:p>
            <a:pPr marL="457200" indent="-457200">
              <a:buFont typeface="Arial" panose="020B0604020202020204" pitchFamily="34" charset="0"/>
              <a:buChar char="•"/>
            </a:pPr>
            <a:r>
              <a:rPr lang="en-US" sz="3200" dirty="0"/>
              <a:t>center element has </a:t>
            </a:r>
            <a:r>
              <a:rPr lang="en-US" sz="3200" i="1" dirty="0"/>
              <a:t>p </a:t>
            </a:r>
            <a:r>
              <a:rPr lang="en-US" sz="3200" dirty="0"/>
              <a:t>elements on either side.</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b="1" dirty="0" err="1"/>
              <a:t>z</a:t>
            </a:r>
            <a:r>
              <a:rPr lang="en-US" sz="4000" baseline="-25000" dirty="0" err="1">
                <a:latin typeface="Times New Roman" panose="02020603050405020304" pitchFamily="18" charset="0"/>
                <a:cs typeface="Times New Roman" panose="02020603050405020304" pitchFamily="18" charset="0"/>
              </a:rPr>
              <a:t>j</a:t>
            </a:r>
            <a:r>
              <a:rPr lang="en-US" sz="3200" dirty="0"/>
              <a:t> = dot product of  </a:t>
            </a:r>
            <a:r>
              <a:rPr lang="en-US" sz="3200" b="1" dirty="0"/>
              <a:t>x</a:t>
            </a:r>
            <a:r>
              <a:rPr lang="en-US" sz="3200" dirty="0"/>
              <a:t> [ j-p : j+p+1 ] with </a:t>
            </a:r>
            <a:r>
              <a:rPr lang="en-US" sz="3200" b="1" dirty="0"/>
              <a:t>w</a:t>
            </a:r>
            <a:r>
              <a:rPr lang="en-US" sz="3200" dirty="0"/>
              <a:t>[ 0 : 2p+1 ]</a:t>
            </a:r>
          </a:p>
          <a:p>
            <a:pPr marL="457200" indent="-457200">
              <a:buFont typeface="Arial" panose="020B0604020202020204" pitchFamily="34" charset="0"/>
              <a:buChar char="•"/>
            </a:pPr>
            <a:r>
              <a:rPr lang="en-US" sz="3200" dirty="0"/>
              <a:t>So for a kernel </a:t>
            </a:r>
            <a:r>
              <a:rPr lang="en-US" sz="3200" b="1" dirty="0"/>
              <a:t>w</a:t>
            </a:r>
            <a:r>
              <a:rPr lang="en-US" sz="3200" dirty="0"/>
              <a:t> of a receptive field of 3, p = 1  </a:t>
            </a:r>
          </a:p>
          <a:p>
            <a:endParaRPr lang="en-US" dirty="0"/>
          </a:p>
        </p:txBody>
      </p:sp>
      <p:pic>
        <p:nvPicPr>
          <p:cNvPr id="7" name="Picture 6">
            <a:extLst>
              <a:ext uri="{FF2B5EF4-FFF2-40B4-BE49-F238E27FC236}">
                <a16:creationId xmlns:a16="http://schemas.microsoft.com/office/drawing/2014/main" id="{6057D72F-A020-EEC2-4AB2-A4ACD8648ABD}"/>
              </a:ext>
            </a:extLst>
          </p:cNvPr>
          <p:cNvPicPr>
            <a:picLocks noChangeAspect="1"/>
          </p:cNvPicPr>
          <p:nvPr/>
        </p:nvPicPr>
        <p:blipFill>
          <a:blip r:embed="rId2"/>
          <a:stretch>
            <a:fillRect/>
          </a:stretch>
        </p:blipFill>
        <p:spPr>
          <a:xfrm>
            <a:off x="2489983" y="3128376"/>
            <a:ext cx="4508326" cy="1932140"/>
          </a:xfrm>
          <a:prstGeom prst="rect">
            <a:avLst/>
          </a:prstGeom>
        </p:spPr>
      </p:pic>
    </p:spTree>
    <p:extLst>
      <p:ext uri="{BB962C8B-B14F-4D97-AF65-F5344CB8AC3E}">
        <p14:creationId xmlns:p14="http://schemas.microsoft.com/office/powerpoint/2010/main" val="218088569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5E5970D-E539-0B21-8449-43354D7728E2}"/>
              </a:ext>
            </a:extLst>
          </p:cNvPr>
          <p:cNvSpPr>
            <a:spLocks noGrp="1"/>
          </p:cNvSpPr>
          <p:nvPr>
            <p:ph type="title"/>
          </p:nvPr>
        </p:nvSpPr>
        <p:spPr/>
        <p:txBody>
          <a:bodyPr/>
          <a:lstStyle/>
          <a:p>
            <a:endParaRPr lang="en-US"/>
          </a:p>
        </p:txBody>
      </p:sp>
      <p:pic>
        <p:nvPicPr>
          <p:cNvPr id="8" name="Content Placeholder 7">
            <a:extLst>
              <a:ext uri="{FF2B5EF4-FFF2-40B4-BE49-F238E27FC236}">
                <a16:creationId xmlns:a16="http://schemas.microsoft.com/office/drawing/2014/main" id="{220F740A-8046-41E5-291E-FEE8C8FF8A70}"/>
              </a:ext>
            </a:extLst>
          </p:cNvPr>
          <p:cNvPicPr>
            <a:picLocks noGrp="1" noChangeAspect="1"/>
          </p:cNvPicPr>
          <p:nvPr>
            <p:ph idx="1"/>
          </p:nvPr>
        </p:nvPicPr>
        <p:blipFill>
          <a:blip r:embed="rId2"/>
          <a:stretch>
            <a:fillRect/>
          </a:stretch>
        </p:blipFill>
        <p:spPr>
          <a:xfrm>
            <a:off x="1544397" y="292744"/>
            <a:ext cx="9611283" cy="6272512"/>
          </a:xfrm>
          <a:prstGeom prst="rect">
            <a:avLst/>
          </a:prstGeom>
        </p:spPr>
      </p:pic>
      <p:pic>
        <p:nvPicPr>
          <p:cNvPr id="9" name="Picture 8">
            <a:extLst>
              <a:ext uri="{FF2B5EF4-FFF2-40B4-BE49-F238E27FC236}">
                <a16:creationId xmlns:a16="http://schemas.microsoft.com/office/drawing/2014/main" id="{79119E78-203C-B6BC-95D2-7D8E08FBA559}"/>
              </a:ext>
            </a:extLst>
          </p:cNvPr>
          <p:cNvPicPr>
            <a:picLocks noChangeAspect="1"/>
          </p:cNvPicPr>
          <p:nvPr/>
        </p:nvPicPr>
        <p:blipFill>
          <a:blip r:embed="rId3"/>
          <a:stretch>
            <a:fillRect/>
          </a:stretch>
        </p:blipFill>
        <p:spPr>
          <a:xfrm>
            <a:off x="8659736" y="3194554"/>
            <a:ext cx="2900209" cy="1242947"/>
          </a:xfrm>
          <a:prstGeom prst="rect">
            <a:avLst/>
          </a:prstGeom>
        </p:spPr>
      </p:pic>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F175898C-95E4-33F2-2B9E-3D14AE09457E}"/>
                  </a:ext>
                </a:extLst>
              </p:cNvPr>
              <p:cNvSpPr txBox="1"/>
              <p:nvPr/>
            </p:nvSpPr>
            <p:spPr>
              <a:xfrm>
                <a:off x="8337860" y="4732971"/>
                <a:ext cx="3543959" cy="121039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b="0" i="1" smtClean="0">
                              <a:latin typeface="Cambria Math" panose="02040503050406030204" pitchFamily="18" charset="0"/>
                            </a:rPr>
                          </m:ctrlPr>
                        </m:sSubPr>
                        <m:e>
                          <m:r>
                            <a:rPr lang="en-US" sz="2800" b="1" i="1" smtClean="0">
                              <a:latin typeface="Cambria Math" panose="02040503050406030204" pitchFamily="18" charset="0"/>
                            </a:rPr>
                            <m:t>𝒛</m:t>
                          </m:r>
                        </m:e>
                        <m:sub>
                          <m:r>
                            <a:rPr lang="en-US" sz="2800" b="0" i="1" smtClean="0">
                              <a:latin typeface="Cambria Math" panose="02040503050406030204" pitchFamily="18" charset="0"/>
                            </a:rPr>
                            <m:t>1</m:t>
                          </m:r>
                        </m:sub>
                      </m:sSub>
                      <m:r>
                        <a:rPr lang="en-US" sz="2800" b="0" i="1" smtClean="0">
                          <a:latin typeface="Cambria Math" panose="02040503050406030204" pitchFamily="18" charset="0"/>
                        </a:rPr>
                        <m:t>= </m:t>
                      </m:r>
                      <m:nary>
                        <m:naryPr>
                          <m:chr m:val="∑"/>
                          <m:ctrlPr>
                            <a:rPr lang="en-US" sz="2800" b="0" i="1" smtClean="0">
                              <a:latin typeface="Cambria Math" panose="02040503050406030204" pitchFamily="18" charset="0"/>
                            </a:rPr>
                          </m:ctrlPr>
                        </m:naryPr>
                        <m:sub>
                          <m:r>
                            <m:rPr>
                              <m:brk m:alnAt="23"/>
                            </m:rPr>
                            <a:rPr lang="en-US" sz="2800" b="0" i="1" smtClean="0">
                              <a:latin typeface="Cambria Math" panose="02040503050406030204" pitchFamily="18" charset="0"/>
                            </a:rPr>
                            <m:t>𝑖</m:t>
                          </m:r>
                          <m:r>
                            <a:rPr lang="en-US" sz="2800" b="0" i="1" smtClean="0">
                              <a:latin typeface="Cambria Math" panose="02040503050406030204" pitchFamily="18" charset="0"/>
                            </a:rPr>
                            <m:t>=−1</m:t>
                          </m:r>
                        </m:sub>
                        <m:sup>
                          <m:r>
                            <a:rPr lang="en-US" sz="2800" b="0" i="1" smtClean="0">
                              <a:latin typeface="Cambria Math" panose="02040503050406030204" pitchFamily="18" charset="0"/>
                            </a:rPr>
                            <m:t>1</m:t>
                          </m:r>
                        </m:sup>
                        <m:e>
                          <m:sSub>
                            <m:sSubPr>
                              <m:ctrlPr>
                                <a:rPr lang="en-US" sz="2800" b="0" i="1" smtClean="0">
                                  <a:latin typeface="Cambria Math" panose="02040503050406030204" pitchFamily="18" charset="0"/>
                                </a:rPr>
                              </m:ctrlPr>
                            </m:sSubPr>
                            <m:e>
                              <m:r>
                                <a:rPr lang="en-US" sz="2800" b="1" i="1" smtClean="0">
                                  <a:latin typeface="Cambria Math" panose="02040503050406030204" pitchFamily="18" charset="0"/>
                                </a:rPr>
                                <m:t>𝒙</m:t>
                              </m:r>
                            </m:e>
                            <m:sub>
                              <m:r>
                                <a:rPr lang="en-US" sz="2800" b="0" i="1" smtClean="0">
                                  <a:latin typeface="Cambria Math" panose="02040503050406030204" pitchFamily="18" charset="0"/>
                                </a:rPr>
                                <m:t>𝑖</m:t>
                              </m:r>
                              <m:r>
                                <a:rPr lang="en-US" sz="2800" b="0" i="1" smtClean="0">
                                  <a:latin typeface="Cambria Math" panose="02040503050406030204" pitchFamily="18" charset="0"/>
                                </a:rPr>
                                <m:t>+1</m:t>
                              </m:r>
                            </m:sub>
                          </m:sSub>
                          <m:sSub>
                            <m:sSubPr>
                              <m:ctrlPr>
                                <a:rPr lang="en-US" sz="2800" b="0" i="1" smtClean="0">
                                  <a:latin typeface="Cambria Math" panose="02040503050406030204" pitchFamily="18" charset="0"/>
                                </a:rPr>
                              </m:ctrlPr>
                            </m:sSubPr>
                            <m:e>
                              <m:r>
                                <a:rPr lang="en-US" sz="2800" b="1" i="1" smtClean="0">
                                  <a:latin typeface="Cambria Math" panose="02040503050406030204" pitchFamily="18" charset="0"/>
                                </a:rPr>
                                <m:t>𝒘</m:t>
                              </m:r>
                            </m:e>
                            <m:sub>
                              <m:r>
                                <a:rPr lang="en-US" sz="2800" b="0" i="1" smtClean="0">
                                  <a:latin typeface="Cambria Math" panose="02040503050406030204" pitchFamily="18" charset="0"/>
                                </a:rPr>
                                <m:t>𝑖</m:t>
                              </m:r>
                              <m:r>
                                <a:rPr lang="en-US" sz="2800" b="0" i="1" smtClean="0">
                                  <a:latin typeface="Cambria Math" panose="02040503050406030204" pitchFamily="18" charset="0"/>
                                </a:rPr>
                                <m:t>+1</m:t>
                              </m:r>
                            </m:sub>
                          </m:sSub>
                        </m:e>
                      </m:nary>
                    </m:oMath>
                  </m:oMathPara>
                </a14:m>
                <a:endParaRPr lang="en-US" sz="2800" dirty="0"/>
              </a:p>
            </p:txBody>
          </p:sp>
        </mc:Choice>
        <mc:Fallback xmlns="">
          <p:sp>
            <p:nvSpPr>
              <p:cNvPr id="11" name="TextBox 10">
                <a:extLst>
                  <a:ext uri="{FF2B5EF4-FFF2-40B4-BE49-F238E27FC236}">
                    <a16:creationId xmlns:a16="http://schemas.microsoft.com/office/drawing/2014/main" id="{F175898C-95E4-33F2-2B9E-3D14AE09457E}"/>
                  </a:ext>
                </a:extLst>
              </p:cNvPr>
              <p:cNvSpPr txBox="1">
                <a:spLocks noRot="1" noChangeAspect="1" noMove="1" noResize="1" noEditPoints="1" noAdjustHandles="1" noChangeArrowheads="1" noChangeShapeType="1" noTextEdit="1"/>
              </p:cNvSpPr>
              <p:nvPr/>
            </p:nvSpPr>
            <p:spPr>
              <a:xfrm>
                <a:off x="8337860" y="4732971"/>
                <a:ext cx="3543959" cy="1210396"/>
              </a:xfrm>
              <a:prstGeom prst="rect">
                <a:avLst/>
              </a:prstGeom>
              <a:blipFill>
                <a:blip r:embed="rId4"/>
                <a:stretch>
                  <a:fillRect l="-2857" t="-111340" b="-172165"/>
                </a:stretch>
              </a:blipFill>
            </p:spPr>
            <p:txBody>
              <a:bodyPr/>
              <a:lstStyle/>
              <a:p>
                <a:r>
                  <a:rPr lang="en-US">
                    <a:noFill/>
                  </a:rPr>
                  <a:t> </a:t>
                </a:r>
              </a:p>
            </p:txBody>
          </p:sp>
        </mc:Fallback>
      </mc:AlternateContent>
    </p:spTree>
    <p:extLst>
      <p:ext uri="{BB962C8B-B14F-4D97-AF65-F5344CB8AC3E}">
        <p14:creationId xmlns:p14="http://schemas.microsoft.com/office/powerpoint/2010/main" val="103354635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6861C-A57E-5B79-AA80-A2150BAC2A7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9AACDAE-7701-F2FD-200F-ADDF965B3008}"/>
              </a:ext>
            </a:extLst>
          </p:cNvPr>
          <p:cNvSpPr>
            <a:spLocks noGrp="1"/>
          </p:cNvSpPr>
          <p:nvPr>
            <p:ph type="title"/>
          </p:nvPr>
        </p:nvSpPr>
        <p:spPr/>
        <p:txBody>
          <a:bodyPr/>
          <a:lstStyle/>
          <a:p>
            <a:endParaRPr lang="en-US"/>
          </a:p>
        </p:txBody>
      </p:sp>
      <p:pic>
        <p:nvPicPr>
          <p:cNvPr id="8" name="Content Placeholder 7">
            <a:extLst>
              <a:ext uri="{FF2B5EF4-FFF2-40B4-BE49-F238E27FC236}">
                <a16:creationId xmlns:a16="http://schemas.microsoft.com/office/drawing/2014/main" id="{05029084-FE71-6DF5-3C9F-ACA457D8D7CE}"/>
              </a:ext>
            </a:extLst>
          </p:cNvPr>
          <p:cNvPicPr>
            <a:picLocks noGrp="1" noChangeAspect="1"/>
          </p:cNvPicPr>
          <p:nvPr>
            <p:ph idx="1"/>
          </p:nvPr>
        </p:nvPicPr>
        <p:blipFill>
          <a:blip r:embed="rId2"/>
          <a:srcRect/>
          <a:stretch/>
        </p:blipFill>
        <p:spPr>
          <a:xfrm>
            <a:off x="1544397" y="122025"/>
            <a:ext cx="9611283" cy="6272512"/>
          </a:xfrm>
          <a:prstGeom prst="rect">
            <a:avLst/>
          </a:prstGeom>
        </p:spPr>
      </p:pic>
      <p:pic>
        <p:nvPicPr>
          <p:cNvPr id="3" name="Picture 2">
            <a:extLst>
              <a:ext uri="{FF2B5EF4-FFF2-40B4-BE49-F238E27FC236}">
                <a16:creationId xmlns:a16="http://schemas.microsoft.com/office/drawing/2014/main" id="{4558E991-9711-4224-8CF3-EBD4E4BB12CF}"/>
              </a:ext>
            </a:extLst>
          </p:cNvPr>
          <p:cNvPicPr>
            <a:picLocks noChangeAspect="1"/>
          </p:cNvPicPr>
          <p:nvPr/>
        </p:nvPicPr>
        <p:blipFill>
          <a:blip r:embed="rId3"/>
          <a:stretch>
            <a:fillRect/>
          </a:stretch>
        </p:blipFill>
        <p:spPr>
          <a:xfrm>
            <a:off x="8702588" y="3258281"/>
            <a:ext cx="2900209" cy="1242947"/>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4A8AE232-F9F7-FF60-E5AD-050A2F0B38BA}"/>
                  </a:ext>
                </a:extLst>
              </p:cNvPr>
              <p:cNvSpPr txBox="1"/>
              <p:nvPr/>
            </p:nvSpPr>
            <p:spPr>
              <a:xfrm>
                <a:off x="8337860" y="4732971"/>
                <a:ext cx="3543959" cy="121039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b="0" i="1" smtClean="0">
                              <a:latin typeface="Cambria Math" panose="02040503050406030204" pitchFamily="18" charset="0"/>
                            </a:rPr>
                          </m:ctrlPr>
                        </m:sSubPr>
                        <m:e>
                          <m:r>
                            <a:rPr lang="en-US" sz="2800" b="1" i="1" smtClean="0">
                              <a:latin typeface="Cambria Math" panose="02040503050406030204" pitchFamily="18" charset="0"/>
                            </a:rPr>
                            <m:t>𝒛</m:t>
                          </m:r>
                        </m:e>
                        <m:sub>
                          <m:r>
                            <a:rPr lang="en-US" sz="2800" b="0" i="1" smtClean="0">
                              <a:latin typeface="Cambria Math" panose="02040503050406030204" pitchFamily="18" charset="0"/>
                            </a:rPr>
                            <m:t>2</m:t>
                          </m:r>
                        </m:sub>
                      </m:sSub>
                      <m:r>
                        <a:rPr lang="en-US" sz="2800" b="0" i="1" smtClean="0">
                          <a:latin typeface="Cambria Math" panose="02040503050406030204" pitchFamily="18" charset="0"/>
                        </a:rPr>
                        <m:t>= </m:t>
                      </m:r>
                      <m:nary>
                        <m:naryPr>
                          <m:chr m:val="∑"/>
                          <m:ctrlPr>
                            <a:rPr lang="en-US" sz="2800" b="0" i="1" smtClean="0">
                              <a:latin typeface="Cambria Math" panose="02040503050406030204" pitchFamily="18" charset="0"/>
                            </a:rPr>
                          </m:ctrlPr>
                        </m:naryPr>
                        <m:sub>
                          <m:r>
                            <m:rPr>
                              <m:brk m:alnAt="23"/>
                            </m:rPr>
                            <a:rPr lang="en-US" sz="2800" b="0" i="1" smtClean="0">
                              <a:latin typeface="Cambria Math" panose="02040503050406030204" pitchFamily="18" charset="0"/>
                            </a:rPr>
                            <m:t>𝑖</m:t>
                          </m:r>
                          <m:r>
                            <a:rPr lang="en-US" sz="2800" b="0" i="1" smtClean="0">
                              <a:latin typeface="Cambria Math" panose="02040503050406030204" pitchFamily="18" charset="0"/>
                            </a:rPr>
                            <m:t>=−1</m:t>
                          </m:r>
                        </m:sub>
                        <m:sup>
                          <m:r>
                            <a:rPr lang="en-US" sz="2800" b="0" i="1" smtClean="0">
                              <a:latin typeface="Cambria Math" panose="02040503050406030204" pitchFamily="18" charset="0"/>
                            </a:rPr>
                            <m:t>1</m:t>
                          </m:r>
                        </m:sup>
                        <m:e>
                          <m:sSub>
                            <m:sSubPr>
                              <m:ctrlPr>
                                <a:rPr lang="en-US" sz="2800" b="0" i="1" smtClean="0">
                                  <a:latin typeface="Cambria Math" panose="02040503050406030204" pitchFamily="18" charset="0"/>
                                </a:rPr>
                              </m:ctrlPr>
                            </m:sSubPr>
                            <m:e>
                              <m:r>
                                <a:rPr lang="en-US" sz="2800" b="1" i="1" smtClean="0">
                                  <a:latin typeface="Cambria Math" panose="02040503050406030204" pitchFamily="18" charset="0"/>
                                </a:rPr>
                                <m:t>𝒙</m:t>
                              </m:r>
                            </m:e>
                            <m:sub>
                              <m:r>
                                <a:rPr lang="en-US" sz="2800" b="0" i="1" smtClean="0">
                                  <a:latin typeface="Cambria Math" panose="02040503050406030204" pitchFamily="18" charset="0"/>
                                </a:rPr>
                                <m:t>𝑖</m:t>
                              </m:r>
                              <m:r>
                                <a:rPr lang="en-US" sz="2800" b="0" i="1" smtClean="0">
                                  <a:latin typeface="Cambria Math" panose="02040503050406030204" pitchFamily="18" charset="0"/>
                                </a:rPr>
                                <m:t>+2</m:t>
                              </m:r>
                            </m:sub>
                          </m:sSub>
                          <m:sSub>
                            <m:sSubPr>
                              <m:ctrlPr>
                                <a:rPr lang="en-US" sz="2800" b="0" i="1" smtClean="0">
                                  <a:latin typeface="Cambria Math" panose="02040503050406030204" pitchFamily="18" charset="0"/>
                                </a:rPr>
                              </m:ctrlPr>
                            </m:sSubPr>
                            <m:e>
                              <m:r>
                                <a:rPr lang="en-US" sz="2800" b="1" i="1" smtClean="0">
                                  <a:latin typeface="Cambria Math" panose="02040503050406030204" pitchFamily="18" charset="0"/>
                                </a:rPr>
                                <m:t>𝒘</m:t>
                              </m:r>
                            </m:e>
                            <m:sub>
                              <m:r>
                                <a:rPr lang="en-US" sz="2800" b="0" i="1" smtClean="0">
                                  <a:latin typeface="Cambria Math" panose="02040503050406030204" pitchFamily="18" charset="0"/>
                                </a:rPr>
                                <m:t>𝑖</m:t>
                              </m:r>
                              <m:r>
                                <a:rPr lang="en-US" sz="2800" b="0" i="1" smtClean="0">
                                  <a:latin typeface="Cambria Math" panose="02040503050406030204" pitchFamily="18" charset="0"/>
                                </a:rPr>
                                <m:t>+2</m:t>
                              </m:r>
                            </m:sub>
                          </m:sSub>
                        </m:e>
                      </m:nary>
                    </m:oMath>
                  </m:oMathPara>
                </a14:m>
                <a:endParaRPr lang="en-US" sz="2800" dirty="0"/>
              </a:p>
            </p:txBody>
          </p:sp>
        </mc:Choice>
        <mc:Fallback xmlns="">
          <p:sp>
            <p:nvSpPr>
              <p:cNvPr id="6" name="TextBox 5">
                <a:extLst>
                  <a:ext uri="{FF2B5EF4-FFF2-40B4-BE49-F238E27FC236}">
                    <a16:creationId xmlns:a16="http://schemas.microsoft.com/office/drawing/2014/main" id="{4A8AE232-F9F7-FF60-E5AD-050A2F0B38BA}"/>
                  </a:ext>
                </a:extLst>
              </p:cNvPr>
              <p:cNvSpPr txBox="1">
                <a:spLocks noRot="1" noChangeAspect="1" noMove="1" noResize="1" noEditPoints="1" noAdjustHandles="1" noChangeArrowheads="1" noChangeShapeType="1" noTextEdit="1"/>
              </p:cNvSpPr>
              <p:nvPr/>
            </p:nvSpPr>
            <p:spPr>
              <a:xfrm>
                <a:off x="8337860" y="4732971"/>
                <a:ext cx="3543959" cy="1210396"/>
              </a:xfrm>
              <a:prstGeom prst="rect">
                <a:avLst/>
              </a:prstGeom>
              <a:blipFill>
                <a:blip r:embed="rId4"/>
                <a:stretch>
                  <a:fillRect l="-2857" t="-111340" b="-172165"/>
                </a:stretch>
              </a:blipFill>
            </p:spPr>
            <p:txBody>
              <a:bodyPr/>
              <a:lstStyle/>
              <a:p>
                <a:r>
                  <a:rPr lang="en-US">
                    <a:noFill/>
                  </a:rPr>
                  <a:t> </a:t>
                </a:r>
              </a:p>
            </p:txBody>
          </p:sp>
        </mc:Fallback>
      </mc:AlternateContent>
    </p:spTree>
    <p:extLst>
      <p:ext uri="{BB962C8B-B14F-4D97-AF65-F5344CB8AC3E}">
        <p14:creationId xmlns:p14="http://schemas.microsoft.com/office/powerpoint/2010/main" val="90367249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10011-3FEC-3A94-0F87-FE0D4C01ECE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907DC69-2952-1AF3-832B-6655FD3C819D}"/>
              </a:ext>
            </a:extLst>
          </p:cNvPr>
          <p:cNvSpPr>
            <a:spLocks noGrp="1"/>
          </p:cNvSpPr>
          <p:nvPr>
            <p:ph type="title"/>
          </p:nvPr>
        </p:nvSpPr>
        <p:spPr/>
        <p:txBody>
          <a:bodyPr/>
          <a:lstStyle/>
          <a:p>
            <a:endParaRPr lang="en-US"/>
          </a:p>
        </p:txBody>
      </p:sp>
      <p:pic>
        <p:nvPicPr>
          <p:cNvPr id="8" name="Content Placeholder 7">
            <a:extLst>
              <a:ext uri="{FF2B5EF4-FFF2-40B4-BE49-F238E27FC236}">
                <a16:creationId xmlns:a16="http://schemas.microsoft.com/office/drawing/2014/main" id="{370AEA78-FE16-8D12-8588-E5F594AD0462}"/>
              </a:ext>
            </a:extLst>
          </p:cNvPr>
          <p:cNvPicPr>
            <a:picLocks noGrp="1" noChangeAspect="1"/>
          </p:cNvPicPr>
          <p:nvPr>
            <p:ph idx="1"/>
          </p:nvPr>
        </p:nvPicPr>
        <p:blipFill>
          <a:blip r:embed="rId2"/>
          <a:srcRect/>
          <a:stretch/>
        </p:blipFill>
        <p:spPr>
          <a:xfrm>
            <a:off x="1544397" y="104854"/>
            <a:ext cx="9611283" cy="6272512"/>
          </a:xfrm>
          <a:prstGeom prst="rect">
            <a:avLst/>
          </a:prstGeom>
        </p:spPr>
      </p:pic>
      <p:pic>
        <p:nvPicPr>
          <p:cNvPr id="2" name="Picture 1">
            <a:extLst>
              <a:ext uri="{FF2B5EF4-FFF2-40B4-BE49-F238E27FC236}">
                <a16:creationId xmlns:a16="http://schemas.microsoft.com/office/drawing/2014/main" id="{3CAF513A-937A-E86F-5098-398E4ED77D2A}"/>
              </a:ext>
            </a:extLst>
          </p:cNvPr>
          <p:cNvPicPr>
            <a:picLocks noChangeAspect="1"/>
          </p:cNvPicPr>
          <p:nvPr/>
        </p:nvPicPr>
        <p:blipFill>
          <a:blip r:embed="rId3"/>
          <a:stretch>
            <a:fillRect/>
          </a:stretch>
        </p:blipFill>
        <p:spPr>
          <a:xfrm>
            <a:off x="8702588" y="3241110"/>
            <a:ext cx="2900209" cy="1242947"/>
          </a:xfrm>
          <a:prstGeom prst="rect">
            <a:avLst/>
          </a:prstGeom>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CCBF02EF-B70E-5538-909D-283156ED3C79}"/>
                  </a:ext>
                </a:extLst>
              </p:cNvPr>
              <p:cNvSpPr txBox="1"/>
              <p:nvPr/>
            </p:nvSpPr>
            <p:spPr>
              <a:xfrm>
                <a:off x="8337860" y="4732971"/>
                <a:ext cx="3543959" cy="121039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b="0" i="1" smtClean="0">
                              <a:latin typeface="Cambria Math" panose="02040503050406030204" pitchFamily="18" charset="0"/>
                            </a:rPr>
                          </m:ctrlPr>
                        </m:sSubPr>
                        <m:e>
                          <m:r>
                            <a:rPr lang="en-US" sz="2800" b="1" i="1" smtClean="0">
                              <a:latin typeface="Cambria Math" panose="02040503050406030204" pitchFamily="18" charset="0"/>
                            </a:rPr>
                            <m:t>𝒛</m:t>
                          </m:r>
                        </m:e>
                        <m:sub>
                          <m:r>
                            <a:rPr lang="en-US" sz="2800" b="0" i="1" smtClean="0">
                              <a:latin typeface="Cambria Math" panose="02040503050406030204" pitchFamily="18" charset="0"/>
                            </a:rPr>
                            <m:t>3</m:t>
                          </m:r>
                        </m:sub>
                      </m:sSub>
                      <m:r>
                        <a:rPr lang="en-US" sz="2800" b="0" i="1" smtClean="0">
                          <a:latin typeface="Cambria Math" panose="02040503050406030204" pitchFamily="18" charset="0"/>
                        </a:rPr>
                        <m:t>= </m:t>
                      </m:r>
                      <m:nary>
                        <m:naryPr>
                          <m:chr m:val="∑"/>
                          <m:ctrlPr>
                            <a:rPr lang="en-US" sz="2800" b="0" i="1" smtClean="0">
                              <a:latin typeface="Cambria Math" panose="02040503050406030204" pitchFamily="18" charset="0"/>
                            </a:rPr>
                          </m:ctrlPr>
                        </m:naryPr>
                        <m:sub>
                          <m:r>
                            <m:rPr>
                              <m:brk m:alnAt="23"/>
                            </m:rPr>
                            <a:rPr lang="en-US" sz="2800" b="0" i="1" smtClean="0">
                              <a:latin typeface="Cambria Math" panose="02040503050406030204" pitchFamily="18" charset="0"/>
                            </a:rPr>
                            <m:t>𝑖</m:t>
                          </m:r>
                          <m:r>
                            <a:rPr lang="en-US" sz="2800" b="0" i="1" smtClean="0">
                              <a:latin typeface="Cambria Math" panose="02040503050406030204" pitchFamily="18" charset="0"/>
                            </a:rPr>
                            <m:t>=−1</m:t>
                          </m:r>
                        </m:sub>
                        <m:sup>
                          <m:r>
                            <a:rPr lang="en-US" sz="2800" b="0" i="1" smtClean="0">
                              <a:latin typeface="Cambria Math" panose="02040503050406030204" pitchFamily="18" charset="0"/>
                            </a:rPr>
                            <m:t>1</m:t>
                          </m:r>
                        </m:sup>
                        <m:e>
                          <m:sSub>
                            <m:sSubPr>
                              <m:ctrlPr>
                                <a:rPr lang="en-US" sz="2800" b="0" i="1" smtClean="0">
                                  <a:latin typeface="Cambria Math" panose="02040503050406030204" pitchFamily="18" charset="0"/>
                                </a:rPr>
                              </m:ctrlPr>
                            </m:sSubPr>
                            <m:e>
                              <m:r>
                                <a:rPr lang="en-US" sz="2800" b="1" i="1" smtClean="0">
                                  <a:latin typeface="Cambria Math" panose="02040503050406030204" pitchFamily="18" charset="0"/>
                                </a:rPr>
                                <m:t>𝒙</m:t>
                              </m:r>
                            </m:e>
                            <m:sub>
                              <m:r>
                                <a:rPr lang="en-US" sz="2800" b="0" i="1" smtClean="0">
                                  <a:latin typeface="Cambria Math" panose="02040503050406030204" pitchFamily="18" charset="0"/>
                                </a:rPr>
                                <m:t>𝑖</m:t>
                              </m:r>
                              <m:r>
                                <a:rPr lang="en-US" sz="2800" b="0" i="1" smtClean="0">
                                  <a:latin typeface="Cambria Math" panose="02040503050406030204" pitchFamily="18" charset="0"/>
                                </a:rPr>
                                <m:t>+3</m:t>
                              </m:r>
                            </m:sub>
                          </m:sSub>
                          <m:sSub>
                            <m:sSubPr>
                              <m:ctrlPr>
                                <a:rPr lang="en-US" sz="2800" b="0" i="1" smtClean="0">
                                  <a:latin typeface="Cambria Math" panose="02040503050406030204" pitchFamily="18" charset="0"/>
                                </a:rPr>
                              </m:ctrlPr>
                            </m:sSubPr>
                            <m:e>
                              <m:r>
                                <a:rPr lang="en-US" sz="2800" b="1" i="1" smtClean="0">
                                  <a:latin typeface="Cambria Math" panose="02040503050406030204" pitchFamily="18" charset="0"/>
                                </a:rPr>
                                <m:t>𝒘</m:t>
                              </m:r>
                            </m:e>
                            <m:sub>
                              <m:r>
                                <a:rPr lang="en-US" sz="2800" b="0" i="1" smtClean="0">
                                  <a:latin typeface="Cambria Math" panose="02040503050406030204" pitchFamily="18" charset="0"/>
                                </a:rPr>
                                <m:t>𝑖</m:t>
                              </m:r>
                              <m:r>
                                <a:rPr lang="en-US" sz="2800" b="0" i="1" smtClean="0">
                                  <a:latin typeface="Cambria Math" panose="02040503050406030204" pitchFamily="18" charset="0"/>
                                </a:rPr>
                                <m:t>+3</m:t>
                              </m:r>
                            </m:sub>
                          </m:sSub>
                        </m:e>
                      </m:nary>
                    </m:oMath>
                  </m:oMathPara>
                </a14:m>
                <a:endParaRPr lang="en-US" sz="2800" dirty="0"/>
              </a:p>
            </p:txBody>
          </p:sp>
        </mc:Choice>
        <mc:Fallback xmlns="">
          <p:sp>
            <p:nvSpPr>
              <p:cNvPr id="3" name="TextBox 2">
                <a:extLst>
                  <a:ext uri="{FF2B5EF4-FFF2-40B4-BE49-F238E27FC236}">
                    <a16:creationId xmlns:a16="http://schemas.microsoft.com/office/drawing/2014/main" id="{CCBF02EF-B70E-5538-909D-283156ED3C79}"/>
                  </a:ext>
                </a:extLst>
              </p:cNvPr>
              <p:cNvSpPr txBox="1">
                <a:spLocks noRot="1" noChangeAspect="1" noMove="1" noResize="1" noEditPoints="1" noAdjustHandles="1" noChangeArrowheads="1" noChangeShapeType="1" noTextEdit="1"/>
              </p:cNvSpPr>
              <p:nvPr/>
            </p:nvSpPr>
            <p:spPr>
              <a:xfrm>
                <a:off x="8337860" y="4732971"/>
                <a:ext cx="3543959" cy="1210396"/>
              </a:xfrm>
              <a:prstGeom prst="rect">
                <a:avLst/>
              </a:prstGeom>
              <a:blipFill>
                <a:blip r:embed="rId4"/>
                <a:stretch>
                  <a:fillRect l="-2857" t="-111340" b="-172165"/>
                </a:stretch>
              </a:blipFill>
            </p:spPr>
            <p:txBody>
              <a:bodyPr/>
              <a:lstStyle/>
              <a:p>
                <a:r>
                  <a:rPr lang="en-US">
                    <a:noFill/>
                  </a:rPr>
                  <a:t> </a:t>
                </a:r>
              </a:p>
            </p:txBody>
          </p:sp>
        </mc:Fallback>
      </mc:AlternateContent>
    </p:spTree>
    <p:extLst>
      <p:ext uri="{BB962C8B-B14F-4D97-AF65-F5344CB8AC3E}">
        <p14:creationId xmlns:p14="http://schemas.microsoft.com/office/powerpoint/2010/main" val="308532762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C001887-BAC8-1B75-CC05-D90BA4FFD524}"/>
              </a:ext>
            </a:extLst>
          </p:cNvPr>
          <p:cNvSpPr>
            <a:spLocks noGrp="1"/>
          </p:cNvSpPr>
          <p:nvPr>
            <p:ph type="title"/>
          </p:nvPr>
        </p:nvSpPr>
        <p:spPr/>
        <p:txBody>
          <a:bodyPr/>
          <a:lstStyle/>
          <a:p>
            <a:r>
              <a:rPr lang="en-US" dirty="0"/>
              <a:t>Convolution in Whisper</a:t>
            </a:r>
          </a:p>
        </p:txBody>
      </p:sp>
      <p:sp>
        <p:nvSpPr>
          <p:cNvPr id="6" name="Content Placeholder 5">
            <a:extLst>
              <a:ext uri="{FF2B5EF4-FFF2-40B4-BE49-F238E27FC236}">
                <a16:creationId xmlns:a16="http://schemas.microsoft.com/office/drawing/2014/main" id="{E25566A0-A316-BCB4-7E1C-639FBD40F205}"/>
              </a:ext>
            </a:extLst>
          </p:cNvPr>
          <p:cNvSpPr>
            <a:spLocks noGrp="1"/>
          </p:cNvSpPr>
          <p:nvPr>
            <p:ph idx="1"/>
          </p:nvPr>
        </p:nvSpPr>
        <p:spPr>
          <a:xfrm>
            <a:off x="759082" y="1315233"/>
            <a:ext cx="3775340" cy="4919700"/>
          </a:xfrm>
        </p:spPr>
        <p:txBody>
          <a:bodyPr>
            <a:normAutofit/>
          </a:bodyPr>
          <a:lstStyle/>
          <a:p>
            <a:r>
              <a:rPr lang="en-US" sz="3600" dirty="0"/>
              <a:t>Receptive field is 3, so kernel is compared to 3 frames of speech</a:t>
            </a:r>
          </a:p>
        </p:txBody>
      </p:sp>
      <p:pic>
        <p:nvPicPr>
          <p:cNvPr id="2" name="Picture 1">
            <a:extLst>
              <a:ext uri="{FF2B5EF4-FFF2-40B4-BE49-F238E27FC236}">
                <a16:creationId xmlns:a16="http://schemas.microsoft.com/office/drawing/2014/main" id="{2A29BAA7-20C0-B137-78C2-973BCB3CD073}"/>
              </a:ext>
            </a:extLst>
          </p:cNvPr>
          <p:cNvPicPr>
            <a:picLocks noChangeAspect="1"/>
          </p:cNvPicPr>
          <p:nvPr/>
        </p:nvPicPr>
        <p:blipFill>
          <a:blip r:embed="rId2"/>
          <a:stretch>
            <a:fillRect/>
          </a:stretch>
        </p:blipFill>
        <p:spPr>
          <a:xfrm>
            <a:off x="4720092" y="1066799"/>
            <a:ext cx="7608216" cy="3842794"/>
          </a:xfrm>
          <a:prstGeom prst="rect">
            <a:avLst/>
          </a:prstGeom>
        </p:spPr>
      </p:pic>
      <p:sp>
        <p:nvSpPr>
          <p:cNvPr id="3" name="Content Placeholder 5">
            <a:extLst>
              <a:ext uri="{FF2B5EF4-FFF2-40B4-BE49-F238E27FC236}">
                <a16:creationId xmlns:a16="http://schemas.microsoft.com/office/drawing/2014/main" id="{EF079875-CCB2-7F85-D7D1-446ED38D2BF3}"/>
              </a:ext>
            </a:extLst>
          </p:cNvPr>
          <p:cNvSpPr txBox="1">
            <a:spLocks/>
          </p:cNvSpPr>
          <p:nvPr/>
        </p:nvSpPr>
        <p:spPr>
          <a:xfrm>
            <a:off x="710238" y="5158027"/>
            <a:ext cx="10722680" cy="4919700"/>
          </a:xfrm>
          <a:prstGeom prst="rect">
            <a:avLst/>
          </a:prstGeom>
        </p:spPr>
        <p:txBody>
          <a:bodyPr vert="horz" lIns="0" tIns="45720" rIns="0" bIns="45720" rtlCol="0">
            <a:normAutofit/>
          </a:bodyPr>
          <a:lstStyle>
            <a:lvl1pPr marL="7938" indent="-7938" algn="l" defTabSz="685750" rtl="0" eaLnBrk="1" latinLnBrk="0" hangingPunct="1">
              <a:lnSpc>
                <a:spcPct val="90000"/>
              </a:lnSpc>
              <a:spcBef>
                <a:spcPts val="900"/>
              </a:spcBef>
              <a:spcAft>
                <a:spcPts val="151"/>
              </a:spcAft>
              <a:buClr>
                <a:schemeClr val="accent1"/>
              </a:buClr>
              <a:buSzPct val="100000"/>
              <a:buFont typeface="Calibri" panose="020F0502020204030204" pitchFamily="34" charset="0"/>
              <a:buNone/>
              <a:tabLst/>
              <a:defRPr sz="2800" kern="1200" baseline="0">
                <a:solidFill>
                  <a:schemeClr val="tx1">
                    <a:lumMod val="75000"/>
                    <a:lumOff val="25000"/>
                  </a:schemeClr>
                </a:solidFill>
                <a:latin typeface="Raleway" pitchFamily="2" charset="77"/>
                <a:ea typeface="+mn-ea"/>
                <a:cs typeface="+mn-cs"/>
              </a:defRPr>
            </a:lvl1pPr>
            <a:lvl2pPr marL="460375" indent="-225425" algn="l" defTabSz="685750" rtl="0" eaLnBrk="1" latinLnBrk="0" hangingPunct="1">
              <a:lnSpc>
                <a:spcPct val="90000"/>
              </a:lnSpc>
              <a:spcBef>
                <a:spcPts val="151"/>
              </a:spcBef>
              <a:spcAft>
                <a:spcPts val="300"/>
              </a:spcAft>
              <a:buClr>
                <a:schemeClr val="accent1"/>
              </a:buClr>
              <a:buFont typeface="Arial" panose="020B0604020202020204" pitchFamily="34" charset="0"/>
              <a:buChar char="•"/>
              <a:tabLst/>
              <a:defRPr sz="2400" kern="1200" baseline="0">
                <a:solidFill>
                  <a:schemeClr val="tx1">
                    <a:lumMod val="75000"/>
                    <a:lumOff val="25000"/>
                  </a:schemeClr>
                </a:solidFill>
                <a:latin typeface="Raleway" pitchFamily="2" charset="77"/>
                <a:ea typeface="+mn-ea"/>
                <a:cs typeface="+mn-cs"/>
              </a:defRPr>
            </a:lvl2pPr>
            <a:lvl3pPr marL="685800" indent="-276225" algn="l" defTabSz="685750" rtl="0" eaLnBrk="1" latinLnBrk="0" hangingPunct="1">
              <a:lnSpc>
                <a:spcPct val="90000"/>
              </a:lnSpc>
              <a:spcBef>
                <a:spcPts val="151"/>
              </a:spcBef>
              <a:spcAft>
                <a:spcPts val="300"/>
              </a:spcAft>
              <a:buClr>
                <a:schemeClr val="accent1"/>
              </a:buClr>
              <a:buFont typeface="Arial" panose="020B0604020202020204" pitchFamily="34" charset="0"/>
              <a:buChar char="•"/>
              <a:tabLst/>
              <a:defRPr sz="2000" kern="1200" baseline="0">
                <a:solidFill>
                  <a:schemeClr val="tx1">
                    <a:lumMod val="75000"/>
                    <a:lumOff val="25000"/>
                  </a:schemeClr>
                </a:solidFill>
                <a:latin typeface="Raleway" pitchFamily="2" charset="77"/>
                <a:ea typeface="+mn-ea"/>
                <a:cs typeface="+mn-cs"/>
              </a:defRPr>
            </a:lvl3pPr>
            <a:lvl4pPr marL="920750" indent="-234950" algn="l" defTabSz="685750" rtl="0" eaLnBrk="1" latinLnBrk="0" hangingPunct="1">
              <a:lnSpc>
                <a:spcPct val="90000"/>
              </a:lnSpc>
              <a:spcBef>
                <a:spcPts val="151"/>
              </a:spcBef>
              <a:spcAft>
                <a:spcPts val="300"/>
              </a:spcAft>
              <a:buClr>
                <a:schemeClr val="accent1"/>
              </a:buClr>
              <a:buFont typeface="Arial" panose="020B0604020202020204" pitchFamily="34" charset="0"/>
              <a:buChar char="•"/>
              <a:tabLst/>
              <a:defRPr sz="1600" kern="1200" baseline="0">
                <a:solidFill>
                  <a:schemeClr val="tx1">
                    <a:lumMod val="75000"/>
                    <a:lumOff val="25000"/>
                  </a:schemeClr>
                </a:solidFill>
                <a:latin typeface="Raleway" pitchFamily="2" charset="77"/>
                <a:ea typeface="+mn-ea"/>
                <a:cs typeface="+mn-cs"/>
              </a:defRPr>
            </a:lvl4pPr>
            <a:lvl5pPr marL="1146175" indent="-225425" algn="l" defTabSz="685750" rtl="0" eaLnBrk="1" latinLnBrk="0" hangingPunct="1">
              <a:lnSpc>
                <a:spcPct val="90000"/>
              </a:lnSpc>
              <a:spcBef>
                <a:spcPts val="151"/>
              </a:spcBef>
              <a:spcAft>
                <a:spcPts val="300"/>
              </a:spcAft>
              <a:buClr>
                <a:schemeClr val="accent1"/>
              </a:buClr>
              <a:buFont typeface="Arial" panose="020B0604020202020204" pitchFamily="34" charset="0"/>
              <a:buChar char="•"/>
              <a:tabLst/>
              <a:defRPr sz="1400" kern="1200" baseline="0">
                <a:solidFill>
                  <a:schemeClr val="tx1">
                    <a:lumMod val="75000"/>
                    <a:lumOff val="25000"/>
                  </a:schemeClr>
                </a:solidFill>
                <a:latin typeface="+mj-lt"/>
                <a:ea typeface="+mn-ea"/>
                <a:cs typeface="+mn-cs"/>
              </a:defRPr>
            </a:lvl5pPr>
            <a:lvl6pPr marL="82493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6pPr>
            <a:lvl7pPr marL="97492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7pPr>
            <a:lvl8pPr marL="1124916"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8pPr>
            <a:lvl9pPr marL="1274905"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9pPr>
          </a:lstStyle>
          <a:p>
            <a:r>
              <a:rPr lang="en-US" sz="3600" dirty="0"/>
              <a:t>Whisper frame is 25 </a:t>
            </a:r>
            <a:r>
              <a:rPr lang="en-US" sz="3600" dirty="0" err="1"/>
              <a:t>ms</a:t>
            </a:r>
            <a:r>
              <a:rPr lang="en-US" sz="3600" dirty="0"/>
              <a:t> of speech, separated by 10 </a:t>
            </a:r>
            <a:r>
              <a:rPr lang="en-US" sz="3600" dirty="0" err="1"/>
              <a:t>ms</a:t>
            </a:r>
            <a:r>
              <a:rPr lang="en-US" sz="3600" dirty="0"/>
              <a:t> stride</a:t>
            </a:r>
          </a:p>
          <a:p>
            <a:r>
              <a:rPr lang="en-US" sz="3600" dirty="0"/>
              <a:t>So each kernel extracts 45 </a:t>
            </a:r>
            <a:r>
              <a:rPr lang="en-US" sz="3600" dirty="0" err="1"/>
              <a:t>ms</a:t>
            </a:r>
            <a:r>
              <a:rPr lang="en-US" sz="3600" dirty="0"/>
              <a:t> of speech</a:t>
            </a:r>
          </a:p>
        </p:txBody>
      </p:sp>
    </p:spTree>
    <p:extLst>
      <p:ext uri="{BB962C8B-B14F-4D97-AF65-F5344CB8AC3E}">
        <p14:creationId xmlns:p14="http://schemas.microsoft.com/office/powerpoint/2010/main" val="177060257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81407F-EC33-37FE-9363-530E130F7E11}"/>
              </a:ext>
            </a:extLst>
          </p:cNvPr>
          <p:cNvSpPr>
            <a:spLocks noGrp="1"/>
          </p:cNvSpPr>
          <p:nvPr>
            <p:ph type="title"/>
          </p:nvPr>
        </p:nvSpPr>
        <p:spPr>
          <a:xfrm>
            <a:off x="1097285" y="523160"/>
            <a:ext cx="10058400" cy="907196"/>
          </a:xfrm>
        </p:spPr>
        <p:txBody>
          <a:bodyPr>
            <a:normAutofit/>
          </a:bodyPr>
          <a:lstStyle/>
          <a:p>
            <a:r>
              <a:rPr lang="en-US" dirty="0"/>
              <a:t>Input is not one number per frame!  </a:t>
            </a:r>
          </a:p>
        </p:txBody>
      </p:sp>
      <p:sp>
        <p:nvSpPr>
          <p:cNvPr id="6" name="Content Placeholder 5" descr=" kernel will have separate vectors for each of these input channels. We say that the kernel has a depth of 128, meaning that the kernel is of shape [128,3].">
            <a:extLst>
              <a:ext uri="{FF2B5EF4-FFF2-40B4-BE49-F238E27FC236}">
                <a16:creationId xmlns:a16="http://schemas.microsoft.com/office/drawing/2014/main" id="{76F1DF44-012E-6996-CEE6-7AB21125BBAD}"/>
              </a:ext>
            </a:extLst>
          </p:cNvPr>
          <p:cNvSpPr>
            <a:spLocks noGrp="1"/>
          </p:cNvSpPr>
          <p:nvPr>
            <p:ph idx="1"/>
          </p:nvPr>
        </p:nvSpPr>
        <p:spPr/>
        <p:txBody>
          <a:bodyPr>
            <a:normAutofit/>
          </a:bodyPr>
          <a:lstStyle/>
          <a:p>
            <a:r>
              <a:rPr lang="en-US" dirty="0"/>
              <a:t>Conv layer input has </a:t>
            </a:r>
            <a:r>
              <a:rPr lang="en-US" b="1" dirty="0"/>
              <a:t>128 input channels</a:t>
            </a:r>
            <a:r>
              <a:rPr lang="en-US" dirty="0"/>
              <a:t>, each</a:t>
            </a:r>
          </a:p>
          <a:p>
            <a:pPr marL="457200" indent="-457200">
              <a:buFont typeface="Arial" panose="020B0604020202020204" pitchFamily="34" charset="0"/>
              <a:buChar char="•"/>
            </a:pPr>
            <a:r>
              <a:rPr lang="en-US" dirty="0"/>
              <a:t>Each of the 128 values from the 128 log mel filters in spectrum.</a:t>
            </a:r>
          </a:p>
          <a:p>
            <a:pPr marL="457200" indent="-457200">
              <a:buFont typeface="Arial" panose="020B0604020202020204" pitchFamily="34" charset="0"/>
              <a:buChar char="•"/>
            </a:pPr>
            <a:r>
              <a:rPr lang="en-US" dirty="0"/>
              <a:t>Kernel has separate vector for each of these input channels</a:t>
            </a:r>
          </a:p>
          <a:p>
            <a:pPr marL="457200" indent="-457200">
              <a:buFont typeface="Arial" panose="020B0604020202020204" pitchFamily="34" charset="0"/>
              <a:buChar char="•"/>
            </a:pPr>
            <a:r>
              <a:rPr lang="en-US" dirty="0"/>
              <a:t>Kernel has depth 128</a:t>
            </a:r>
          </a:p>
          <a:p>
            <a:pPr marL="0" indent="0"/>
            <a:r>
              <a:rPr lang="en-US" dirty="0"/>
              <a:t>The convolution sums over those 128 dot products</a:t>
            </a:r>
          </a:p>
          <a:p>
            <a:endParaRPr lang="en-US" dirty="0"/>
          </a:p>
          <a:p>
            <a:endParaRPr lang="en-US" dirty="0"/>
          </a:p>
        </p:txBody>
      </p:sp>
      <p:pic>
        <p:nvPicPr>
          <p:cNvPr id="2" name="Picture 1">
            <a:extLst>
              <a:ext uri="{FF2B5EF4-FFF2-40B4-BE49-F238E27FC236}">
                <a16:creationId xmlns:a16="http://schemas.microsoft.com/office/drawing/2014/main" id="{72F92B61-147C-6C37-C84C-0847D5CE046B}"/>
              </a:ext>
            </a:extLst>
          </p:cNvPr>
          <p:cNvPicPr>
            <a:picLocks noChangeAspect="1"/>
          </p:cNvPicPr>
          <p:nvPr/>
        </p:nvPicPr>
        <p:blipFill>
          <a:blip r:embed="rId2"/>
          <a:stretch>
            <a:fillRect/>
          </a:stretch>
        </p:blipFill>
        <p:spPr>
          <a:xfrm>
            <a:off x="1894639" y="5002498"/>
            <a:ext cx="2079849" cy="1255081"/>
          </a:xfrm>
          <a:prstGeom prst="rect">
            <a:avLst/>
          </a:prstGeom>
        </p:spPr>
      </p:pic>
      <p:pic>
        <p:nvPicPr>
          <p:cNvPr id="3" name="Picture 2">
            <a:extLst>
              <a:ext uri="{FF2B5EF4-FFF2-40B4-BE49-F238E27FC236}">
                <a16:creationId xmlns:a16="http://schemas.microsoft.com/office/drawing/2014/main" id="{D5CA0FA0-855D-3EAD-4FC1-E9E2962DD560}"/>
              </a:ext>
            </a:extLst>
          </p:cNvPr>
          <p:cNvPicPr>
            <a:picLocks noChangeAspect="1"/>
          </p:cNvPicPr>
          <p:nvPr/>
        </p:nvPicPr>
        <p:blipFill>
          <a:blip r:embed="rId2"/>
          <a:srcRect l="54659" t="30249" r="26271" b="27719"/>
          <a:stretch>
            <a:fillRect/>
          </a:stretch>
        </p:blipFill>
        <p:spPr>
          <a:xfrm>
            <a:off x="8593155" y="1572660"/>
            <a:ext cx="396607" cy="527537"/>
          </a:xfrm>
          <a:prstGeom prst="rect">
            <a:avLst/>
          </a:prstGeom>
        </p:spPr>
      </p:pic>
    </p:spTree>
    <p:extLst>
      <p:ext uri="{BB962C8B-B14F-4D97-AF65-F5344CB8AC3E}">
        <p14:creationId xmlns:p14="http://schemas.microsoft.com/office/powerpoint/2010/main" val="280219607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435596D-7FB7-1D64-A6D5-AADF67602851}"/>
              </a:ext>
            </a:extLst>
          </p:cNvPr>
          <p:cNvSpPr>
            <a:spLocks noGrp="1"/>
          </p:cNvSpPr>
          <p:nvPr>
            <p:ph type="title"/>
          </p:nvPr>
        </p:nvSpPr>
        <p:spPr/>
        <p:txBody>
          <a:bodyPr>
            <a:normAutofit fontScale="90000"/>
          </a:bodyPr>
          <a:lstStyle/>
          <a:p>
            <a:r>
              <a:rPr lang="en-US" dirty="0"/>
              <a:t>Output is 1024-dim embedding per frame</a:t>
            </a:r>
          </a:p>
        </p:txBody>
      </p:sp>
      <p:sp>
        <p:nvSpPr>
          <p:cNvPr id="6" name="Content Placeholder 5">
            <a:extLst>
              <a:ext uri="{FF2B5EF4-FFF2-40B4-BE49-F238E27FC236}">
                <a16:creationId xmlns:a16="http://schemas.microsoft.com/office/drawing/2014/main" id="{52461D1B-48F0-64B7-9E82-A4D6139AF9EC}"/>
              </a:ext>
            </a:extLst>
          </p:cNvPr>
          <p:cNvSpPr>
            <a:spLocks noGrp="1"/>
          </p:cNvSpPr>
          <p:nvPr>
            <p:ph idx="1"/>
          </p:nvPr>
        </p:nvSpPr>
        <p:spPr>
          <a:xfrm>
            <a:off x="1066799" y="1357829"/>
            <a:ext cx="10058401" cy="4572000"/>
          </a:xfrm>
        </p:spPr>
        <p:txBody>
          <a:bodyPr/>
          <a:lstStyle/>
          <a:p>
            <a:r>
              <a:rPr lang="en-US" dirty="0"/>
              <a:t>Convnet has </a:t>
            </a:r>
            <a:r>
              <a:rPr lang="en-US" b="1" dirty="0"/>
              <a:t>1024 output channels</a:t>
            </a:r>
          </a:p>
        </p:txBody>
      </p:sp>
      <p:pic>
        <p:nvPicPr>
          <p:cNvPr id="7" name="Picture 6">
            <a:extLst>
              <a:ext uri="{FF2B5EF4-FFF2-40B4-BE49-F238E27FC236}">
                <a16:creationId xmlns:a16="http://schemas.microsoft.com/office/drawing/2014/main" id="{41F33C79-985E-5D72-BDE4-E0D68A0C1CDC}"/>
              </a:ext>
            </a:extLst>
          </p:cNvPr>
          <p:cNvPicPr>
            <a:picLocks noChangeAspect="1"/>
          </p:cNvPicPr>
          <p:nvPr/>
        </p:nvPicPr>
        <p:blipFill>
          <a:blip r:embed="rId2"/>
          <a:stretch>
            <a:fillRect/>
          </a:stretch>
        </p:blipFill>
        <p:spPr>
          <a:xfrm>
            <a:off x="2063657" y="1919152"/>
            <a:ext cx="6551533" cy="4938848"/>
          </a:xfrm>
          <a:prstGeom prst="rect">
            <a:avLst/>
          </a:prstGeom>
        </p:spPr>
      </p:pic>
    </p:spTree>
    <p:extLst>
      <p:ext uri="{BB962C8B-B14F-4D97-AF65-F5344CB8AC3E}">
        <p14:creationId xmlns:p14="http://schemas.microsoft.com/office/powerpoint/2010/main" val="13824979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C8FC3-F9E7-7349-24D1-4BF36EAD2BAB}"/>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C2BF4024-8788-E0D8-D92A-209E57FF0892}"/>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Speech Models</a:t>
            </a:r>
          </a:p>
        </p:txBody>
      </p:sp>
      <p:sp>
        <p:nvSpPr>
          <p:cNvPr id="16387" name="Rectangle 6">
            <a:extLst>
              <a:ext uri="{FF2B5EF4-FFF2-40B4-BE49-F238E27FC236}">
                <a16:creationId xmlns:a16="http://schemas.microsoft.com/office/drawing/2014/main" id="{4B17EC90-F9BF-43DF-5324-460CEEEFA017}"/>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ea typeface="ＭＳ Ｐゴシック" charset="0"/>
                <a:cs typeface="Calibri"/>
              </a:rPr>
              <a:t>Convolution Networks</a:t>
            </a:r>
          </a:p>
        </p:txBody>
      </p:sp>
      <p:sp>
        <p:nvSpPr>
          <p:cNvPr id="4" name="Text Placeholder 3">
            <a:extLst>
              <a:ext uri="{FF2B5EF4-FFF2-40B4-BE49-F238E27FC236}">
                <a16:creationId xmlns:a16="http://schemas.microsoft.com/office/drawing/2014/main" id="{3B684895-C3A4-4C49-9980-5027B2998DFC}"/>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232695270"/>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8B424-B882-92F0-C908-1FCD974AC3D1}"/>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09489E6F-437F-A712-2296-D7922A5B25ED}"/>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Speech Models</a:t>
            </a:r>
          </a:p>
        </p:txBody>
      </p:sp>
      <p:sp>
        <p:nvSpPr>
          <p:cNvPr id="16387" name="Rectangle 6">
            <a:extLst>
              <a:ext uri="{FF2B5EF4-FFF2-40B4-BE49-F238E27FC236}">
                <a16:creationId xmlns:a16="http://schemas.microsoft.com/office/drawing/2014/main" id="{7E459407-55AB-6D1D-3060-310467B431D9}"/>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ea typeface="ＭＳ Ｐゴシック" charset="0"/>
                <a:cs typeface="Calibri"/>
              </a:rPr>
              <a:t>Whisper Introduction</a:t>
            </a:r>
          </a:p>
        </p:txBody>
      </p:sp>
      <p:sp>
        <p:nvSpPr>
          <p:cNvPr id="4" name="Text Placeholder 3">
            <a:extLst>
              <a:ext uri="{FF2B5EF4-FFF2-40B4-BE49-F238E27FC236}">
                <a16:creationId xmlns:a16="http://schemas.microsoft.com/office/drawing/2014/main" id="{272209DA-6E50-3DC2-1BD0-4CFAB0C7622A}"/>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038841352"/>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0929E59-E21D-447C-3D66-AB89E860FFC9}"/>
              </a:ext>
            </a:extLst>
          </p:cNvPr>
          <p:cNvSpPr>
            <a:spLocks noGrp="1"/>
          </p:cNvSpPr>
          <p:nvPr>
            <p:ph type="title"/>
          </p:nvPr>
        </p:nvSpPr>
        <p:spPr/>
        <p:txBody>
          <a:bodyPr/>
          <a:lstStyle/>
          <a:p>
            <a:r>
              <a:rPr lang="en-US" dirty="0"/>
              <a:t>Many architectures for ASR</a:t>
            </a:r>
          </a:p>
        </p:txBody>
      </p:sp>
      <p:sp>
        <p:nvSpPr>
          <p:cNvPr id="6" name="Content Placeholder 5">
            <a:extLst>
              <a:ext uri="{FF2B5EF4-FFF2-40B4-BE49-F238E27FC236}">
                <a16:creationId xmlns:a16="http://schemas.microsoft.com/office/drawing/2014/main" id="{5B811F20-5D3A-49D1-1D29-1232276B1B13}"/>
              </a:ext>
            </a:extLst>
          </p:cNvPr>
          <p:cNvSpPr>
            <a:spLocks noGrp="1"/>
          </p:cNvSpPr>
          <p:nvPr>
            <p:ph idx="1"/>
          </p:nvPr>
        </p:nvSpPr>
        <p:spPr/>
        <p:txBody>
          <a:bodyPr>
            <a:normAutofit/>
          </a:bodyPr>
          <a:lstStyle/>
          <a:p>
            <a:r>
              <a:rPr lang="en-US" sz="4000" dirty="0"/>
              <a:t>Encoder-decoder</a:t>
            </a:r>
          </a:p>
          <a:p>
            <a:r>
              <a:rPr lang="en-US" sz="4000" dirty="0"/>
              <a:t>Self-supervised + CTC</a:t>
            </a:r>
          </a:p>
          <a:p>
            <a:r>
              <a:rPr lang="en-US" sz="4000" dirty="0"/>
              <a:t>Speech encoder bolted onto LLM backend</a:t>
            </a:r>
          </a:p>
        </p:txBody>
      </p:sp>
    </p:spTree>
    <p:extLst>
      <p:ext uri="{BB962C8B-B14F-4D97-AF65-F5344CB8AC3E}">
        <p14:creationId xmlns:p14="http://schemas.microsoft.com/office/powerpoint/2010/main" val="35316549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60125B2-502B-FFF8-46B3-023CF54CD683}"/>
              </a:ext>
            </a:extLst>
          </p:cNvPr>
          <p:cNvSpPr>
            <a:spLocks noGrp="1"/>
          </p:cNvSpPr>
          <p:nvPr>
            <p:ph type="title"/>
          </p:nvPr>
        </p:nvSpPr>
        <p:spPr>
          <a:xfrm>
            <a:off x="663879" y="-291334"/>
            <a:ext cx="10566957" cy="907196"/>
          </a:xfrm>
        </p:spPr>
        <p:txBody>
          <a:bodyPr>
            <a:normAutofit fontScale="90000"/>
          </a:bodyPr>
          <a:lstStyle/>
          <a:p>
            <a:r>
              <a:rPr lang="en-US" dirty="0"/>
              <a:t>The Encoder-Decoder architecture for speech</a:t>
            </a:r>
          </a:p>
        </p:txBody>
      </p:sp>
      <p:pic>
        <p:nvPicPr>
          <p:cNvPr id="7" name="Content Placeholder 6">
            <a:extLst>
              <a:ext uri="{FF2B5EF4-FFF2-40B4-BE49-F238E27FC236}">
                <a16:creationId xmlns:a16="http://schemas.microsoft.com/office/drawing/2014/main" id="{4B926ABF-44B5-4AA2-9B55-E7047B15A187}"/>
              </a:ext>
            </a:extLst>
          </p:cNvPr>
          <p:cNvPicPr>
            <a:picLocks noGrp="1" noChangeAspect="1"/>
          </p:cNvPicPr>
          <p:nvPr>
            <p:ph idx="1"/>
          </p:nvPr>
        </p:nvPicPr>
        <p:blipFill>
          <a:blip r:embed="rId2"/>
          <a:stretch>
            <a:fillRect/>
          </a:stretch>
        </p:blipFill>
        <p:spPr>
          <a:xfrm>
            <a:off x="827078" y="1267216"/>
            <a:ext cx="9708663" cy="5271370"/>
          </a:xfrm>
          <a:prstGeom prst="rect">
            <a:avLst/>
          </a:prstGeom>
        </p:spPr>
      </p:pic>
      <p:sp>
        <p:nvSpPr>
          <p:cNvPr id="8" name="TextBox 7">
            <a:extLst>
              <a:ext uri="{FF2B5EF4-FFF2-40B4-BE49-F238E27FC236}">
                <a16:creationId xmlns:a16="http://schemas.microsoft.com/office/drawing/2014/main" id="{376F7EB8-134F-0971-15DE-F456EEC19242}"/>
              </a:ext>
            </a:extLst>
          </p:cNvPr>
          <p:cNvSpPr txBox="1"/>
          <p:nvPr/>
        </p:nvSpPr>
        <p:spPr>
          <a:xfrm>
            <a:off x="989556" y="6438378"/>
            <a:ext cx="10769295" cy="461665"/>
          </a:xfrm>
          <a:prstGeom prst="rect">
            <a:avLst/>
          </a:prstGeom>
          <a:noFill/>
        </p:spPr>
        <p:txBody>
          <a:bodyPr wrap="none" rtlCol="0">
            <a:spAutoFit/>
          </a:bodyPr>
          <a:lstStyle/>
          <a:p>
            <a:r>
              <a:rPr lang="en-US" sz="2400" dirty="0">
                <a:latin typeface="Raleway" pitchFamily="2" charset="77"/>
              </a:rPr>
              <a:t>Input: sequence of acoustic vectors X = x1, x2, x3,…, </a:t>
            </a:r>
            <a:r>
              <a:rPr lang="en-US" sz="2400" dirty="0" err="1">
                <a:latin typeface="Raleway" pitchFamily="2" charset="77"/>
              </a:rPr>
              <a:t>xt</a:t>
            </a:r>
            <a:r>
              <a:rPr lang="en-US" sz="2400" dirty="0">
                <a:latin typeface="Raleway" pitchFamily="2" charset="77"/>
              </a:rPr>
              <a:t> for each 10ms frames</a:t>
            </a:r>
          </a:p>
        </p:txBody>
      </p:sp>
      <p:sp>
        <p:nvSpPr>
          <p:cNvPr id="9" name="TextBox 8">
            <a:extLst>
              <a:ext uri="{FF2B5EF4-FFF2-40B4-BE49-F238E27FC236}">
                <a16:creationId xmlns:a16="http://schemas.microsoft.com/office/drawing/2014/main" id="{854DCFFA-B64F-48C6-0E65-D47047309804}"/>
              </a:ext>
            </a:extLst>
          </p:cNvPr>
          <p:cNvSpPr txBox="1"/>
          <p:nvPr/>
        </p:nvSpPr>
        <p:spPr>
          <a:xfrm>
            <a:off x="5488487" y="655527"/>
            <a:ext cx="6120586" cy="461665"/>
          </a:xfrm>
          <a:prstGeom prst="rect">
            <a:avLst/>
          </a:prstGeom>
          <a:noFill/>
        </p:spPr>
        <p:txBody>
          <a:bodyPr wrap="none" rtlCol="0">
            <a:spAutoFit/>
          </a:bodyPr>
          <a:lstStyle/>
          <a:p>
            <a:r>
              <a:rPr lang="en-US" sz="2400" dirty="0" err="1">
                <a:latin typeface="Raleway" pitchFamily="2" charset="77"/>
              </a:rPr>
              <a:t>Ouput</a:t>
            </a:r>
            <a:r>
              <a:rPr lang="en-US" sz="2400" dirty="0">
                <a:latin typeface="Raleway" pitchFamily="2" charset="77"/>
              </a:rPr>
              <a:t>: sequence of BPE tokens (or letters</a:t>
            </a:r>
          </a:p>
        </p:txBody>
      </p:sp>
    </p:spTree>
    <p:extLst>
      <p:ext uri="{BB962C8B-B14F-4D97-AF65-F5344CB8AC3E}">
        <p14:creationId xmlns:p14="http://schemas.microsoft.com/office/powerpoint/2010/main" val="127351765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D538A-F756-1D70-36D5-A37445DA68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C72748-1C60-4E3E-526E-6D882F0B19B2}"/>
              </a:ext>
            </a:extLst>
          </p:cNvPr>
          <p:cNvSpPr>
            <a:spLocks noGrp="1"/>
          </p:cNvSpPr>
          <p:nvPr>
            <p:ph type="title"/>
          </p:nvPr>
        </p:nvSpPr>
        <p:spPr/>
        <p:txBody>
          <a:bodyPr>
            <a:normAutofit/>
          </a:bodyPr>
          <a:lstStyle/>
          <a:p>
            <a:r>
              <a:rPr lang="en-US" dirty="0"/>
              <a:t>Whisper</a:t>
            </a:r>
          </a:p>
        </p:txBody>
      </p:sp>
      <p:pic>
        <p:nvPicPr>
          <p:cNvPr id="4" name="Picture 3">
            <a:extLst>
              <a:ext uri="{FF2B5EF4-FFF2-40B4-BE49-F238E27FC236}">
                <a16:creationId xmlns:a16="http://schemas.microsoft.com/office/drawing/2014/main" id="{5789BD02-F877-1FC7-8334-8D31F30F9B8B}"/>
              </a:ext>
            </a:extLst>
          </p:cNvPr>
          <p:cNvPicPr>
            <a:picLocks noChangeAspect="1"/>
          </p:cNvPicPr>
          <p:nvPr/>
        </p:nvPicPr>
        <p:blipFill>
          <a:blip r:embed="rId2"/>
          <a:srcRect l="39721"/>
          <a:stretch/>
        </p:blipFill>
        <p:spPr>
          <a:xfrm>
            <a:off x="3607496" y="361950"/>
            <a:ext cx="8543700" cy="6434642"/>
          </a:xfrm>
          <a:prstGeom prst="rect">
            <a:avLst/>
          </a:prstGeom>
        </p:spPr>
      </p:pic>
      <p:sp>
        <p:nvSpPr>
          <p:cNvPr id="6" name="Rectangle 5">
            <a:extLst>
              <a:ext uri="{FF2B5EF4-FFF2-40B4-BE49-F238E27FC236}">
                <a16:creationId xmlns:a16="http://schemas.microsoft.com/office/drawing/2014/main" id="{6B0AA438-71E0-7CEC-4319-5F7D0009150E}"/>
              </a:ext>
            </a:extLst>
          </p:cNvPr>
          <p:cNvSpPr/>
          <p:nvPr/>
        </p:nvSpPr>
        <p:spPr>
          <a:xfrm>
            <a:off x="3607495" y="546140"/>
            <a:ext cx="4133589" cy="685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D6B4C7B-5FFB-D4F6-013E-036CD5F405F0}"/>
              </a:ext>
            </a:extLst>
          </p:cNvPr>
          <p:cNvSpPr/>
          <p:nvPr/>
        </p:nvSpPr>
        <p:spPr>
          <a:xfrm>
            <a:off x="3607495" y="5441870"/>
            <a:ext cx="1143000" cy="12881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48917E0A-F4A1-7B8B-0977-B8FD76FD9ECB}"/>
              </a:ext>
            </a:extLst>
          </p:cNvPr>
          <p:cNvSpPr txBox="1"/>
          <p:nvPr/>
        </p:nvSpPr>
        <p:spPr>
          <a:xfrm>
            <a:off x="430891" y="1416130"/>
            <a:ext cx="4445909" cy="1077218"/>
          </a:xfrm>
          <a:prstGeom prst="rect">
            <a:avLst/>
          </a:prstGeom>
          <a:noFill/>
        </p:spPr>
        <p:txBody>
          <a:bodyPr wrap="square" rtlCol="0">
            <a:spAutoFit/>
          </a:bodyPr>
          <a:lstStyle/>
          <a:p>
            <a:r>
              <a:rPr lang="en-US" sz="1600" b="0" i="0" dirty="0">
                <a:solidFill>
                  <a:srgbClr val="222222"/>
                </a:solidFill>
                <a:effectLst/>
                <a:latin typeface="Raleway" pitchFamily="2" charset="77"/>
              </a:rPr>
              <a:t>Radford, Alec, Jong Wook Kim, Tao Xu, Greg Brockman, Christine </a:t>
            </a:r>
            <a:r>
              <a:rPr lang="en-US" sz="1600" b="0" i="0" dirty="0" err="1">
                <a:solidFill>
                  <a:srgbClr val="222222"/>
                </a:solidFill>
                <a:effectLst/>
                <a:latin typeface="Raleway" pitchFamily="2" charset="77"/>
              </a:rPr>
              <a:t>McLeavey</a:t>
            </a:r>
            <a:r>
              <a:rPr lang="en-US" sz="1600" b="0" i="0" dirty="0">
                <a:solidFill>
                  <a:srgbClr val="222222"/>
                </a:solidFill>
                <a:effectLst/>
                <a:latin typeface="Raleway" pitchFamily="2" charset="77"/>
              </a:rPr>
              <a:t>, and Ilya </a:t>
            </a:r>
            <a:r>
              <a:rPr lang="en-US" sz="1600" b="0" i="0" dirty="0" err="1">
                <a:solidFill>
                  <a:srgbClr val="222222"/>
                </a:solidFill>
                <a:effectLst/>
                <a:latin typeface="Raleway" pitchFamily="2" charset="77"/>
              </a:rPr>
              <a:t>Sutskever</a:t>
            </a:r>
            <a:r>
              <a:rPr lang="en-US" sz="1600" b="0" i="0" dirty="0">
                <a:solidFill>
                  <a:srgbClr val="222222"/>
                </a:solidFill>
                <a:effectLst/>
                <a:latin typeface="Raleway" pitchFamily="2" charset="77"/>
              </a:rPr>
              <a:t>. "Robust speech recognition via large-scale weak supervision."  </a:t>
            </a:r>
            <a:r>
              <a:rPr lang="en-US" sz="1600" b="0" i="1" dirty="0">
                <a:solidFill>
                  <a:srgbClr val="222222"/>
                </a:solidFill>
                <a:effectLst/>
                <a:latin typeface="Raleway" pitchFamily="2" charset="77"/>
              </a:rPr>
              <a:t>ICML 2022</a:t>
            </a:r>
            <a:endParaRPr lang="en-US" sz="1600" dirty="0">
              <a:latin typeface="Raleway" pitchFamily="2" charset="77"/>
            </a:endParaRPr>
          </a:p>
        </p:txBody>
      </p:sp>
    </p:spTree>
    <p:extLst>
      <p:ext uri="{BB962C8B-B14F-4D97-AF65-F5344CB8AC3E}">
        <p14:creationId xmlns:p14="http://schemas.microsoft.com/office/powerpoint/2010/main" val="53159493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9E112-7E49-BE15-2626-45D5F1128390}"/>
              </a:ext>
            </a:extLst>
          </p:cNvPr>
          <p:cNvSpPr>
            <a:spLocks noGrp="1"/>
          </p:cNvSpPr>
          <p:nvPr>
            <p:ph type="title"/>
          </p:nvPr>
        </p:nvSpPr>
        <p:spPr>
          <a:xfrm>
            <a:off x="1097280" y="159603"/>
            <a:ext cx="10795000" cy="907196"/>
          </a:xfrm>
        </p:spPr>
        <p:txBody>
          <a:bodyPr>
            <a:normAutofit fontScale="90000"/>
          </a:bodyPr>
          <a:lstStyle/>
          <a:p>
            <a:r>
              <a:rPr lang="en-US" dirty="0"/>
              <a:t>Three architectures for large language models</a:t>
            </a:r>
          </a:p>
        </p:txBody>
      </p:sp>
      <p:sp>
        <p:nvSpPr>
          <p:cNvPr id="3" name="Content Placeholder 2">
            <a:extLst>
              <a:ext uri="{FF2B5EF4-FFF2-40B4-BE49-F238E27FC236}">
                <a16:creationId xmlns:a16="http://schemas.microsoft.com/office/drawing/2014/main" id="{1CEF1146-912F-376B-1180-2D9E612D4B03}"/>
              </a:ext>
            </a:extLst>
          </p:cNvPr>
          <p:cNvSpPr>
            <a:spLocks noGrp="1"/>
          </p:cNvSpPr>
          <p:nvPr>
            <p:ph idx="1"/>
          </p:nvPr>
        </p:nvSpPr>
        <p:spPr>
          <a:xfrm>
            <a:off x="1097280" y="4143170"/>
            <a:ext cx="10795000" cy="3324430"/>
          </a:xfrm>
        </p:spPr>
        <p:txBody>
          <a:bodyPr>
            <a:normAutofit/>
          </a:bodyPr>
          <a:lstStyle/>
          <a:p>
            <a:r>
              <a:rPr lang="en-US" sz="3200" b="1" dirty="0"/>
              <a:t>Decoders</a:t>
            </a:r>
            <a:r>
              <a:rPr lang="en-US" sz="3200" dirty="0"/>
              <a:t>			</a:t>
            </a:r>
            <a:r>
              <a:rPr lang="en-US" sz="3200" b="1" dirty="0"/>
              <a:t>Encoders</a:t>
            </a:r>
            <a:r>
              <a:rPr lang="en-US" sz="3200" dirty="0"/>
              <a:t>		   </a:t>
            </a:r>
            <a:r>
              <a:rPr lang="en-US" sz="3200" b="1" dirty="0"/>
              <a:t>Encoder-decoders</a:t>
            </a:r>
          </a:p>
          <a:p>
            <a:r>
              <a:rPr lang="en-US" sz="3500" dirty="0"/>
              <a:t>GPT, Claude,		BERT family,		Flan-T5, Whisper</a:t>
            </a:r>
          </a:p>
          <a:p>
            <a:r>
              <a:rPr lang="en-US" sz="3500" dirty="0"/>
              <a:t>Llama				</a:t>
            </a:r>
            <a:r>
              <a:rPr lang="en-US" sz="3500" dirty="0" err="1"/>
              <a:t>HuBERT</a:t>
            </a:r>
            <a:endParaRPr lang="en-US" sz="3500" dirty="0"/>
          </a:p>
          <a:p>
            <a:r>
              <a:rPr lang="en-US" sz="3500" dirty="0" err="1"/>
              <a:t>Mixtral</a:t>
            </a:r>
            <a:endParaRPr lang="en-US" sz="3500" dirty="0"/>
          </a:p>
        </p:txBody>
      </p:sp>
      <p:pic>
        <p:nvPicPr>
          <p:cNvPr id="8" name="Picture 7">
            <a:extLst>
              <a:ext uri="{FF2B5EF4-FFF2-40B4-BE49-F238E27FC236}">
                <a16:creationId xmlns:a16="http://schemas.microsoft.com/office/drawing/2014/main" id="{F3AC094E-0B5E-DC50-03D9-A8F2C6DE60E4}"/>
              </a:ext>
            </a:extLst>
          </p:cNvPr>
          <p:cNvPicPr>
            <a:picLocks noChangeAspect="1"/>
          </p:cNvPicPr>
          <p:nvPr/>
        </p:nvPicPr>
        <p:blipFill>
          <a:blip r:embed="rId3"/>
          <a:srcRect b="20345"/>
          <a:stretch>
            <a:fillRect/>
          </a:stretch>
        </p:blipFill>
        <p:spPr>
          <a:xfrm>
            <a:off x="1097280" y="1114629"/>
            <a:ext cx="10305922" cy="2695371"/>
          </a:xfrm>
          <a:prstGeom prst="rect">
            <a:avLst/>
          </a:prstGeom>
        </p:spPr>
      </p:pic>
    </p:spTree>
    <p:extLst>
      <p:ext uri="{BB962C8B-B14F-4D97-AF65-F5344CB8AC3E}">
        <p14:creationId xmlns:p14="http://schemas.microsoft.com/office/powerpoint/2010/main" val="178752505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482A19B-9D78-DD9A-F4AF-F05B06E7E4EF}"/>
              </a:ext>
            </a:extLst>
          </p:cNvPr>
          <p:cNvSpPr>
            <a:spLocks noGrp="1"/>
          </p:cNvSpPr>
          <p:nvPr>
            <p:ph type="title"/>
          </p:nvPr>
        </p:nvSpPr>
        <p:spPr/>
        <p:txBody>
          <a:bodyPr/>
          <a:lstStyle/>
          <a:p>
            <a:r>
              <a:rPr lang="en-US" dirty="0"/>
              <a:t>What is an encoder-decoder?</a:t>
            </a:r>
          </a:p>
        </p:txBody>
      </p:sp>
      <p:sp>
        <p:nvSpPr>
          <p:cNvPr id="6" name="Content Placeholder 5">
            <a:extLst>
              <a:ext uri="{FF2B5EF4-FFF2-40B4-BE49-F238E27FC236}">
                <a16:creationId xmlns:a16="http://schemas.microsoft.com/office/drawing/2014/main" id="{985BDC64-AC90-9110-324F-4C22F509219A}"/>
              </a:ext>
            </a:extLst>
          </p:cNvPr>
          <p:cNvSpPr>
            <a:spLocks noGrp="1"/>
          </p:cNvSpPr>
          <p:nvPr>
            <p:ph idx="1"/>
          </p:nvPr>
        </p:nvSpPr>
        <p:spPr>
          <a:xfrm>
            <a:off x="1097284" y="1600200"/>
            <a:ext cx="10727285" cy="4712918"/>
          </a:xfrm>
        </p:spPr>
        <p:txBody>
          <a:bodyPr>
            <a:normAutofit/>
          </a:bodyPr>
          <a:lstStyle/>
          <a:p>
            <a:r>
              <a:rPr lang="en-US" sz="3200" dirty="0"/>
              <a:t>Enc-dec is useful when the input and output sequences are very different</a:t>
            </a:r>
          </a:p>
          <a:p>
            <a:pPr marL="457200" indent="-457200">
              <a:buFont typeface="Arial" panose="020B0604020202020204" pitchFamily="34" charset="0"/>
              <a:buChar char="•"/>
            </a:pPr>
            <a:r>
              <a:rPr lang="en-US" sz="3200" dirty="0"/>
              <a:t>different in length</a:t>
            </a:r>
          </a:p>
          <a:p>
            <a:pPr marL="457200" indent="-457200">
              <a:buFont typeface="Arial" panose="020B0604020202020204" pitchFamily="34" charset="0"/>
              <a:buChar char="•"/>
            </a:pPr>
            <a:r>
              <a:rPr lang="en-US" sz="3200" dirty="0"/>
              <a:t>different in vocabulary</a:t>
            </a:r>
          </a:p>
          <a:p>
            <a:r>
              <a:rPr lang="en-US" sz="3200" b="1" dirty="0"/>
              <a:t>Written words</a:t>
            </a:r>
            <a:r>
              <a:rPr lang="en-US" sz="3200" dirty="0"/>
              <a:t> are on average </a:t>
            </a:r>
            <a:r>
              <a:rPr lang="en-US" sz="3200" b="1" dirty="0"/>
              <a:t>1.3 tokens (BPE) </a:t>
            </a:r>
            <a:endParaRPr lang="en-US" sz="3200" dirty="0"/>
          </a:p>
          <a:p>
            <a:r>
              <a:rPr lang="en-US" sz="3200" b="1" dirty="0"/>
              <a:t>Spoken words</a:t>
            </a:r>
            <a:r>
              <a:rPr lang="en-US" sz="3200" dirty="0"/>
              <a:t> 250 milliseconds = </a:t>
            </a:r>
            <a:r>
              <a:rPr lang="en-US" sz="3200" b="1" dirty="0"/>
              <a:t>25 frames </a:t>
            </a:r>
            <a:r>
              <a:rPr lang="en-US" sz="3200" dirty="0"/>
              <a:t>of 10 </a:t>
            </a:r>
            <a:r>
              <a:rPr lang="en-US" sz="3200" dirty="0" err="1"/>
              <a:t>ms</a:t>
            </a:r>
            <a:endParaRPr lang="en-US" sz="3200" dirty="0"/>
          </a:p>
          <a:p>
            <a:pPr lvl="1"/>
            <a:r>
              <a:rPr lang="en-US" sz="2800" dirty="0"/>
              <a:t>So speech can be </a:t>
            </a:r>
            <a:r>
              <a:rPr lang="en-US" sz="2800" b="1" dirty="0"/>
              <a:t>19 times longer </a:t>
            </a:r>
            <a:r>
              <a:rPr lang="en-US" sz="2800" dirty="0"/>
              <a:t>(=25/1.3) than text</a:t>
            </a:r>
            <a:endParaRPr lang="en-US" sz="2000" dirty="0"/>
          </a:p>
          <a:p>
            <a:endParaRPr lang="en-US" dirty="0"/>
          </a:p>
        </p:txBody>
      </p:sp>
    </p:spTree>
    <p:extLst>
      <p:ext uri="{BB962C8B-B14F-4D97-AF65-F5344CB8AC3E}">
        <p14:creationId xmlns:p14="http://schemas.microsoft.com/office/powerpoint/2010/main" val="1466023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31"/>
          <p:cNvSpPr txBox="1">
            <a:spLocks noGrp="1"/>
          </p:cNvSpPr>
          <p:nvPr>
            <p:ph type="title"/>
          </p:nvPr>
        </p:nvSpPr>
        <p:spPr>
          <a:xfrm>
            <a:off x="362967" y="201967"/>
            <a:ext cx="11360800" cy="1618400"/>
          </a:xfrm>
          <a:prstGeom prst="rect">
            <a:avLst/>
          </a:prstGeom>
        </p:spPr>
        <p:txBody>
          <a:bodyPr spcFirstLastPara="1" vert="horz" wrap="square" lIns="121900" tIns="121900" rIns="121900" bIns="121900" rtlCol="0" anchor="t" anchorCtr="0">
            <a:noAutofit/>
          </a:bodyPr>
          <a:lstStyle/>
          <a:p>
            <a:r>
              <a:rPr lang="en"/>
              <a:t>Whisper is a encoder-decoder transformer model</a:t>
            </a:r>
            <a:endParaRPr/>
          </a:p>
        </p:txBody>
      </p:sp>
      <p:sp>
        <p:nvSpPr>
          <p:cNvPr id="295" name="Google Shape;295;p31"/>
          <p:cNvSpPr txBox="1">
            <a:spLocks noGrp="1"/>
          </p:cNvSpPr>
          <p:nvPr>
            <p:ph type="sldNum" idx="12"/>
          </p:nvPr>
        </p:nvSpPr>
        <p:spPr>
          <a:xfrm>
            <a:off x="11296611" y="6238704"/>
            <a:ext cx="731600" cy="524800"/>
          </a:xfrm>
          <a:prstGeom prst="rect">
            <a:avLst/>
          </a:prstGeom>
        </p:spPr>
        <p:txBody>
          <a:bodyPr spcFirstLastPara="1" vert="horz" wrap="square" lIns="121900" tIns="121900" rIns="121900" bIns="121900" rtlCol="0" anchor="ctr" anchorCtr="0">
            <a:normAutofit/>
          </a:bodyPr>
          <a:lstStyle/>
          <a:p>
            <a:fld id="{00000000-1234-1234-1234-123412341234}" type="slidenum">
              <a:rPr lang="en"/>
              <a:pPr/>
              <a:t>86</a:t>
            </a:fld>
            <a:endParaRPr/>
          </a:p>
        </p:txBody>
      </p:sp>
      <p:pic>
        <p:nvPicPr>
          <p:cNvPr id="296" name="Google Shape;296;p31"/>
          <p:cNvPicPr preferRelativeResize="0"/>
          <p:nvPr/>
        </p:nvPicPr>
        <p:blipFill>
          <a:blip r:embed="rId3">
            <a:alphaModFix/>
          </a:blip>
          <a:stretch>
            <a:fillRect/>
          </a:stretch>
        </p:blipFill>
        <p:spPr>
          <a:xfrm>
            <a:off x="1501233" y="2116899"/>
            <a:ext cx="3349907" cy="4631233"/>
          </a:xfrm>
          <a:prstGeom prst="rect">
            <a:avLst/>
          </a:prstGeom>
          <a:noFill/>
          <a:ln>
            <a:noFill/>
          </a:ln>
        </p:spPr>
      </p:pic>
      <p:pic>
        <p:nvPicPr>
          <p:cNvPr id="297" name="Google Shape;297;p31" title="approach-1.png"/>
          <p:cNvPicPr preferRelativeResize="0"/>
          <p:nvPr/>
        </p:nvPicPr>
        <p:blipFill rotWithShape="1">
          <a:blip r:embed="rId4">
            <a:alphaModFix/>
          </a:blip>
          <a:srcRect l="39098" b="40387"/>
          <a:stretch/>
        </p:blipFill>
        <p:spPr>
          <a:xfrm>
            <a:off x="5823874" y="2501623"/>
            <a:ext cx="5266464" cy="3895868"/>
          </a:xfrm>
          <a:prstGeom prst="rect">
            <a:avLst/>
          </a:prstGeom>
          <a:noFill/>
          <a:ln>
            <a:noFill/>
          </a:ln>
        </p:spPr>
      </p:pic>
      <p:sp>
        <p:nvSpPr>
          <p:cNvPr id="298" name="Google Shape;298;p31"/>
          <p:cNvSpPr txBox="1">
            <a:spLocks noGrp="1"/>
          </p:cNvSpPr>
          <p:nvPr>
            <p:ph type="body" idx="1"/>
          </p:nvPr>
        </p:nvSpPr>
        <p:spPr>
          <a:xfrm>
            <a:off x="895389" y="1175622"/>
            <a:ext cx="4257200" cy="1016718"/>
          </a:xfrm>
          <a:prstGeom prst="rect">
            <a:avLst/>
          </a:prstGeom>
        </p:spPr>
        <p:txBody>
          <a:bodyPr spcFirstLastPara="1" vert="horz" wrap="square" lIns="121900" tIns="121900" rIns="121900" bIns="121900" rtlCol="0" anchor="t" anchorCtr="0">
            <a:normAutofit lnSpcReduction="10000"/>
          </a:bodyPr>
          <a:lstStyle/>
          <a:p>
            <a:pPr marL="0" indent="0">
              <a:spcAft>
                <a:spcPts val="1333"/>
              </a:spcAft>
              <a:buNone/>
            </a:pPr>
            <a:r>
              <a:rPr lang="en" dirty="0">
                <a:solidFill>
                  <a:schemeClr val="dk1"/>
                </a:solidFill>
              </a:rPr>
              <a:t>Text encoder-decoder transformer for translation</a:t>
            </a:r>
            <a:endParaRPr dirty="0">
              <a:solidFill>
                <a:schemeClr val="dk1"/>
              </a:solidFill>
            </a:endParaRPr>
          </a:p>
        </p:txBody>
      </p:sp>
      <p:sp>
        <p:nvSpPr>
          <p:cNvPr id="299" name="Google Shape;299;p31"/>
          <p:cNvSpPr txBox="1">
            <a:spLocks noGrp="1"/>
          </p:cNvSpPr>
          <p:nvPr>
            <p:ph type="body" idx="1"/>
          </p:nvPr>
        </p:nvSpPr>
        <p:spPr>
          <a:xfrm>
            <a:off x="6444833" y="1175622"/>
            <a:ext cx="4851778" cy="1016719"/>
          </a:xfrm>
          <a:prstGeom prst="rect">
            <a:avLst/>
          </a:prstGeom>
        </p:spPr>
        <p:txBody>
          <a:bodyPr spcFirstLastPara="1" vert="horz" wrap="square" lIns="121900" tIns="121900" rIns="121900" bIns="121900" rtlCol="0" anchor="t" anchorCtr="0">
            <a:normAutofit lnSpcReduction="10000"/>
          </a:bodyPr>
          <a:lstStyle/>
          <a:p>
            <a:pPr marL="0" indent="0">
              <a:spcAft>
                <a:spcPts val="1333"/>
              </a:spcAft>
              <a:buNone/>
            </a:pPr>
            <a:r>
              <a:rPr lang="en" dirty="0">
                <a:solidFill>
                  <a:schemeClr val="dk1"/>
                </a:solidFill>
              </a:rPr>
              <a:t>Whisper speech encoder-decoder transformer</a:t>
            </a:r>
            <a:endParaRPr dirty="0">
              <a:solidFill>
                <a:schemeClr val="dk1"/>
              </a:solidFill>
            </a:endParaRPr>
          </a:p>
        </p:txBody>
      </p:sp>
    </p:spTree>
    <p:extLst>
      <p:ext uri="{BB962C8B-B14F-4D97-AF65-F5344CB8AC3E}">
        <p14:creationId xmlns:p14="http://schemas.microsoft.com/office/powerpoint/2010/main" val="228767603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303">
          <a:extLst>
            <a:ext uri="{FF2B5EF4-FFF2-40B4-BE49-F238E27FC236}">
              <a16:creationId xmlns:a16="http://schemas.microsoft.com/office/drawing/2014/main" id="{04E22652-ED3F-3B8B-BD0F-9F25C8570554}"/>
            </a:ext>
          </a:extLst>
        </p:cNvPr>
        <p:cNvGrpSpPr/>
        <p:nvPr/>
      </p:nvGrpSpPr>
      <p:grpSpPr>
        <a:xfrm>
          <a:off x="0" y="0"/>
          <a:ext cx="0" cy="0"/>
          <a:chOff x="0" y="0"/>
          <a:chExt cx="0" cy="0"/>
        </a:xfrm>
      </p:grpSpPr>
      <p:sp>
        <p:nvSpPr>
          <p:cNvPr id="304" name="Google Shape;304;p32">
            <a:extLst>
              <a:ext uri="{FF2B5EF4-FFF2-40B4-BE49-F238E27FC236}">
                <a16:creationId xmlns:a16="http://schemas.microsoft.com/office/drawing/2014/main" id="{F9CF6F8E-9E85-4DFB-04DA-7CBF55899B3F}"/>
              </a:ext>
            </a:extLst>
          </p:cNvPr>
          <p:cNvSpPr txBox="1">
            <a:spLocks noGrp="1"/>
          </p:cNvSpPr>
          <p:nvPr>
            <p:ph type="title"/>
          </p:nvPr>
        </p:nvSpPr>
        <p:spPr>
          <a:xfrm>
            <a:off x="362966" y="202297"/>
            <a:ext cx="11176707" cy="763600"/>
          </a:xfrm>
          <a:prstGeom prst="rect">
            <a:avLst/>
          </a:prstGeom>
        </p:spPr>
        <p:txBody>
          <a:bodyPr spcFirstLastPara="1" vert="horz" wrap="square" lIns="121900" tIns="121900" rIns="121900" bIns="121900" rtlCol="0" anchor="t" anchorCtr="0">
            <a:noAutofit/>
          </a:bodyPr>
          <a:lstStyle/>
          <a:p>
            <a:r>
              <a:rPr lang="en" dirty="0"/>
              <a:t>Whisper encoder</a:t>
            </a:r>
            <a:endParaRPr dirty="0"/>
          </a:p>
        </p:txBody>
      </p:sp>
      <p:sp>
        <p:nvSpPr>
          <p:cNvPr id="305" name="Google Shape;305;p32">
            <a:extLst>
              <a:ext uri="{FF2B5EF4-FFF2-40B4-BE49-F238E27FC236}">
                <a16:creationId xmlns:a16="http://schemas.microsoft.com/office/drawing/2014/main" id="{80DBAB75-B627-4501-A01F-B5DE2607AB4F}"/>
              </a:ext>
            </a:extLst>
          </p:cNvPr>
          <p:cNvSpPr txBox="1">
            <a:spLocks noGrp="1"/>
          </p:cNvSpPr>
          <p:nvPr>
            <p:ph type="sldNum" idx="4294967295"/>
          </p:nvPr>
        </p:nvSpPr>
        <p:spPr>
          <a:xfrm>
            <a:off x="11296611" y="6238704"/>
            <a:ext cx="731600" cy="524800"/>
          </a:xfrm>
          <a:prstGeom prst="rect">
            <a:avLst/>
          </a:prstGeom>
        </p:spPr>
        <p:txBody>
          <a:bodyPr spcFirstLastPara="1" vert="horz" wrap="square" lIns="121900" tIns="121900" rIns="121900" bIns="121900" rtlCol="0" anchor="ctr" anchorCtr="0">
            <a:normAutofit/>
          </a:bodyPr>
          <a:lstStyle/>
          <a:p>
            <a:fld id="{00000000-1234-1234-1234-123412341234}" type="slidenum">
              <a:rPr lang="en"/>
              <a:pPr/>
              <a:t>87</a:t>
            </a:fld>
            <a:endParaRPr/>
          </a:p>
        </p:txBody>
      </p:sp>
      <p:pic>
        <p:nvPicPr>
          <p:cNvPr id="306" name="Google Shape;306;p32" title="approach-1.png">
            <a:extLst>
              <a:ext uri="{FF2B5EF4-FFF2-40B4-BE49-F238E27FC236}">
                <a16:creationId xmlns:a16="http://schemas.microsoft.com/office/drawing/2014/main" id="{6F914550-AC46-3AEA-2B86-A35241AFCF1C}"/>
              </a:ext>
            </a:extLst>
          </p:cNvPr>
          <p:cNvPicPr preferRelativeResize="0"/>
          <p:nvPr/>
        </p:nvPicPr>
        <p:blipFill rotWithShape="1">
          <a:blip r:embed="rId3">
            <a:alphaModFix/>
          </a:blip>
          <a:srcRect l="40096" t="10014" r="32947" b="40384"/>
          <a:stretch/>
        </p:blipFill>
        <p:spPr>
          <a:xfrm>
            <a:off x="463305" y="799428"/>
            <a:ext cx="5055978" cy="6081311"/>
          </a:xfrm>
          <a:prstGeom prst="rect">
            <a:avLst/>
          </a:prstGeom>
          <a:noFill/>
          <a:ln>
            <a:noFill/>
          </a:ln>
        </p:spPr>
      </p:pic>
      <p:sp>
        <p:nvSpPr>
          <p:cNvPr id="3" name="TextBox 2">
            <a:extLst>
              <a:ext uri="{FF2B5EF4-FFF2-40B4-BE49-F238E27FC236}">
                <a16:creationId xmlns:a16="http://schemas.microsoft.com/office/drawing/2014/main" id="{40B0FC52-8B35-72D2-C410-CFD87E27D004}"/>
              </a:ext>
            </a:extLst>
          </p:cNvPr>
          <p:cNvSpPr txBox="1"/>
          <p:nvPr/>
        </p:nvSpPr>
        <p:spPr>
          <a:xfrm>
            <a:off x="5597809" y="5809024"/>
            <a:ext cx="6130886" cy="954107"/>
          </a:xfrm>
          <a:prstGeom prst="rect">
            <a:avLst/>
          </a:prstGeom>
          <a:noFill/>
        </p:spPr>
        <p:txBody>
          <a:bodyPr wrap="square">
            <a:spAutoFit/>
          </a:bodyPr>
          <a:lstStyle/>
          <a:p>
            <a:pPr marL="457200" indent="-457200">
              <a:buFont typeface="Arial" panose="020B0604020202020204" pitchFamily="34" charset="0"/>
              <a:buChar char="•"/>
            </a:pPr>
            <a:r>
              <a:rPr lang="en-US" sz="2800" dirty="0">
                <a:latin typeface="Raleway" pitchFamily="2" charset="77"/>
              </a:rPr>
              <a:t>Run a 128-channel Mel spectrogram, every 10 </a:t>
            </a:r>
            <a:r>
              <a:rPr lang="en-US" sz="2800" dirty="0" err="1">
                <a:latin typeface="Raleway" pitchFamily="2" charset="77"/>
              </a:rPr>
              <a:t>ms</a:t>
            </a:r>
            <a:endParaRPr lang="en-US" sz="2800" dirty="0">
              <a:latin typeface="Raleway" pitchFamily="2" charset="77"/>
            </a:endParaRPr>
          </a:p>
        </p:txBody>
      </p:sp>
      <p:sp>
        <p:nvSpPr>
          <p:cNvPr id="6" name="TextBox 5">
            <a:extLst>
              <a:ext uri="{FF2B5EF4-FFF2-40B4-BE49-F238E27FC236}">
                <a16:creationId xmlns:a16="http://schemas.microsoft.com/office/drawing/2014/main" id="{D073FD06-1D2A-549C-757F-0BECC3ADD2A1}"/>
              </a:ext>
            </a:extLst>
          </p:cNvPr>
          <p:cNvSpPr txBox="1"/>
          <p:nvPr/>
        </p:nvSpPr>
        <p:spPr>
          <a:xfrm>
            <a:off x="5354030" y="4952553"/>
            <a:ext cx="7171980" cy="954107"/>
          </a:xfrm>
          <a:prstGeom prst="rect">
            <a:avLst/>
          </a:prstGeom>
          <a:noFill/>
        </p:spPr>
        <p:txBody>
          <a:bodyPr wrap="square">
            <a:spAutoFit/>
          </a:bodyPr>
          <a:lstStyle/>
          <a:p>
            <a:pPr marL="457200" indent="-457200">
              <a:buFont typeface="Arial" panose="020B0604020202020204" pitchFamily="34" charset="0"/>
              <a:buChar char="•"/>
            </a:pPr>
            <a:r>
              <a:rPr lang="en-US" sz="2800" dirty="0">
                <a:latin typeface="Raleway" pitchFamily="2" charset="77"/>
              </a:rPr>
              <a:t>Pass through conv nets to extract features, </a:t>
            </a:r>
            <a:r>
              <a:rPr lang="en-US" sz="2800" dirty="0" err="1">
                <a:latin typeface="Raleway" pitchFamily="2" charset="77"/>
              </a:rPr>
              <a:t>downsample</a:t>
            </a:r>
            <a:r>
              <a:rPr lang="en-US" sz="2800" dirty="0">
                <a:latin typeface="Raleway" pitchFamily="2" charset="77"/>
              </a:rPr>
              <a:t> to every 20 </a:t>
            </a:r>
            <a:r>
              <a:rPr lang="en-US" sz="2800" dirty="0" err="1">
                <a:latin typeface="Raleway" pitchFamily="2" charset="77"/>
              </a:rPr>
              <a:t>ms</a:t>
            </a:r>
            <a:endParaRPr lang="en-US" sz="2800" dirty="0">
              <a:latin typeface="Raleway" pitchFamily="2" charset="77"/>
            </a:endParaRPr>
          </a:p>
        </p:txBody>
      </p:sp>
      <p:sp>
        <p:nvSpPr>
          <p:cNvPr id="7" name="TextBox 6">
            <a:extLst>
              <a:ext uri="{FF2B5EF4-FFF2-40B4-BE49-F238E27FC236}">
                <a16:creationId xmlns:a16="http://schemas.microsoft.com/office/drawing/2014/main" id="{659312FC-1C95-F3CA-0B9E-1E161EDB02B8}"/>
              </a:ext>
            </a:extLst>
          </p:cNvPr>
          <p:cNvSpPr txBox="1"/>
          <p:nvPr/>
        </p:nvSpPr>
        <p:spPr>
          <a:xfrm>
            <a:off x="5354030" y="4429333"/>
            <a:ext cx="5270406" cy="523220"/>
          </a:xfrm>
          <a:prstGeom prst="rect">
            <a:avLst/>
          </a:prstGeom>
          <a:noFill/>
        </p:spPr>
        <p:txBody>
          <a:bodyPr wrap="square">
            <a:spAutoFit/>
          </a:bodyPr>
          <a:lstStyle/>
          <a:p>
            <a:pPr marL="457200" indent="-457200">
              <a:buFont typeface="Arial" panose="020B0604020202020204" pitchFamily="34" charset="0"/>
              <a:buChar char="•"/>
            </a:pPr>
            <a:r>
              <a:rPr lang="en-US" sz="2800" dirty="0">
                <a:latin typeface="Raleway" pitchFamily="2" charset="77"/>
              </a:rPr>
              <a:t>Add position embeddings</a:t>
            </a:r>
          </a:p>
        </p:txBody>
      </p:sp>
      <p:sp>
        <p:nvSpPr>
          <p:cNvPr id="8" name="TextBox 7">
            <a:extLst>
              <a:ext uri="{FF2B5EF4-FFF2-40B4-BE49-F238E27FC236}">
                <a16:creationId xmlns:a16="http://schemas.microsoft.com/office/drawing/2014/main" id="{9D62FBDA-BCCD-BC56-EEEB-57DFAD531649}"/>
              </a:ext>
            </a:extLst>
          </p:cNvPr>
          <p:cNvSpPr txBox="1"/>
          <p:nvPr/>
        </p:nvSpPr>
        <p:spPr>
          <a:xfrm>
            <a:off x="5519283" y="3049642"/>
            <a:ext cx="5270406" cy="954107"/>
          </a:xfrm>
          <a:prstGeom prst="rect">
            <a:avLst/>
          </a:prstGeom>
          <a:noFill/>
        </p:spPr>
        <p:txBody>
          <a:bodyPr wrap="square">
            <a:spAutoFit/>
          </a:bodyPr>
          <a:lstStyle/>
          <a:p>
            <a:pPr marL="457200" indent="-457200">
              <a:buFont typeface="Arial" panose="020B0604020202020204" pitchFamily="34" charset="0"/>
              <a:buChar char="•"/>
            </a:pPr>
            <a:r>
              <a:rPr lang="en-US" sz="2800" dirty="0">
                <a:latin typeface="Raleway" pitchFamily="2" charset="77"/>
              </a:rPr>
              <a:t>Pass through transformer blocks</a:t>
            </a:r>
          </a:p>
        </p:txBody>
      </p:sp>
    </p:spTree>
    <p:extLst>
      <p:ext uri="{BB962C8B-B14F-4D97-AF65-F5344CB8AC3E}">
        <p14:creationId xmlns:p14="http://schemas.microsoft.com/office/powerpoint/2010/main" val="3088127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P spid="8"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BDB6E72-14E5-3563-1B9B-1A1778B11AD6}"/>
              </a:ext>
            </a:extLst>
          </p:cNvPr>
          <p:cNvSpPr>
            <a:spLocks noGrp="1"/>
          </p:cNvSpPr>
          <p:nvPr>
            <p:ph type="title"/>
          </p:nvPr>
        </p:nvSpPr>
        <p:spPr/>
        <p:txBody>
          <a:bodyPr>
            <a:normAutofit fontScale="90000"/>
          </a:bodyPr>
          <a:lstStyle/>
          <a:p>
            <a:r>
              <a:rPr lang="en-US" dirty="0"/>
              <a:t>Output of Whisper encoder</a:t>
            </a:r>
            <a:br>
              <a:rPr lang="en-US" dirty="0"/>
            </a:br>
            <a:r>
              <a:rPr lang="en-US" dirty="0"/>
              <a:t>The language modeling head</a:t>
            </a:r>
          </a:p>
        </p:txBody>
      </p:sp>
      <p:sp>
        <p:nvSpPr>
          <p:cNvPr id="6" name="Content Placeholder 5">
            <a:extLst>
              <a:ext uri="{FF2B5EF4-FFF2-40B4-BE49-F238E27FC236}">
                <a16:creationId xmlns:a16="http://schemas.microsoft.com/office/drawing/2014/main" id="{4A09BE2E-740E-99ED-120F-65FCF085287F}"/>
              </a:ext>
            </a:extLst>
          </p:cNvPr>
          <p:cNvSpPr>
            <a:spLocks noGrp="1"/>
          </p:cNvSpPr>
          <p:nvPr>
            <p:ph idx="1"/>
          </p:nvPr>
        </p:nvSpPr>
        <p:spPr/>
        <p:txBody>
          <a:bodyPr/>
          <a:lstStyle/>
          <a:p>
            <a:r>
              <a:rPr lang="en-US" dirty="0"/>
              <a:t>The output of the last block is an embedding</a:t>
            </a:r>
          </a:p>
          <a:p>
            <a:r>
              <a:rPr lang="en-US" dirty="0"/>
              <a:t>We need to instead get a distribution over tokens.</a:t>
            </a:r>
          </a:p>
          <a:p>
            <a:r>
              <a:rPr lang="en-US" dirty="0"/>
              <a:t>We multiple by a matrix that turns an embedding [1x1280] into the vocabulary dimension [1 x 50,000]</a:t>
            </a:r>
          </a:p>
          <a:p>
            <a:r>
              <a:rPr lang="en-US" dirty="0"/>
              <a:t>Then we do </a:t>
            </a:r>
            <a:r>
              <a:rPr lang="en-US" dirty="0" err="1"/>
              <a:t>softmax</a:t>
            </a:r>
            <a:r>
              <a:rPr lang="en-US" dirty="0"/>
              <a:t> over that vector to get probabilities</a:t>
            </a:r>
          </a:p>
        </p:txBody>
      </p:sp>
      <p:pic>
        <p:nvPicPr>
          <p:cNvPr id="3" name="Picture 2">
            <a:extLst>
              <a:ext uri="{FF2B5EF4-FFF2-40B4-BE49-F238E27FC236}">
                <a16:creationId xmlns:a16="http://schemas.microsoft.com/office/drawing/2014/main" id="{2C998179-1283-58DB-7994-46761E4E637D}"/>
              </a:ext>
            </a:extLst>
          </p:cNvPr>
          <p:cNvPicPr>
            <a:picLocks noChangeAspect="1"/>
          </p:cNvPicPr>
          <p:nvPr/>
        </p:nvPicPr>
        <p:blipFill>
          <a:blip r:embed="rId2"/>
          <a:srcRect l="70622" b="60144"/>
          <a:stretch>
            <a:fillRect/>
          </a:stretch>
        </p:blipFill>
        <p:spPr>
          <a:xfrm>
            <a:off x="4627083" y="4095386"/>
            <a:ext cx="4163967" cy="2564572"/>
          </a:xfrm>
          <a:prstGeom prst="rect">
            <a:avLst/>
          </a:prstGeom>
        </p:spPr>
      </p:pic>
    </p:spTree>
    <p:extLst>
      <p:ext uri="{BB962C8B-B14F-4D97-AF65-F5344CB8AC3E}">
        <p14:creationId xmlns:p14="http://schemas.microsoft.com/office/powerpoint/2010/main" val="159775645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3A853-DDA9-E5BB-1584-829A5D481FF0}"/>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4467B348-4828-E453-5517-10FC26D849F5}"/>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Speech Models</a:t>
            </a:r>
          </a:p>
        </p:txBody>
      </p:sp>
      <p:sp>
        <p:nvSpPr>
          <p:cNvPr id="16387" name="Rectangle 6">
            <a:extLst>
              <a:ext uri="{FF2B5EF4-FFF2-40B4-BE49-F238E27FC236}">
                <a16:creationId xmlns:a16="http://schemas.microsoft.com/office/drawing/2014/main" id="{C9B4B3F5-D39B-93B6-AE98-C4469D9DA57D}"/>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ea typeface="ＭＳ Ｐゴシック" charset="0"/>
                <a:cs typeface="Calibri"/>
              </a:rPr>
              <a:t>Whisper Introduction</a:t>
            </a:r>
          </a:p>
        </p:txBody>
      </p:sp>
      <p:sp>
        <p:nvSpPr>
          <p:cNvPr id="4" name="Text Placeholder 3">
            <a:extLst>
              <a:ext uri="{FF2B5EF4-FFF2-40B4-BE49-F238E27FC236}">
                <a16:creationId xmlns:a16="http://schemas.microsoft.com/office/drawing/2014/main" id="{71FC7C67-520E-0E81-6B9E-F0013744BF0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666150814"/>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358DE-75A4-709B-8650-8818A4FF9DFB}"/>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669F3F3D-1681-2CF4-2F0D-5EF066FB536E}"/>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Speech Models</a:t>
            </a:r>
          </a:p>
        </p:txBody>
      </p:sp>
      <p:sp>
        <p:nvSpPr>
          <p:cNvPr id="16387" name="Rectangle 6">
            <a:extLst>
              <a:ext uri="{FF2B5EF4-FFF2-40B4-BE49-F238E27FC236}">
                <a16:creationId xmlns:a16="http://schemas.microsoft.com/office/drawing/2014/main" id="{75643EBA-22AC-EB55-A447-57E53483883C}"/>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ea typeface="ＭＳ Ｐゴシック" charset="0"/>
                <a:cs typeface="Calibri"/>
              </a:rPr>
              <a:t>Whisper: Cross-attention in the Encoder-Decoder</a:t>
            </a:r>
          </a:p>
        </p:txBody>
      </p:sp>
      <p:sp>
        <p:nvSpPr>
          <p:cNvPr id="4" name="Text Placeholder 3">
            <a:extLst>
              <a:ext uri="{FF2B5EF4-FFF2-40B4-BE49-F238E27FC236}">
                <a16:creationId xmlns:a16="http://schemas.microsoft.com/office/drawing/2014/main" id="{96752333-15D2-B9F0-3BB4-F9C1A031D5AC}"/>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113204780"/>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0C7A3-A055-07F9-9169-AFED9C96809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80ADBAE-8F3D-AC9B-D32A-56B515B66BBE}"/>
              </a:ext>
            </a:extLst>
          </p:cNvPr>
          <p:cNvSpPr>
            <a:spLocks noGrp="1"/>
          </p:cNvSpPr>
          <p:nvPr>
            <p:ph type="title"/>
          </p:nvPr>
        </p:nvSpPr>
        <p:spPr/>
        <p:txBody>
          <a:bodyPr/>
          <a:lstStyle/>
          <a:p>
            <a:r>
              <a:rPr lang="en-US" dirty="0"/>
              <a:t>Reminder of attention</a:t>
            </a:r>
          </a:p>
        </p:txBody>
      </p:sp>
      <p:sp>
        <p:nvSpPr>
          <p:cNvPr id="5" name="Content Placeholder 4">
            <a:extLst>
              <a:ext uri="{FF2B5EF4-FFF2-40B4-BE49-F238E27FC236}">
                <a16:creationId xmlns:a16="http://schemas.microsoft.com/office/drawing/2014/main" id="{68E17080-250B-A155-D7B0-78917E958C4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57486193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533400" y="322123"/>
            <a:ext cx="10058400" cy="907196"/>
          </a:xfrm>
        </p:spPr>
        <p:txBody>
          <a:bodyPr>
            <a:normAutofit/>
          </a:bodyPr>
          <a:lstStyle/>
          <a:p>
            <a:r>
              <a:rPr lang="en-US" dirty="0"/>
              <a:t>Attention: </a:t>
            </a:r>
          </a:p>
        </p:txBody>
      </p:sp>
      <p:sp>
        <p:nvSpPr>
          <p:cNvPr id="20483" name="Rectangle 3"/>
          <p:cNvSpPr>
            <a:spLocks noGrp="1" noChangeArrowheads="1"/>
          </p:cNvSpPr>
          <p:nvPr>
            <p:ph idx="1"/>
          </p:nvPr>
        </p:nvSpPr>
        <p:spPr>
          <a:xfrm>
            <a:off x="2438400" y="1861272"/>
            <a:ext cx="8839200" cy="4572000"/>
          </a:xfrm>
        </p:spPr>
        <p:txBody>
          <a:bodyPr>
            <a:normAutofit/>
          </a:bodyPr>
          <a:lstStyle/>
          <a:p>
            <a:pPr marL="0" indent="0"/>
            <a:r>
              <a:rPr lang="en-US" sz="3200" dirty="0"/>
              <a:t>test</a:t>
            </a:r>
          </a:p>
        </p:txBody>
      </p:sp>
      <p:sp>
        <p:nvSpPr>
          <p:cNvPr id="2" name="TextBox 1">
            <a:extLst>
              <a:ext uri="{FF2B5EF4-FFF2-40B4-BE49-F238E27FC236}">
                <a16:creationId xmlns:a16="http://schemas.microsoft.com/office/drawing/2014/main" id="{24F4189B-5DAE-9E70-083C-CED684D21A2D}"/>
              </a:ext>
            </a:extLst>
          </p:cNvPr>
          <p:cNvSpPr txBox="1"/>
          <p:nvPr/>
        </p:nvSpPr>
        <p:spPr>
          <a:xfrm>
            <a:off x="3873220" y="6000897"/>
            <a:ext cx="4915128" cy="584775"/>
          </a:xfrm>
          <a:prstGeom prst="rect">
            <a:avLst/>
          </a:prstGeom>
          <a:noFill/>
        </p:spPr>
        <p:txBody>
          <a:bodyPr wrap="none" rtlCol="0">
            <a:spAutoFit/>
          </a:bodyPr>
          <a:lstStyle/>
          <a:p>
            <a:r>
              <a:rPr lang="en-US" sz="3200" b="1" dirty="0"/>
              <a:t>x1  x2   x3  x4  x5  x6  x7   xi</a:t>
            </a:r>
          </a:p>
        </p:txBody>
      </p:sp>
      <p:pic>
        <p:nvPicPr>
          <p:cNvPr id="4" name="Picture 3">
            <a:extLst>
              <a:ext uri="{FF2B5EF4-FFF2-40B4-BE49-F238E27FC236}">
                <a16:creationId xmlns:a16="http://schemas.microsoft.com/office/drawing/2014/main" id="{FF172704-831A-EED0-441A-C4EAE2779171}"/>
              </a:ext>
            </a:extLst>
          </p:cNvPr>
          <p:cNvPicPr>
            <a:picLocks noChangeAspect="1"/>
          </p:cNvPicPr>
          <p:nvPr/>
        </p:nvPicPr>
        <p:blipFill>
          <a:blip r:embed="rId3"/>
          <a:srcRect t="19226"/>
          <a:stretch>
            <a:fillRect/>
          </a:stretch>
        </p:blipFill>
        <p:spPr>
          <a:xfrm>
            <a:off x="1790700" y="1708871"/>
            <a:ext cx="8610600" cy="4292025"/>
          </a:xfrm>
          <a:prstGeom prst="rect">
            <a:avLst/>
          </a:prstGeom>
        </p:spPr>
      </p:pic>
      <p:pic>
        <p:nvPicPr>
          <p:cNvPr id="3" name="Picture 2">
            <a:extLst>
              <a:ext uri="{FF2B5EF4-FFF2-40B4-BE49-F238E27FC236}">
                <a16:creationId xmlns:a16="http://schemas.microsoft.com/office/drawing/2014/main" id="{F3EE3E10-7164-E735-4655-EAC5AA44AD3C}"/>
              </a:ext>
            </a:extLst>
          </p:cNvPr>
          <p:cNvPicPr>
            <a:picLocks noChangeAspect="1"/>
          </p:cNvPicPr>
          <p:nvPr/>
        </p:nvPicPr>
        <p:blipFill>
          <a:blip r:embed="rId4"/>
          <a:stretch>
            <a:fillRect/>
          </a:stretch>
        </p:blipFill>
        <p:spPr>
          <a:xfrm>
            <a:off x="8001000" y="1162408"/>
            <a:ext cx="3048000" cy="1281043"/>
          </a:xfrm>
          <a:prstGeom prst="rect">
            <a:avLst/>
          </a:prstGeom>
        </p:spPr>
      </p:pic>
      <p:grpSp>
        <p:nvGrpSpPr>
          <p:cNvPr id="9" name="Group 8">
            <a:extLst>
              <a:ext uri="{FF2B5EF4-FFF2-40B4-BE49-F238E27FC236}">
                <a16:creationId xmlns:a16="http://schemas.microsoft.com/office/drawing/2014/main" id="{872F075A-F4E2-BA29-94DE-C4BBECA71070}"/>
              </a:ext>
            </a:extLst>
          </p:cNvPr>
          <p:cNvGrpSpPr/>
          <p:nvPr/>
        </p:nvGrpSpPr>
        <p:grpSpPr>
          <a:xfrm>
            <a:off x="5112707" y="537221"/>
            <a:ext cx="5998140" cy="586875"/>
            <a:chOff x="5112707" y="111337"/>
            <a:chExt cx="5998140" cy="586875"/>
          </a:xfrm>
        </p:grpSpPr>
        <p:pic>
          <p:nvPicPr>
            <p:cNvPr id="6" name="Picture 5">
              <a:extLst>
                <a:ext uri="{FF2B5EF4-FFF2-40B4-BE49-F238E27FC236}">
                  <a16:creationId xmlns:a16="http://schemas.microsoft.com/office/drawing/2014/main" id="{6C698E69-B6E0-6E30-5DEE-2DEE08B1630A}"/>
                </a:ext>
              </a:extLst>
            </p:cNvPr>
            <p:cNvPicPr>
              <a:picLocks noChangeAspect="1"/>
            </p:cNvPicPr>
            <p:nvPr/>
          </p:nvPicPr>
          <p:blipFill>
            <a:blip r:embed="rId5"/>
            <a:srcRect r="55292" b="6202"/>
            <a:stretch>
              <a:fillRect/>
            </a:stretch>
          </p:blipFill>
          <p:spPr>
            <a:xfrm>
              <a:off x="5112707" y="122429"/>
              <a:ext cx="3116893" cy="575783"/>
            </a:xfrm>
            <a:prstGeom prst="rect">
              <a:avLst/>
            </a:prstGeom>
          </p:spPr>
        </p:pic>
        <p:pic>
          <p:nvPicPr>
            <p:cNvPr id="7" name="Picture 6">
              <a:extLst>
                <a:ext uri="{FF2B5EF4-FFF2-40B4-BE49-F238E27FC236}">
                  <a16:creationId xmlns:a16="http://schemas.microsoft.com/office/drawing/2014/main" id="{50940C34-24B0-2BB9-DA54-AE31C5E4D7AC}"/>
                </a:ext>
              </a:extLst>
            </p:cNvPr>
            <p:cNvPicPr>
              <a:picLocks noChangeAspect="1"/>
            </p:cNvPicPr>
            <p:nvPr/>
          </p:nvPicPr>
          <p:blipFill>
            <a:blip r:embed="rId6"/>
            <a:srcRect l="71146" b="5685"/>
            <a:stretch>
              <a:fillRect/>
            </a:stretch>
          </p:blipFill>
          <p:spPr>
            <a:xfrm>
              <a:off x="8261959" y="111337"/>
              <a:ext cx="1385170" cy="535528"/>
            </a:xfrm>
            <a:prstGeom prst="rect">
              <a:avLst/>
            </a:prstGeom>
          </p:spPr>
        </p:pic>
        <p:pic>
          <p:nvPicPr>
            <p:cNvPr id="8" name="Picture 7">
              <a:extLst>
                <a:ext uri="{FF2B5EF4-FFF2-40B4-BE49-F238E27FC236}">
                  <a16:creationId xmlns:a16="http://schemas.microsoft.com/office/drawing/2014/main" id="{98AA0A08-48EA-8DBF-EF1F-30E7354C0FC4}"/>
                </a:ext>
              </a:extLst>
            </p:cNvPr>
            <p:cNvPicPr>
              <a:picLocks noChangeAspect="1"/>
            </p:cNvPicPr>
            <p:nvPr/>
          </p:nvPicPr>
          <p:blipFill>
            <a:blip r:embed="rId5"/>
            <a:srcRect l="75783" b="12760"/>
            <a:stretch>
              <a:fillRect/>
            </a:stretch>
          </p:blipFill>
          <p:spPr>
            <a:xfrm>
              <a:off x="9422514" y="117911"/>
              <a:ext cx="1688333" cy="535529"/>
            </a:xfrm>
            <a:prstGeom prst="rect">
              <a:avLst/>
            </a:prstGeom>
          </p:spPr>
        </p:pic>
      </p:grpSp>
    </p:spTree>
    <p:extLst>
      <p:ext uri="{BB962C8B-B14F-4D97-AF65-F5344CB8AC3E}">
        <p14:creationId xmlns:p14="http://schemas.microsoft.com/office/powerpoint/2010/main" val="2978527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B5C8C-E21E-54CD-D27D-238A50B896F6}"/>
              </a:ext>
            </a:extLst>
          </p:cNvPr>
          <p:cNvSpPr>
            <a:spLocks noGrp="1"/>
          </p:cNvSpPr>
          <p:nvPr>
            <p:ph type="title"/>
          </p:nvPr>
        </p:nvSpPr>
        <p:spPr/>
        <p:txBody>
          <a:bodyPr>
            <a:normAutofit fontScale="90000"/>
          </a:bodyPr>
          <a:lstStyle/>
          <a:p>
            <a:r>
              <a:rPr lang="en-US" dirty="0"/>
              <a:t>An Actual Attention Head: slightly more complicated</a:t>
            </a:r>
          </a:p>
        </p:txBody>
      </p:sp>
      <p:sp>
        <p:nvSpPr>
          <p:cNvPr id="3" name="Content Placeholder 2">
            <a:extLst>
              <a:ext uri="{FF2B5EF4-FFF2-40B4-BE49-F238E27FC236}">
                <a16:creationId xmlns:a16="http://schemas.microsoft.com/office/drawing/2014/main" id="{FDF13EC5-0DB3-5970-3010-2AF01E294173}"/>
              </a:ext>
            </a:extLst>
          </p:cNvPr>
          <p:cNvSpPr>
            <a:spLocks noGrp="1"/>
          </p:cNvSpPr>
          <p:nvPr>
            <p:ph idx="1"/>
          </p:nvPr>
        </p:nvSpPr>
        <p:spPr/>
        <p:txBody>
          <a:bodyPr>
            <a:normAutofit/>
          </a:bodyPr>
          <a:lstStyle/>
          <a:p>
            <a:r>
              <a:rPr lang="en-US" sz="3200" dirty="0">
                <a:latin typeface="Calibri" panose="020F0502020204030204" pitchFamily="34" charset="0"/>
                <a:cs typeface="Calibri" panose="020F0502020204030204" pitchFamily="34" charset="0"/>
              </a:rPr>
              <a:t>High-level idea: instead of using vectors (like x</a:t>
            </a:r>
            <a:r>
              <a:rPr lang="en-US" sz="3200" baseline="-25000" dirty="0">
                <a:latin typeface="Calibri" panose="020F0502020204030204" pitchFamily="34" charset="0"/>
                <a:cs typeface="Calibri" panose="020F0502020204030204" pitchFamily="34" charset="0"/>
              </a:rPr>
              <a:t>i</a:t>
            </a:r>
            <a:r>
              <a:rPr lang="en-US" sz="3200" dirty="0">
                <a:latin typeface="Calibri" panose="020F0502020204030204" pitchFamily="34" charset="0"/>
                <a:cs typeface="Calibri" panose="020F0502020204030204" pitchFamily="34" charset="0"/>
              </a:rPr>
              <a:t> and x</a:t>
            </a:r>
            <a:r>
              <a:rPr lang="en-US" sz="3200" baseline="-25000" dirty="0">
                <a:latin typeface="Calibri" panose="020F0502020204030204" pitchFamily="34" charset="0"/>
                <a:cs typeface="Calibri" panose="020F0502020204030204" pitchFamily="34" charset="0"/>
              </a:rPr>
              <a:t>4</a:t>
            </a:r>
            <a:r>
              <a:rPr lang="en-US" sz="3200" dirty="0">
                <a:latin typeface="Calibri" panose="020F0502020204030204" pitchFamily="34" charset="0"/>
                <a:cs typeface="Calibri" panose="020F0502020204030204" pitchFamily="34" charset="0"/>
              </a:rPr>
              <a:t>) directly, we'll represent 3 separate roles each vector</a:t>
            </a:r>
            <a:r>
              <a:rPr lang="en-US" sz="3200" b="1" dirty="0">
                <a:latin typeface="Calibri" panose="020F0502020204030204" pitchFamily="34" charset="0"/>
                <a:cs typeface="Calibri" panose="020F0502020204030204" pitchFamily="34" charset="0"/>
              </a:rPr>
              <a:t> x</a:t>
            </a:r>
            <a:r>
              <a:rPr lang="en-US" sz="3200" baseline="-25000" dirty="0">
                <a:latin typeface="Calibri" panose="020F0502020204030204" pitchFamily="34" charset="0"/>
                <a:cs typeface="Calibri" panose="020F0502020204030204" pitchFamily="34" charset="0"/>
              </a:rPr>
              <a:t>i</a:t>
            </a:r>
            <a:r>
              <a:rPr lang="en-US" sz="3200" b="1" dirty="0">
                <a:latin typeface="Calibri" panose="020F0502020204030204" pitchFamily="34" charset="0"/>
                <a:cs typeface="Calibri" panose="020F0502020204030204" pitchFamily="34" charset="0"/>
              </a:rPr>
              <a:t> </a:t>
            </a:r>
            <a:r>
              <a:rPr lang="en-US" sz="3200" dirty="0">
                <a:latin typeface="Calibri" panose="020F0502020204030204" pitchFamily="34" charset="0"/>
                <a:cs typeface="Calibri" panose="020F0502020204030204" pitchFamily="34" charset="0"/>
              </a:rPr>
              <a:t>plays:</a:t>
            </a:r>
          </a:p>
          <a:p>
            <a:pPr marL="457200" indent="-457200">
              <a:buFont typeface="Arial" panose="020B0604020202020204" pitchFamily="34" charset="0"/>
              <a:buChar char="•"/>
            </a:pPr>
            <a:r>
              <a:rPr lang="en-US" sz="3200" b="1" dirty="0">
                <a:latin typeface="Calibri" panose="020F0502020204030204" pitchFamily="34" charset="0"/>
                <a:cs typeface="Calibri" panose="020F0502020204030204" pitchFamily="34" charset="0"/>
              </a:rPr>
              <a:t>query</a:t>
            </a:r>
            <a:r>
              <a:rPr lang="en-US" sz="3200" dirty="0">
                <a:latin typeface="Calibri" panose="020F0502020204030204" pitchFamily="34" charset="0"/>
                <a:cs typeface="Calibri" panose="020F0502020204030204" pitchFamily="34" charset="0"/>
              </a:rPr>
              <a:t>: </a:t>
            </a:r>
            <a:r>
              <a:rPr lang="en-US" sz="3200" dirty="0">
                <a:effectLst/>
                <a:latin typeface="Calibri" panose="020F0502020204030204" pitchFamily="34" charset="0"/>
                <a:cs typeface="Calibri" panose="020F0502020204030204" pitchFamily="34" charset="0"/>
              </a:rPr>
              <a:t>As </a:t>
            </a:r>
            <a:r>
              <a:rPr lang="en-US" sz="3200" i="1" dirty="0">
                <a:effectLst/>
                <a:latin typeface="Calibri" panose="020F0502020204030204" pitchFamily="34" charset="0"/>
                <a:cs typeface="Calibri" panose="020F0502020204030204" pitchFamily="34" charset="0"/>
              </a:rPr>
              <a:t>the current element </a:t>
            </a:r>
            <a:r>
              <a:rPr lang="en-US" sz="3200" dirty="0">
                <a:effectLst/>
                <a:latin typeface="Calibri" panose="020F0502020204030204" pitchFamily="34" charset="0"/>
                <a:cs typeface="Calibri" panose="020F0502020204030204" pitchFamily="34" charset="0"/>
              </a:rPr>
              <a:t>being compared to the preceding inputs. </a:t>
            </a:r>
          </a:p>
          <a:p>
            <a:pPr marL="457200" indent="-457200">
              <a:buFont typeface="Arial" panose="020B0604020202020204" pitchFamily="34" charset="0"/>
              <a:buChar char="•"/>
            </a:pPr>
            <a:r>
              <a:rPr lang="en-US" sz="3200" b="1" dirty="0">
                <a:latin typeface="Calibri" panose="020F0502020204030204" pitchFamily="34" charset="0"/>
                <a:cs typeface="Calibri" panose="020F0502020204030204" pitchFamily="34" charset="0"/>
              </a:rPr>
              <a:t>key</a:t>
            </a:r>
            <a:r>
              <a:rPr lang="en-US" sz="3200" dirty="0">
                <a:latin typeface="Calibri" panose="020F0502020204030204" pitchFamily="34" charset="0"/>
                <a:cs typeface="Calibri" panose="020F0502020204030204" pitchFamily="34" charset="0"/>
              </a:rPr>
              <a:t>: </a:t>
            </a:r>
            <a:r>
              <a:rPr lang="en-US" sz="3200" dirty="0">
                <a:effectLst/>
                <a:latin typeface="Calibri" panose="020F0502020204030204" pitchFamily="34" charset="0"/>
                <a:cs typeface="Calibri" panose="020F0502020204030204" pitchFamily="34" charset="0"/>
              </a:rPr>
              <a:t>as </a:t>
            </a:r>
            <a:r>
              <a:rPr lang="en-US" sz="3200" i="1" dirty="0">
                <a:effectLst/>
                <a:latin typeface="Calibri" panose="020F0502020204030204" pitchFamily="34" charset="0"/>
                <a:cs typeface="Calibri" panose="020F0502020204030204" pitchFamily="34" charset="0"/>
              </a:rPr>
              <a:t>a preceding input </a:t>
            </a:r>
            <a:r>
              <a:rPr lang="en-US" sz="3200" dirty="0">
                <a:effectLst/>
                <a:latin typeface="Calibri" panose="020F0502020204030204" pitchFamily="34" charset="0"/>
                <a:cs typeface="Calibri" panose="020F0502020204030204" pitchFamily="34" charset="0"/>
              </a:rPr>
              <a:t>that is being compared to the current element to determine a similarity</a:t>
            </a:r>
          </a:p>
          <a:p>
            <a:pPr marL="457200" indent="-457200">
              <a:buFont typeface="Arial" panose="020B0604020202020204" pitchFamily="34" charset="0"/>
              <a:buChar char="•"/>
            </a:pPr>
            <a:r>
              <a:rPr lang="en-US" sz="3200" b="1" dirty="0">
                <a:latin typeface="Calibri" panose="020F0502020204030204" pitchFamily="34" charset="0"/>
                <a:cs typeface="Calibri" panose="020F0502020204030204" pitchFamily="34" charset="0"/>
              </a:rPr>
              <a:t>value</a:t>
            </a:r>
            <a:r>
              <a:rPr lang="en-US" sz="3200" dirty="0">
                <a:latin typeface="Calibri" panose="020F0502020204030204" pitchFamily="34" charset="0"/>
                <a:cs typeface="Calibri" panose="020F0502020204030204" pitchFamily="34" charset="0"/>
              </a:rPr>
              <a:t>: </a:t>
            </a:r>
            <a:r>
              <a:rPr lang="en-US" sz="3200" dirty="0">
                <a:effectLst/>
                <a:latin typeface="Calibri" panose="020F0502020204030204" pitchFamily="34" charset="0"/>
                <a:cs typeface="Calibri" panose="020F0502020204030204" pitchFamily="34" charset="0"/>
              </a:rPr>
              <a:t>a </a:t>
            </a:r>
            <a:r>
              <a:rPr lang="en-US" sz="3200" b="0" dirty="0">
                <a:effectLst/>
                <a:latin typeface="Calibri" panose="020F0502020204030204" pitchFamily="34" charset="0"/>
                <a:cs typeface="Calibri" panose="020F0502020204030204" pitchFamily="34" charset="0"/>
              </a:rPr>
              <a:t>value </a:t>
            </a:r>
            <a:r>
              <a:rPr lang="en-US" sz="3200" dirty="0">
                <a:effectLst/>
                <a:latin typeface="Calibri" panose="020F0502020204030204" pitchFamily="34" charset="0"/>
                <a:cs typeface="Calibri" panose="020F0502020204030204" pitchFamily="34" charset="0"/>
              </a:rPr>
              <a:t>of a preceding element that gets weighted and summed </a:t>
            </a:r>
            <a:endParaRPr lang="en-US" sz="3200"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412701832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CAA15A1-7EB7-A5CD-82EB-2CC4B9355489}"/>
              </a:ext>
            </a:extLst>
          </p:cNvPr>
          <p:cNvPicPr>
            <a:picLocks noChangeAspect="1"/>
          </p:cNvPicPr>
          <p:nvPr/>
        </p:nvPicPr>
        <p:blipFill>
          <a:blip r:embed="rId3"/>
          <a:srcRect t="22586"/>
          <a:stretch/>
        </p:blipFill>
        <p:spPr>
          <a:xfrm>
            <a:off x="1828800" y="1350834"/>
            <a:ext cx="8606754" cy="4111649"/>
          </a:xfrm>
          <a:prstGeom prst="rect">
            <a:avLst/>
          </a:prstGeom>
        </p:spPr>
      </p:pic>
      <p:sp>
        <p:nvSpPr>
          <p:cNvPr id="20482" name="Rectangle 2"/>
          <p:cNvSpPr>
            <a:spLocks noGrp="1" noChangeArrowheads="1"/>
          </p:cNvSpPr>
          <p:nvPr>
            <p:ph type="title"/>
          </p:nvPr>
        </p:nvSpPr>
        <p:spPr>
          <a:xfrm>
            <a:off x="377154" y="162494"/>
            <a:ext cx="4105327" cy="907196"/>
          </a:xfrm>
        </p:spPr>
        <p:txBody>
          <a:bodyPr>
            <a:normAutofit fontScale="90000"/>
          </a:bodyPr>
          <a:lstStyle/>
          <a:p>
            <a:r>
              <a:rPr lang="en-US" dirty="0"/>
              <a:t>Attention intuition</a:t>
            </a:r>
          </a:p>
        </p:txBody>
      </p:sp>
      <p:sp>
        <p:nvSpPr>
          <p:cNvPr id="2" name="TextBox 1">
            <a:extLst>
              <a:ext uri="{FF2B5EF4-FFF2-40B4-BE49-F238E27FC236}">
                <a16:creationId xmlns:a16="http://schemas.microsoft.com/office/drawing/2014/main" id="{24F4189B-5DAE-9E70-083C-CED684D21A2D}"/>
              </a:ext>
            </a:extLst>
          </p:cNvPr>
          <p:cNvSpPr txBox="1"/>
          <p:nvPr/>
        </p:nvSpPr>
        <p:spPr>
          <a:xfrm>
            <a:off x="3798064" y="5414433"/>
            <a:ext cx="4915128" cy="584775"/>
          </a:xfrm>
          <a:prstGeom prst="rect">
            <a:avLst/>
          </a:prstGeom>
          <a:noFill/>
        </p:spPr>
        <p:txBody>
          <a:bodyPr wrap="none" rtlCol="0">
            <a:spAutoFit/>
          </a:bodyPr>
          <a:lstStyle/>
          <a:p>
            <a:r>
              <a:rPr lang="en-US" sz="3200" b="1" dirty="0"/>
              <a:t>x1  x2  x3  x4  x5  x6  x7   xi</a:t>
            </a:r>
          </a:p>
        </p:txBody>
      </p:sp>
      <p:sp>
        <p:nvSpPr>
          <p:cNvPr id="4" name="TextBox 3">
            <a:extLst>
              <a:ext uri="{FF2B5EF4-FFF2-40B4-BE49-F238E27FC236}">
                <a16:creationId xmlns:a16="http://schemas.microsoft.com/office/drawing/2014/main" id="{B5E2CB0C-F42F-D269-95D1-B550758C2887}"/>
              </a:ext>
            </a:extLst>
          </p:cNvPr>
          <p:cNvSpPr txBox="1"/>
          <p:nvPr/>
        </p:nvSpPr>
        <p:spPr>
          <a:xfrm>
            <a:off x="7709520" y="766060"/>
            <a:ext cx="2057400" cy="584775"/>
          </a:xfrm>
          <a:prstGeom prst="rect">
            <a:avLst/>
          </a:prstGeom>
          <a:noFill/>
        </p:spPr>
        <p:txBody>
          <a:bodyPr wrap="square" rtlCol="0">
            <a:spAutoFit/>
          </a:bodyPr>
          <a:lstStyle/>
          <a:p>
            <a:r>
              <a:rPr lang="en-US" sz="3200" dirty="0">
                <a:solidFill>
                  <a:srgbClr val="FF0000"/>
                </a:solidFill>
                <a:latin typeface="Bradley Hand" pitchFamily="2" charset="77"/>
              </a:rPr>
              <a:t>query</a:t>
            </a:r>
          </a:p>
        </p:txBody>
      </p:sp>
      <p:sp>
        <p:nvSpPr>
          <p:cNvPr id="5" name="TextBox 4">
            <a:extLst>
              <a:ext uri="{FF2B5EF4-FFF2-40B4-BE49-F238E27FC236}">
                <a16:creationId xmlns:a16="http://schemas.microsoft.com/office/drawing/2014/main" id="{EC8160F0-4554-1BBE-3B68-419A402B8B09}"/>
              </a:ext>
            </a:extLst>
          </p:cNvPr>
          <p:cNvSpPr txBox="1"/>
          <p:nvPr/>
        </p:nvSpPr>
        <p:spPr>
          <a:xfrm>
            <a:off x="4026857" y="6121974"/>
            <a:ext cx="2057400" cy="584775"/>
          </a:xfrm>
          <a:prstGeom prst="rect">
            <a:avLst/>
          </a:prstGeom>
          <a:noFill/>
        </p:spPr>
        <p:txBody>
          <a:bodyPr wrap="square" rtlCol="0">
            <a:spAutoFit/>
          </a:bodyPr>
          <a:lstStyle/>
          <a:p>
            <a:r>
              <a:rPr lang="en-US" sz="3200" dirty="0">
                <a:solidFill>
                  <a:srgbClr val="FF0000"/>
                </a:solidFill>
                <a:latin typeface="Bradley Hand" pitchFamily="2" charset="77"/>
              </a:rPr>
              <a:t>values</a:t>
            </a:r>
          </a:p>
        </p:txBody>
      </p:sp>
      <p:sp>
        <p:nvSpPr>
          <p:cNvPr id="8" name="Content Placeholder 7">
            <a:extLst>
              <a:ext uri="{FF2B5EF4-FFF2-40B4-BE49-F238E27FC236}">
                <a16:creationId xmlns:a16="http://schemas.microsoft.com/office/drawing/2014/main" id="{398F832B-ED02-B9A1-88C8-D3EE2BCA166D}"/>
              </a:ext>
            </a:extLst>
          </p:cNvPr>
          <p:cNvSpPr>
            <a:spLocks noGrp="1"/>
          </p:cNvSpPr>
          <p:nvPr>
            <p:ph idx="1"/>
          </p:nvPr>
        </p:nvSpPr>
        <p:spPr>
          <a:xfrm>
            <a:off x="609600" y="4572000"/>
            <a:ext cx="10058401" cy="4572000"/>
          </a:xfrm>
        </p:spPr>
        <p:txBody>
          <a:bodyPr/>
          <a:lstStyle/>
          <a:p>
            <a:endParaRPr lang="en-US" dirty="0"/>
          </a:p>
        </p:txBody>
      </p:sp>
    </p:spTree>
    <p:extLst>
      <p:ext uri="{BB962C8B-B14F-4D97-AF65-F5344CB8AC3E}">
        <p14:creationId xmlns:p14="http://schemas.microsoft.com/office/powerpoint/2010/main" val="192578775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Content Placeholder 35">
            <a:extLst>
              <a:ext uri="{FF2B5EF4-FFF2-40B4-BE49-F238E27FC236}">
                <a16:creationId xmlns:a16="http://schemas.microsoft.com/office/drawing/2014/main" id="{4FF506C7-6F52-D5F1-965C-EA41028709FB}"/>
              </a:ext>
            </a:extLst>
          </p:cNvPr>
          <p:cNvSpPr>
            <a:spLocks noGrp="1"/>
          </p:cNvSpPr>
          <p:nvPr>
            <p:ph idx="1"/>
          </p:nvPr>
        </p:nvSpPr>
        <p:spPr/>
        <p:txBody>
          <a:bodyPr/>
          <a:lstStyle/>
          <a:p>
            <a:endParaRPr lang="en-US" dirty="0"/>
          </a:p>
        </p:txBody>
      </p:sp>
      <p:sp>
        <p:nvSpPr>
          <p:cNvPr id="20482" name="Rectangle 2"/>
          <p:cNvSpPr>
            <a:spLocks noGrp="1" noChangeArrowheads="1"/>
          </p:cNvSpPr>
          <p:nvPr>
            <p:ph type="title"/>
          </p:nvPr>
        </p:nvSpPr>
        <p:spPr>
          <a:xfrm>
            <a:off x="758687" y="0"/>
            <a:ext cx="10058400" cy="907196"/>
          </a:xfrm>
        </p:spPr>
        <p:txBody>
          <a:bodyPr>
            <a:normAutofit/>
          </a:bodyPr>
          <a:lstStyle/>
          <a:p>
            <a:r>
              <a:rPr lang="en-US" dirty="0"/>
              <a:t>Attention: </a:t>
            </a:r>
          </a:p>
        </p:txBody>
      </p:sp>
      <p:sp>
        <p:nvSpPr>
          <p:cNvPr id="2" name="TextBox 1">
            <a:extLst>
              <a:ext uri="{FF2B5EF4-FFF2-40B4-BE49-F238E27FC236}">
                <a16:creationId xmlns:a16="http://schemas.microsoft.com/office/drawing/2014/main" id="{24F4189B-5DAE-9E70-083C-CED684D21A2D}"/>
              </a:ext>
            </a:extLst>
          </p:cNvPr>
          <p:cNvSpPr txBox="1"/>
          <p:nvPr/>
        </p:nvSpPr>
        <p:spPr>
          <a:xfrm>
            <a:off x="3798064" y="5414433"/>
            <a:ext cx="4745210" cy="584775"/>
          </a:xfrm>
          <a:prstGeom prst="rect">
            <a:avLst/>
          </a:prstGeom>
          <a:noFill/>
        </p:spPr>
        <p:txBody>
          <a:bodyPr wrap="none" rtlCol="0">
            <a:spAutoFit/>
          </a:bodyPr>
          <a:lstStyle/>
          <a:p>
            <a:r>
              <a:rPr lang="en-US" sz="3200" b="1" dirty="0"/>
              <a:t>x1   x2   x3  x4  x5  x6  x7  xi</a:t>
            </a:r>
          </a:p>
        </p:txBody>
      </p:sp>
      <p:sp>
        <p:nvSpPr>
          <p:cNvPr id="5" name="TextBox 4">
            <a:extLst>
              <a:ext uri="{FF2B5EF4-FFF2-40B4-BE49-F238E27FC236}">
                <a16:creationId xmlns:a16="http://schemas.microsoft.com/office/drawing/2014/main" id="{EC8160F0-4554-1BBE-3B68-419A402B8B09}"/>
              </a:ext>
            </a:extLst>
          </p:cNvPr>
          <p:cNvSpPr txBox="1"/>
          <p:nvPr/>
        </p:nvSpPr>
        <p:spPr>
          <a:xfrm>
            <a:off x="1968500" y="6273225"/>
            <a:ext cx="2057400" cy="584775"/>
          </a:xfrm>
          <a:prstGeom prst="rect">
            <a:avLst/>
          </a:prstGeom>
          <a:noFill/>
        </p:spPr>
        <p:txBody>
          <a:bodyPr wrap="square" rtlCol="0">
            <a:spAutoFit/>
          </a:bodyPr>
          <a:lstStyle/>
          <a:p>
            <a:r>
              <a:rPr lang="en-US" sz="3200" dirty="0">
                <a:solidFill>
                  <a:srgbClr val="FF0000"/>
                </a:solidFill>
                <a:latin typeface="Bradley Hand" pitchFamily="2" charset="77"/>
              </a:rPr>
              <a:t>values</a:t>
            </a:r>
          </a:p>
        </p:txBody>
      </p:sp>
      <p:grpSp>
        <p:nvGrpSpPr>
          <p:cNvPr id="10" name="Group 9">
            <a:extLst>
              <a:ext uri="{FF2B5EF4-FFF2-40B4-BE49-F238E27FC236}">
                <a16:creationId xmlns:a16="http://schemas.microsoft.com/office/drawing/2014/main" id="{A73298C9-68DC-E88A-758A-84FDD4C53AE8}"/>
              </a:ext>
            </a:extLst>
          </p:cNvPr>
          <p:cNvGrpSpPr/>
          <p:nvPr/>
        </p:nvGrpSpPr>
        <p:grpSpPr>
          <a:xfrm>
            <a:off x="3886200" y="6096000"/>
            <a:ext cx="381000" cy="443812"/>
            <a:chOff x="3886200" y="6261788"/>
            <a:chExt cx="381000" cy="443812"/>
          </a:xfrm>
        </p:grpSpPr>
        <p:sp>
          <p:nvSpPr>
            <p:cNvPr id="6" name="Rectangle 5">
              <a:extLst>
                <a:ext uri="{FF2B5EF4-FFF2-40B4-BE49-F238E27FC236}">
                  <a16:creationId xmlns:a16="http://schemas.microsoft.com/office/drawing/2014/main" id="{E792437F-EE2A-BB09-3E1D-EBF8891C4D4E}"/>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8" name="Rectangle 7">
              <a:extLst>
                <a:ext uri="{FF2B5EF4-FFF2-40B4-BE49-F238E27FC236}">
                  <a16:creationId xmlns:a16="http://schemas.microsoft.com/office/drawing/2014/main" id="{13384282-D79C-8ABE-9A55-16EE816137CE}"/>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grpSp>
        <p:nvGrpSpPr>
          <p:cNvPr id="11" name="Group 10">
            <a:extLst>
              <a:ext uri="{FF2B5EF4-FFF2-40B4-BE49-F238E27FC236}">
                <a16:creationId xmlns:a16="http://schemas.microsoft.com/office/drawing/2014/main" id="{92345E34-5349-C1CD-6EB5-C1B6A1481E8F}"/>
              </a:ext>
            </a:extLst>
          </p:cNvPr>
          <p:cNvGrpSpPr/>
          <p:nvPr/>
        </p:nvGrpSpPr>
        <p:grpSpPr>
          <a:xfrm>
            <a:off x="4495800" y="6096000"/>
            <a:ext cx="381000" cy="443812"/>
            <a:chOff x="3886200" y="6261788"/>
            <a:chExt cx="381000" cy="443812"/>
          </a:xfrm>
        </p:grpSpPr>
        <p:sp>
          <p:nvSpPr>
            <p:cNvPr id="12" name="Rectangle 11">
              <a:extLst>
                <a:ext uri="{FF2B5EF4-FFF2-40B4-BE49-F238E27FC236}">
                  <a16:creationId xmlns:a16="http://schemas.microsoft.com/office/drawing/2014/main" id="{4B226BB1-D0C8-1086-0969-E575D5A1A83B}"/>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13" name="Rectangle 12">
              <a:extLst>
                <a:ext uri="{FF2B5EF4-FFF2-40B4-BE49-F238E27FC236}">
                  <a16:creationId xmlns:a16="http://schemas.microsoft.com/office/drawing/2014/main" id="{AB8BC482-1061-8768-E6FA-9FB081409DE9}"/>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grpSp>
        <p:nvGrpSpPr>
          <p:cNvPr id="14" name="Group 13">
            <a:extLst>
              <a:ext uri="{FF2B5EF4-FFF2-40B4-BE49-F238E27FC236}">
                <a16:creationId xmlns:a16="http://schemas.microsoft.com/office/drawing/2014/main" id="{EDE10602-2F0B-BF71-7284-4930CC69FC44}"/>
              </a:ext>
            </a:extLst>
          </p:cNvPr>
          <p:cNvGrpSpPr/>
          <p:nvPr/>
        </p:nvGrpSpPr>
        <p:grpSpPr>
          <a:xfrm>
            <a:off x="5105400" y="6096000"/>
            <a:ext cx="381000" cy="443812"/>
            <a:chOff x="3886200" y="6261788"/>
            <a:chExt cx="381000" cy="443812"/>
          </a:xfrm>
        </p:grpSpPr>
        <p:sp>
          <p:nvSpPr>
            <p:cNvPr id="15" name="Rectangle 14">
              <a:extLst>
                <a:ext uri="{FF2B5EF4-FFF2-40B4-BE49-F238E27FC236}">
                  <a16:creationId xmlns:a16="http://schemas.microsoft.com/office/drawing/2014/main" id="{3920FA73-7321-C52B-2EA3-E1167CE6F329}"/>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16" name="Rectangle 15">
              <a:extLst>
                <a:ext uri="{FF2B5EF4-FFF2-40B4-BE49-F238E27FC236}">
                  <a16:creationId xmlns:a16="http://schemas.microsoft.com/office/drawing/2014/main" id="{17E8811D-E6B4-A419-698C-3398D07E5E9C}"/>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grpSp>
        <p:nvGrpSpPr>
          <p:cNvPr id="17" name="Group 16">
            <a:extLst>
              <a:ext uri="{FF2B5EF4-FFF2-40B4-BE49-F238E27FC236}">
                <a16:creationId xmlns:a16="http://schemas.microsoft.com/office/drawing/2014/main" id="{5A922B46-9C5F-D9D1-017C-99076BF1D36F}"/>
              </a:ext>
            </a:extLst>
          </p:cNvPr>
          <p:cNvGrpSpPr/>
          <p:nvPr/>
        </p:nvGrpSpPr>
        <p:grpSpPr>
          <a:xfrm>
            <a:off x="5753100" y="6096000"/>
            <a:ext cx="381000" cy="443812"/>
            <a:chOff x="3886200" y="6261788"/>
            <a:chExt cx="381000" cy="443812"/>
          </a:xfrm>
        </p:grpSpPr>
        <p:sp>
          <p:nvSpPr>
            <p:cNvPr id="18" name="Rectangle 17">
              <a:extLst>
                <a:ext uri="{FF2B5EF4-FFF2-40B4-BE49-F238E27FC236}">
                  <a16:creationId xmlns:a16="http://schemas.microsoft.com/office/drawing/2014/main" id="{A9AEDAD0-9AF8-7389-2943-F811BF7705F0}"/>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19" name="Rectangle 18">
              <a:extLst>
                <a:ext uri="{FF2B5EF4-FFF2-40B4-BE49-F238E27FC236}">
                  <a16:creationId xmlns:a16="http://schemas.microsoft.com/office/drawing/2014/main" id="{4583ED46-6770-6C74-6CF8-32A5FEABB9F2}"/>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grpSp>
        <p:nvGrpSpPr>
          <p:cNvPr id="20" name="Group 19">
            <a:extLst>
              <a:ext uri="{FF2B5EF4-FFF2-40B4-BE49-F238E27FC236}">
                <a16:creationId xmlns:a16="http://schemas.microsoft.com/office/drawing/2014/main" id="{A3D81AD1-470E-87C3-682C-84F97634ED0E}"/>
              </a:ext>
            </a:extLst>
          </p:cNvPr>
          <p:cNvGrpSpPr/>
          <p:nvPr/>
        </p:nvGrpSpPr>
        <p:grpSpPr>
          <a:xfrm>
            <a:off x="6366934" y="6096000"/>
            <a:ext cx="381000" cy="443812"/>
            <a:chOff x="3886200" y="6261788"/>
            <a:chExt cx="381000" cy="443812"/>
          </a:xfrm>
        </p:grpSpPr>
        <p:sp>
          <p:nvSpPr>
            <p:cNvPr id="21" name="Rectangle 20">
              <a:extLst>
                <a:ext uri="{FF2B5EF4-FFF2-40B4-BE49-F238E27FC236}">
                  <a16:creationId xmlns:a16="http://schemas.microsoft.com/office/drawing/2014/main" id="{76D7FB67-AA43-7644-1A72-C578F6F0F91E}"/>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22" name="Rectangle 21">
              <a:extLst>
                <a:ext uri="{FF2B5EF4-FFF2-40B4-BE49-F238E27FC236}">
                  <a16:creationId xmlns:a16="http://schemas.microsoft.com/office/drawing/2014/main" id="{70D3CA25-CD6D-5585-9B63-6E4C5A1028E8}"/>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grpSp>
        <p:nvGrpSpPr>
          <p:cNvPr id="26" name="Group 25">
            <a:extLst>
              <a:ext uri="{FF2B5EF4-FFF2-40B4-BE49-F238E27FC236}">
                <a16:creationId xmlns:a16="http://schemas.microsoft.com/office/drawing/2014/main" id="{3BC4B509-B4B5-CA49-45AB-075BDE22E765}"/>
              </a:ext>
            </a:extLst>
          </p:cNvPr>
          <p:cNvGrpSpPr/>
          <p:nvPr/>
        </p:nvGrpSpPr>
        <p:grpSpPr>
          <a:xfrm>
            <a:off x="6972300" y="6096000"/>
            <a:ext cx="381000" cy="443812"/>
            <a:chOff x="3886200" y="6261788"/>
            <a:chExt cx="381000" cy="443812"/>
          </a:xfrm>
        </p:grpSpPr>
        <p:sp>
          <p:nvSpPr>
            <p:cNvPr id="27" name="Rectangle 26">
              <a:extLst>
                <a:ext uri="{FF2B5EF4-FFF2-40B4-BE49-F238E27FC236}">
                  <a16:creationId xmlns:a16="http://schemas.microsoft.com/office/drawing/2014/main" id="{851630AD-F2E9-E0BC-F0DB-A6275E03C792}"/>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28" name="Rectangle 27">
              <a:extLst>
                <a:ext uri="{FF2B5EF4-FFF2-40B4-BE49-F238E27FC236}">
                  <a16:creationId xmlns:a16="http://schemas.microsoft.com/office/drawing/2014/main" id="{F5942C37-95E9-3FD4-5A18-7AB50CCA9C32}"/>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grpSp>
        <p:nvGrpSpPr>
          <p:cNvPr id="29" name="Group 28">
            <a:extLst>
              <a:ext uri="{FF2B5EF4-FFF2-40B4-BE49-F238E27FC236}">
                <a16:creationId xmlns:a16="http://schemas.microsoft.com/office/drawing/2014/main" id="{5DBB6525-FB1C-B846-7225-32797E3BACBD}"/>
              </a:ext>
            </a:extLst>
          </p:cNvPr>
          <p:cNvGrpSpPr/>
          <p:nvPr/>
        </p:nvGrpSpPr>
        <p:grpSpPr>
          <a:xfrm>
            <a:off x="7548034" y="6096000"/>
            <a:ext cx="381000" cy="443812"/>
            <a:chOff x="3886200" y="6261788"/>
            <a:chExt cx="381000" cy="443812"/>
          </a:xfrm>
        </p:grpSpPr>
        <p:sp>
          <p:nvSpPr>
            <p:cNvPr id="30" name="Rectangle 29">
              <a:extLst>
                <a:ext uri="{FF2B5EF4-FFF2-40B4-BE49-F238E27FC236}">
                  <a16:creationId xmlns:a16="http://schemas.microsoft.com/office/drawing/2014/main" id="{B4735574-F895-9E09-0332-C10ADC581140}"/>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31" name="Rectangle 30">
              <a:extLst>
                <a:ext uri="{FF2B5EF4-FFF2-40B4-BE49-F238E27FC236}">
                  <a16:creationId xmlns:a16="http://schemas.microsoft.com/office/drawing/2014/main" id="{ACFBDA77-42B0-E10A-EBBE-BCFDC504321C}"/>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sp>
        <p:nvSpPr>
          <p:cNvPr id="32" name="TextBox 31">
            <a:extLst>
              <a:ext uri="{FF2B5EF4-FFF2-40B4-BE49-F238E27FC236}">
                <a16:creationId xmlns:a16="http://schemas.microsoft.com/office/drawing/2014/main" id="{E729FA6D-61F7-B1D7-4B7D-7BF30A0E7029}"/>
              </a:ext>
            </a:extLst>
          </p:cNvPr>
          <p:cNvSpPr txBox="1"/>
          <p:nvPr/>
        </p:nvSpPr>
        <p:spPr>
          <a:xfrm>
            <a:off x="1987550" y="5865915"/>
            <a:ext cx="2057400" cy="584775"/>
          </a:xfrm>
          <a:prstGeom prst="rect">
            <a:avLst/>
          </a:prstGeom>
          <a:noFill/>
        </p:spPr>
        <p:txBody>
          <a:bodyPr wrap="square" rtlCol="0">
            <a:spAutoFit/>
          </a:bodyPr>
          <a:lstStyle/>
          <a:p>
            <a:r>
              <a:rPr lang="en-US" sz="3200" dirty="0">
                <a:solidFill>
                  <a:srgbClr val="FF0000"/>
                </a:solidFill>
                <a:latin typeface="Bradley Hand" pitchFamily="2" charset="77"/>
              </a:rPr>
              <a:t>keys</a:t>
            </a:r>
          </a:p>
        </p:txBody>
      </p:sp>
      <p:grpSp>
        <p:nvGrpSpPr>
          <p:cNvPr id="7" name="Group 6">
            <a:extLst>
              <a:ext uri="{FF2B5EF4-FFF2-40B4-BE49-F238E27FC236}">
                <a16:creationId xmlns:a16="http://schemas.microsoft.com/office/drawing/2014/main" id="{CED50349-CAAD-5454-8408-FF6B52A6471C}"/>
              </a:ext>
            </a:extLst>
          </p:cNvPr>
          <p:cNvGrpSpPr/>
          <p:nvPr/>
        </p:nvGrpSpPr>
        <p:grpSpPr>
          <a:xfrm>
            <a:off x="8077200" y="6089306"/>
            <a:ext cx="381000" cy="443812"/>
            <a:chOff x="3886200" y="6261788"/>
            <a:chExt cx="381000" cy="443812"/>
          </a:xfrm>
        </p:grpSpPr>
        <p:sp>
          <p:nvSpPr>
            <p:cNvPr id="9" name="Rectangle 8">
              <a:extLst>
                <a:ext uri="{FF2B5EF4-FFF2-40B4-BE49-F238E27FC236}">
                  <a16:creationId xmlns:a16="http://schemas.microsoft.com/office/drawing/2014/main" id="{249A24D1-9855-44C5-EC8D-E624DF034C96}"/>
                </a:ext>
              </a:extLst>
            </p:cNvPr>
            <p:cNvSpPr/>
            <p:nvPr/>
          </p:nvSpPr>
          <p:spPr>
            <a:xfrm>
              <a:off x="3886200" y="6261788"/>
              <a:ext cx="381000" cy="215212"/>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a:t>
              </a:r>
            </a:p>
          </p:txBody>
        </p:sp>
        <p:sp>
          <p:nvSpPr>
            <p:cNvPr id="23" name="Rectangle 22">
              <a:extLst>
                <a:ext uri="{FF2B5EF4-FFF2-40B4-BE49-F238E27FC236}">
                  <a16:creationId xmlns:a16="http://schemas.microsoft.com/office/drawing/2014/main" id="{A25E841F-3E10-5A55-67DD-BF6CC5B74E4D}"/>
                </a:ext>
              </a:extLst>
            </p:cNvPr>
            <p:cNvSpPr/>
            <p:nvPr/>
          </p:nvSpPr>
          <p:spPr>
            <a:xfrm>
              <a:off x="3886200" y="6490388"/>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grpSp>
      <p:pic>
        <p:nvPicPr>
          <p:cNvPr id="34" name="Picture 33">
            <a:extLst>
              <a:ext uri="{FF2B5EF4-FFF2-40B4-BE49-F238E27FC236}">
                <a16:creationId xmlns:a16="http://schemas.microsoft.com/office/drawing/2014/main" id="{E68E90BC-DC2C-D348-4048-C87FA3E91C78}"/>
              </a:ext>
            </a:extLst>
          </p:cNvPr>
          <p:cNvPicPr>
            <a:picLocks noChangeAspect="1"/>
          </p:cNvPicPr>
          <p:nvPr/>
        </p:nvPicPr>
        <p:blipFill>
          <a:blip r:embed="rId3"/>
          <a:srcRect t="22586"/>
          <a:stretch/>
        </p:blipFill>
        <p:spPr>
          <a:xfrm>
            <a:off x="1676400" y="1307783"/>
            <a:ext cx="8606754" cy="4111649"/>
          </a:xfrm>
          <a:prstGeom prst="rect">
            <a:avLst/>
          </a:prstGeom>
        </p:spPr>
      </p:pic>
      <p:pic>
        <p:nvPicPr>
          <p:cNvPr id="3" name="Picture 2">
            <a:extLst>
              <a:ext uri="{FF2B5EF4-FFF2-40B4-BE49-F238E27FC236}">
                <a16:creationId xmlns:a16="http://schemas.microsoft.com/office/drawing/2014/main" id="{F7BFE14C-2AD4-2EEB-3F24-444C02B0FC73}"/>
              </a:ext>
            </a:extLst>
          </p:cNvPr>
          <p:cNvPicPr>
            <a:picLocks noChangeAspect="1"/>
          </p:cNvPicPr>
          <p:nvPr/>
        </p:nvPicPr>
        <p:blipFill>
          <a:blip r:embed="rId4"/>
          <a:stretch>
            <a:fillRect/>
          </a:stretch>
        </p:blipFill>
        <p:spPr>
          <a:xfrm>
            <a:off x="7945559" y="591267"/>
            <a:ext cx="3048000" cy="1281043"/>
          </a:xfrm>
          <a:prstGeom prst="rect">
            <a:avLst/>
          </a:prstGeom>
        </p:spPr>
      </p:pic>
      <p:grpSp>
        <p:nvGrpSpPr>
          <p:cNvPr id="24" name="Group 23">
            <a:extLst>
              <a:ext uri="{FF2B5EF4-FFF2-40B4-BE49-F238E27FC236}">
                <a16:creationId xmlns:a16="http://schemas.microsoft.com/office/drawing/2014/main" id="{4B1A4BFC-F8BF-CC9D-6DCB-B55EB7F1EC87}"/>
              </a:ext>
            </a:extLst>
          </p:cNvPr>
          <p:cNvGrpSpPr/>
          <p:nvPr/>
        </p:nvGrpSpPr>
        <p:grpSpPr>
          <a:xfrm>
            <a:off x="5728900" y="117826"/>
            <a:ext cx="5998140" cy="586875"/>
            <a:chOff x="5112707" y="111337"/>
            <a:chExt cx="5998140" cy="586875"/>
          </a:xfrm>
        </p:grpSpPr>
        <p:pic>
          <p:nvPicPr>
            <p:cNvPr id="25" name="Picture 24">
              <a:extLst>
                <a:ext uri="{FF2B5EF4-FFF2-40B4-BE49-F238E27FC236}">
                  <a16:creationId xmlns:a16="http://schemas.microsoft.com/office/drawing/2014/main" id="{B8F42DBA-F67F-B8E3-97FB-5FE2808A99A3}"/>
                </a:ext>
              </a:extLst>
            </p:cNvPr>
            <p:cNvPicPr>
              <a:picLocks noChangeAspect="1"/>
            </p:cNvPicPr>
            <p:nvPr/>
          </p:nvPicPr>
          <p:blipFill>
            <a:blip r:embed="rId5"/>
            <a:srcRect r="55292" b="6202"/>
            <a:stretch>
              <a:fillRect/>
            </a:stretch>
          </p:blipFill>
          <p:spPr>
            <a:xfrm>
              <a:off x="5112707" y="122429"/>
              <a:ext cx="3116893" cy="575783"/>
            </a:xfrm>
            <a:prstGeom prst="rect">
              <a:avLst/>
            </a:prstGeom>
          </p:spPr>
        </p:pic>
        <p:pic>
          <p:nvPicPr>
            <p:cNvPr id="33" name="Picture 32">
              <a:extLst>
                <a:ext uri="{FF2B5EF4-FFF2-40B4-BE49-F238E27FC236}">
                  <a16:creationId xmlns:a16="http://schemas.microsoft.com/office/drawing/2014/main" id="{F9888C91-7C1D-E1F7-C0EA-5292FCE45317}"/>
                </a:ext>
              </a:extLst>
            </p:cNvPr>
            <p:cNvPicPr>
              <a:picLocks noChangeAspect="1"/>
            </p:cNvPicPr>
            <p:nvPr/>
          </p:nvPicPr>
          <p:blipFill>
            <a:blip r:embed="rId6"/>
            <a:srcRect l="71146" b="5685"/>
            <a:stretch>
              <a:fillRect/>
            </a:stretch>
          </p:blipFill>
          <p:spPr>
            <a:xfrm>
              <a:off x="8261959" y="111337"/>
              <a:ext cx="1385170" cy="535528"/>
            </a:xfrm>
            <a:prstGeom prst="rect">
              <a:avLst/>
            </a:prstGeom>
          </p:spPr>
        </p:pic>
        <p:pic>
          <p:nvPicPr>
            <p:cNvPr id="35" name="Picture 34">
              <a:extLst>
                <a:ext uri="{FF2B5EF4-FFF2-40B4-BE49-F238E27FC236}">
                  <a16:creationId xmlns:a16="http://schemas.microsoft.com/office/drawing/2014/main" id="{F6DD8A29-FE64-83BD-70F3-C7608EB376CE}"/>
                </a:ext>
              </a:extLst>
            </p:cNvPr>
            <p:cNvPicPr>
              <a:picLocks noChangeAspect="1"/>
            </p:cNvPicPr>
            <p:nvPr/>
          </p:nvPicPr>
          <p:blipFill>
            <a:blip r:embed="rId5"/>
            <a:srcRect l="75783" b="12760"/>
            <a:stretch>
              <a:fillRect/>
            </a:stretch>
          </p:blipFill>
          <p:spPr>
            <a:xfrm>
              <a:off x="9422514" y="117911"/>
              <a:ext cx="1688333" cy="535529"/>
            </a:xfrm>
            <a:prstGeom prst="rect">
              <a:avLst/>
            </a:prstGeom>
          </p:spPr>
        </p:pic>
      </p:grpSp>
      <p:grpSp>
        <p:nvGrpSpPr>
          <p:cNvPr id="39" name="Group 38">
            <a:extLst>
              <a:ext uri="{FF2B5EF4-FFF2-40B4-BE49-F238E27FC236}">
                <a16:creationId xmlns:a16="http://schemas.microsoft.com/office/drawing/2014/main" id="{80F512CD-77ED-E9E9-5720-FE032A63F1CE}"/>
              </a:ext>
            </a:extLst>
          </p:cNvPr>
          <p:cNvGrpSpPr/>
          <p:nvPr/>
        </p:nvGrpSpPr>
        <p:grpSpPr>
          <a:xfrm>
            <a:off x="7945559" y="584573"/>
            <a:ext cx="3267356" cy="1281043"/>
            <a:chOff x="8232931" y="2240721"/>
            <a:chExt cx="3267356" cy="1281043"/>
          </a:xfrm>
        </p:grpSpPr>
        <p:pic>
          <p:nvPicPr>
            <p:cNvPr id="37" name="Picture 36">
              <a:extLst>
                <a:ext uri="{FF2B5EF4-FFF2-40B4-BE49-F238E27FC236}">
                  <a16:creationId xmlns:a16="http://schemas.microsoft.com/office/drawing/2014/main" id="{80A898B2-F53C-1820-B428-33CFF9CEF955}"/>
                </a:ext>
              </a:extLst>
            </p:cNvPr>
            <p:cNvPicPr>
              <a:picLocks noChangeAspect="1"/>
            </p:cNvPicPr>
            <p:nvPr/>
          </p:nvPicPr>
          <p:blipFill>
            <a:blip r:embed="rId4"/>
            <a:srcRect r="15217"/>
            <a:stretch>
              <a:fillRect/>
            </a:stretch>
          </p:blipFill>
          <p:spPr>
            <a:xfrm>
              <a:off x="8232931" y="2240721"/>
              <a:ext cx="2584156" cy="1281043"/>
            </a:xfrm>
            <a:prstGeom prst="rect">
              <a:avLst/>
            </a:prstGeom>
          </p:spPr>
        </p:pic>
        <p:sp>
          <p:nvSpPr>
            <p:cNvPr id="38" name="TextBox 37">
              <a:extLst>
                <a:ext uri="{FF2B5EF4-FFF2-40B4-BE49-F238E27FC236}">
                  <a16:creationId xmlns:a16="http://schemas.microsoft.com/office/drawing/2014/main" id="{EEA80771-0203-9F66-C290-B6CB584CDB1A}"/>
                </a:ext>
              </a:extLst>
            </p:cNvPr>
            <p:cNvSpPr txBox="1"/>
            <p:nvPr/>
          </p:nvSpPr>
          <p:spPr>
            <a:xfrm>
              <a:off x="10817087" y="2337687"/>
              <a:ext cx="683200" cy="646331"/>
            </a:xfrm>
            <a:prstGeom prst="rect">
              <a:avLst/>
            </a:prstGeom>
            <a:noFill/>
          </p:spPr>
          <p:txBody>
            <a:bodyPr wrap="none" rtlCol="0">
              <a:spAutoFit/>
            </a:bodyPr>
            <a:lstStyle/>
            <a:p>
              <a:r>
                <a:rPr lang="en-US" sz="3600" b="1" dirty="0" err="1">
                  <a:latin typeface="Times New Roman" panose="02020603050405020304" pitchFamily="18" charset="0"/>
                  <a:cs typeface="Times New Roman" panose="02020603050405020304" pitchFamily="18" charset="0"/>
                </a:rPr>
                <a:t>v</a:t>
              </a:r>
              <a:r>
                <a:rPr lang="en-US" sz="4800" i="1" baseline="-25000" dirty="0" err="1">
                  <a:latin typeface="Times New Roman" panose="02020603050405020304" pitchFamily="18" charset="0"/>
                  <a:cs typeface="Times New Roman" panose="02020603050405020304" pitchFamily="18" charset="0"/>
                </a:rPr>
                <a:t>j</a:t>
              </a:r>
              <a:r>
                <a:rPr lang="en-US" sz="3600" dirty="0">
                  <a:latin typeface="Times New Roman" panose="02020603050405020304" pitchFamily="18" charset="0"/>
                  <a:cs typeface="Times New Roman" panose="02020603050405020304" pitchFamily="18" charset="0"/>
                </a:rPr>
                <a:t>)</a:t>
              </a:r>
            </a:p>
          </p:txBody>
        </p:sp>
      </p:grpSp>
      <p:grpSp>
        <p:nvGrpSpPr>
          <p:cNvPr id="48" name="Group 47">
            <a:extLst>
              <a:ext uri="{FF2B5EF4-FFF2-40B4-BE49-F238E27FC236}">
                <a16:creationId xmlns:a16="http://schemas.microsoft.com/office/drawing/2014/main" id="{B8EA785A-EE80-2695-E98A-4657ADAF28B1}"/>
              </a:ext>
            </a:extLst>
          </p:cNvPr>
          <p:cNvGrpSpPr/>
          <p:nvPr/>
        </p:nvGrpSpPr>
        <p:grpSpPr>
          <a:xfrm>
            <a:off x="5708355" y="59963"/>
            <a:ext cx="6018685" cy="650511"/>
            <a:chOff x="3217682" y="7009165"/>
            <a:chExt cx="6018685" cy="650511"/>
          </a:xfrm>
        </p:grpSpPr>
        <p:pic>
          <p:nvPicPr>
            <p:cNvPr id="44" name="Picture 43">
              <a:extLst>
                <a:ext uri="{FF2B5EF4-FFF2-40B4-BE49-F238E27FC236}">
                  <a16:creationId xmlns:a16="http://schemas.microsoft.com/office/drawing/2014/main" id="{A6622564-53E1-02E5-7464-B20413DF2C99}"/>
                </a:ext>
              </a:extLst>
            </p:cNvPr>
            <p:cNvPicPr>
              <a:picLocks noChangeAspect="1"/>
            </p:cNvPicPr>
            <p:nvPr/>
          </p:nvPicPr>
          <p:blipFill>
            <a:blip r:embed="rId5"/>
            <a:srcRect r="55292" b="6202"/>
            <a:stretch>
              <a:fillRect/>
            </a:stretch>
          </p:blipFill>
          <p:spPr>
            <a:xfrm>
              <a:off x="3217682" y="7083893"/>
              <a:ext cx="3116893" cy="575783"/>
            </a:xfrm>
            <a:prstGeom prst="rect">
              <a:avLst/>
            </a:prstGeom>
          </p:spPr>
        </p:pic>
        <p:pic>
          <p:nvPicPr>
            <p:cNvPr id="46" name="Picture 45">
              <a:extLst>
                <a:ext uri="{FF2B5EF4-FFF2-40B4-BE49-F238E27FC236}">
                  <a16:creationId xmlns:a16="http://schemas.microsoft.com/office/drawing/2014/main" id="{2D183513-ADBB-2898-07C0-253DA9124412}"/>
                </a:ext>
              </a:extLst>
            </p:cNvPr>
            <p:cNvPicPr>
              <a:picLocks noChangeAspect="1"/>
            </p:cNvPicPr>
            <p:nvPr/>
          </p:nvPicPr>
          <p:blipFill>
            <a:blip r:embed="rId5"/>
            <a:srcRect l="75783" b="12760"/>
            <a:stretch>
              <a:fillRect/>
            </a:stretch>
          </p:blipFill>
          <p:spPr>
            <a:xfrm>
              <a:off x="7548034" y="7083893"/>
              <a:ext cx="1688333" cy="535529"/>
            </a:xfrm>
            <a:prstGeom prst="rect">
              <a:avLst/>
            </a:prstGeom>
          </p:spPr>
        </p:pic>
        <p:sp>
          <p:nvSpPr>
            <p:cNvPr id="47" name="TextBox 46">
              <a:extLst>
                <a:ext uri="{FF2B5EF4-FFF2-40B4-BE49-F238E27FC236}">
                  <a16:creationId xmlns:a16="http://schemas.microsoft.com/office/drawing/2014/main" id="{971EBCCA-0040-04E6-AC79-A1F1FB6B9B79}"/>
                </a:ext>
              </a:extLst>
            </p:cNvPr>
            <p:cNvSpPr txBox="1"/>
            <p:nvPr/>
          </p:nvSpPr>
          <p:spPr>
            <a:xfrm>
              <a:off x="6360578" y="7009165"/>
              <a:ext cx="1178528" cy="584775"/>
            </a:xfrm>
            <a:prstGeom prst="rect">
              <a:avLst/>
            </a:prstGeom>
            <a:noFill/>
          </p:spPr>
          <p:txBody>
            <a:bodyPr wrap="none" rtlCol="0">
              <a:spAutoFit/>
            </a:bodyPr>
            <a:lstStyle/>
            <a:p>
              <a:r>
                <a:rPr lang="en-US" sz="3200" b="1" dirty="0">
                  <a:latin typeface="Times New Roman" panose="02020603050405020304" pitchFamily="18" charset="0"/>
                  <a:cs typeface="Times New Roman" panose="02020603050405020304" pitchFamily="18" charset="0"/>
                </a:rPr>
                <a:t>q</a:t>
              </a:r>
              <a:r>
                <a:rPr lang="en-US" sz="4800" baseline="-25000" dirty="0">
                  <a:latin typeface="Times New Roman" panose="02020603050405020304" pitchFamily="18" charset="0"/>
                  <a:cs typeface="Times New Roman" panose="02020603050405020304" pitchFamily="18" charset="0"/>
                </a:rPr>
                <a:t>i</a:t>
              </a:r>
              <a:r>
                <a:rPr lang="en-US" sz="3200" dirty="0">
                  <a:latin typeface="Times New Roman" panose="02020603050405020304" pitchFamily="18" charset="0"/>
                  <a:cs typeface="Times New Roman" panose="02020603050405020304" pitchFamily="18" charset="0"/>
                </a:rPr>
                <a:t> ⋅ </a:t>
              </a:r>
              <a:r>
                <a:rPr lang="en-US" sz="3200" b="1" dirty="0" err="1">
                  <a:latin typeface="Times New Roman" panose="02020603050405020304" pitchFamily="18" charset="0"/>
                  <a:cs typeface="Times New Roman" panose="02020603050405020304" pitchFamily="18" charset="0"/>
                </a:rPr>
                <a:t>k</a:t>
              </a:r>
              <a:r>
                <a:rPr lang="en-US" sz="4400" baseline="-25000" dirty="0" err="1">
                  <a:latin typeface="Times New Roman" panose="02020603050405020304" pitchFamily="18" charset="0"/>
                  <a:cs typeface="Times New Roman" panose="02020603050405020304" pitchFamily="18" charset="0"/>
                </a:rPr>
                <a:t>j</a:t>
              </a:r>
              <a:endParaRPr lang="en-US" sz="3200" baseline="-25000" dirty="0">
                <a:latin typeface="Times New Roman" panose="02020603050405020304" pitchFamily="18" charset="0"/>
                <a:cs typeface="Times New Roman" panose="02020603050405020304" pitchFamily="18" charset="0"/>
              </a:endParaRPr>
            </a:p>
          </p:txBody>
        </p:sp>
      </p:grpSp>
      <p:sp>
        <p:nvSpPr>
          <p:cNvPr id="4" name="TextBox 3">
            <a:extLst>
              <a:ext uri="{FF2B5EF4-FFF2-40B4-BE49-F238E27FC236}">
                <a16:creationId xmlns:a16="http://schemas.microsoft.com/office/drawing/2014/main" id="{B5E2CB0C-F42F-D269-95D1-B550758C2887}"/>
              </a:ext>
            </a:extLst>
          </p:cNvPr>
          <p:cNvSpPr txBox="1"/>
          <p:nvPr/>
        </p:nvSpPr>
        <p:spPr>
          <a:xfrm>
            <a:off x="7634172" y="3103426"/>
            <a:ext cx="2057400" cy="584775"/>
          </a:xfrm>
          <a:prstGeom prst="rect">
            <a:avLst/>
          </a:prstGeom>
          <a:noFill/>
        </p:spPr>
        <p:txBody>
          <a:bodyPr wrap="square" rtlCol="0">
            <a:spAutoFit/>
          </a:bodyPr>
          <a:lstStyle/>
          <a:p>
            <a:r>
              <a:rPr lang="en-US" sz="3200" dirty="0">
                <a:solidFill>
                  <a:srgbClr val="FF0000"/>
                </a:solidFill>
                <a:latin typeface="Bradley Hand" pitchFamily="2" charset="77"/>
              </a:rPr>
              <a:t>query</a:t>
            </a:r>
          </a:p>
        </p:txBody>
      </p:sp>
      <p:sp>
        <p:nvSpPr>
          <p:cNvPr id="51" name="Rectangle 50">
            <a:extLst>
              <a:ext uri="{FF2B5EF4-FFF2-40B4-BE49-F238E27FC236}">
                <a16:creationId xmlns:a16="http://schemas.microsoft.com/office/drawing/2014/main" id="{E7D45C16-FE61-FB1B-04A0-1C77F2C7C01C}"/>
              </a:ext>
            </a:extLst>
          </p:cNvPr>
          <p:cNvSpPr/>
          <p:nvPr/>
        </p:nvSpPr>
        <p:spPr>
          <a:xfrm>
            <a:off x="8077200" y="2863502"/>
            <a:ext cx="381000" cy="215212"/>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q</a:t>
            </a:r>
          </a:p>
        </p:txBody>
      </p:sp>
    </p:spTree>
    <p:extLst>
      <p:ext uri="{BB962C8B-B14F-4D97-AF65-F5344CB8AC3E}">
        <p14:creationId xmlns:p14="http://schemas.microsoft.com/office/powerpoint/2010/main" val="1575462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3"/>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par>
                                <p:cTn id="21" presetID="1" presetClass="exit" presetSubtype="0" fill="hold" nodeType="withEffect">
                                  <p:stCondLst>
                                    <p:cond delay="0"/>
                                  </p:stCondLst>
                                  <p:childTnLst>
                                    <p:set>
                                      <p:cBhvr>
                                        <p:cTn id="22" dur="1" fill="hold">
                                          <p:stCondLst>
                                            <p:cond delay="0"/>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B5C8C-E21E-54CD-D27D-238A50B896F6}"/>
              </a:ext>
            </a:extLst>
          </p:cNvPr>
          <p:cNvSpPr>
            <a:spLocks noGrp="1"/>
          </p:cNvSpPr>
          <p:nvPr>
            <p:ph type="title"/>
          </p:nvPr>
        </p:nvSpPr>
        <p:spPr/>
        <p:txBody>
          <a:bodyPr>
            <a:normAutofit fontScale="90000"/>
          </a:bodyPr>
          <a:lstStyle/>
          <a:p>
            <a:r>
              <a:rPr lang="en-US" dirty="0"/>
              <a:t>How do we get 3 vectors </a:t>
            </a:r>
            <a:r>
              <a:rPr lang="en-US" b="1" dirty="0">
                <a:latin typeface="Times New Roman" panose="02020603050405020304" pitchFamily="18" charset="0"/>
                <a:cs typeface="Times New Roman" panose="02020603050405020304" pitchFamily="18" charset="0"/>
              </a:rPr>
              <a:t>q</a:t>
            </a:r>
            <a:r>
              <a:rPr lang="en-US" sz="4900" i="1" baseline="-25000" dirty="0">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k</a:t>
            </a:r>
            <a:r>
              <a:rPr lang="en-US" sz="4900" i="1" baseline="-25000" dirty="0">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v</a:t>
            </a:r>
            <a:r>
              <a:rPr lang="en-US" sz="4900" i="1" baseline="-25000" dirty="0">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a:t>for each </a:t>
            </a:r>
            <a:r>
              <a:rPr lang="en-US" b="1" dirty="0"/>
              <a:t>x</a:t>
            </a:r>
            <a:r>
              <a:rPr lang="en-US" sz="4900" i="1" baseline="-25000" dirty="0">
                <a:latin typeface="Times New Roman" panose="02020603050405020304" pitchFamily="18" charset="0"/>
                <a:cs typeface="Times New Roman" panose="02020603050405020304" pitchFamily="18" charset="0"/>
              </a:rPr>
              <a:t>i</a:t>
            </a:r>
            <a:r>
              <a:rPr lang="en-US" dirty="0"/>
              <a:t>?</a:t>
            </a:r>
          </a:p>
        </p:txBody>
      </p:sp>
      <p:sp>
        <p:nvSpPr>
          <p:cNvPr id="3" name="Content Placeholder 2">
            <a:extLst>
              <a:ext uri="{FF2B5EF4-FFF2-40B4-BE49-F238E27FC236}">
                <a16:creationId xmlns:a16="http://schemas.microsoft.com/office/drawing/2014/main" id="{FDF13EC5-0DB3-5970-3010-2AF01E294173}"/>
              </a:ext>
            </a:extLst>
          </p:cNvPr>
          <p:cNvSpPr>
            <a:spLocks noGrp="1"/>
          </p:cNvSpPr>
          <p:nvPr>
            <p:ph idx="1"/>
          </p:nvPr>
        </p:nvSpPr>
        <p:spPr/>
        <p:txBody>
          <a:bodyPr>
            <a:normAutofit/>
          </a:bodyPr>
          <a:lstStyle/>
          <a:p>
            <a:r>
              <a:rPr lang="en-US" sz="3200" dirty="0">
                <a:latin typeface="Calibri" panose="020F0502020204030204" pitchFamily="34" charset="0"/>
                <a:cs typeface="Calibri" panose="020F0502020204030204" pitchFamily="34" charset="0"/>
              </a:rPr>
              <a:t>We'll use matrices to project each vector</a:t>
            </a:r>
            <a:r>
              <a:rPr lang="en-US" sz="3200" b="1" dirty="0">
                <a:latin typeface="Calibri" panose="020F0502020204030204" pitchFamily="34" charset="0"/>
                <a:cs typeface="Calibri" panose="020F0502020204030204" pitchFamily="34" charset="0"/>
              </a:rPr>
              <a:t> x</a:t>
            </a:r>
            <a:r>
              <a:rPr lang="en-US" sz="3200" baseline="-25000" dirty="0">
                <a:latin typeface="Calibri" panose="020F0502020204030204" pitchFamily="34" charset="0"/>
                <a:cs typeface="Calibri" panose="020F0502020204030204" pitchFamily="34" charset="0"/>
              </a:rPr>
              <a:t>i</a:t>
            </a:r>
            <a:r>
              <a:rPr lang="en-US" sz="3200" b="1" dirty="0">
                <a:latin typeface="Calibri" panose="020F0502020204030204" pitchFamily="34" charset="0"/>
                <a:cs typeface="Calibri" panose="020F0502020204030204" pitchFamily="34" charset="0"/>
              </a:rPr>
              <a:t> </a:t>
            </a:r>
            <a:r>
              <a:rPr lang="en-US" sz="3200" dirty="0">
                <a:latin typeface="Calibri" panose="020F0502020204030204" pitchFamily="34" charset="0"/>
                <a:cs typeface="Calibri" panose="020F0502020204030204" pitchFamily="34" charset="0"/>
              </a:rPr>
              <a:t>into a representation of its role as query, key, value:</a:t>
            </a:r>
          </a:p>
          <a:p>
            <a:pPr marL="457200" indent="-457200">
              <a:buFont typeface="Arial" panose="020B0604020202020204" pitchFamily="34" charset="0"/>
              <a:buChar char="•"/>
            </a:pPr>
            <a:r>
              <a:rPr lang="en-US" sz="3200" b="1" dirty="0">
                <a:latin typeface="Calibri" panose="020F0502020204030204" pitchFamily="34" charset="0"/>
                <a:cs typeface="Calibri" panose="020F0502020204030204" pitchFamily="34" charset="0"/>
              </a:rPr>
              <a:t>query</a:t>
            </a:r>
            <a:r>
              <a:rPr lang="en-US" sz="3200" dirty="0">
                <a:latin typeface="Calibri" panose="020F0502020204030204" pitchFamily="34" charset="0"/>
                <a:cs typeface="Calibri" panose="020F0502020204030204" pitchFamily="34" charset="0"/>
              </a:rPr>
              <a:t>: </a:t>
            </a:r>
            <a:r>
              <a:rPr lang="en-US" sz="3200" b="1" dirty="0">
                <a:effectLst/>
                <a:latin typeface="Calibri" panose="020F0502020204030204" pitchFamily="34" charset="0"/>
                <a:cs typeface="Calibri" panose="020F0502020204030204" pitchFamily="34" charset="0"/>
              </a:rPr>
              <a:t>W</a:t>
            </a:r>
            <a:r>
              <a:rPr lang="en-US" sz="3200" b="1" baseline="30000" dirty="0">
                <a:effectLst/>
                <a:latin typeface="Calibri" panose="020F0502020204030204" pitchFamily="34" charset="0"/>
                <a:cs typeface="Calibri" panose="020F0502020204030204" pitchFamily="34" charset="0"/>
              </a:rPr>
              <a:t>Q</a:t>
            </a:r>
          </a:p>
          <a:p>
            <a:pPr marL="457200" indent="-457200">
              <a:buFont typeface="Arial" panose="020B0604020202020204" pitchFamily="34" charset="0"/>
              <a:buChar char="•"/>
            </a:pPr>
            <a:r>
              <a:rPr lang="en-US" sz="3200" b="1" dirty="0">
                <a:latin typeface="Calibri" panose="020F0502020204030204" pitchFamily="34" charset="0"/>
                <a:cs typeface="Calibri" panose="020F0502020204030204" pitchFamily="34" charset="0"/>
              </a:rPr>
              <a:t>key</a:t>
            </a:r>
            <a:r>
              <a:rPr lang="en-US" sz="3200" dirty="0">
                <a:latin typeface="Calibri" panose="020F0502020204030204" pitchFamily="34" charset="0"/>
                <a:cs typeface="Calibri" panose="020F0502020204030204" pitchFamily="34" charset="0"/>
              </a:rPr>
              <a:t>: </a:t>
            </a:r>
            <a:r>
              <a:rPr lang="en-US" sz="3200" b="1" dirty="0">
                <a:latin typeface="Calibri" panose="020F0502020204030204" pitchFamily="34" charset="0"/>
                <a:cs typeface="Calibri" panose="020F0502020204030204" pitchFamily="34" charset="0"/>
              </a:rPr>
              <a:t>W</a:t>
            </a:r>
            <a:r>
              <a:rPr lang="en-US" sz="3200" b="1" baseline="30000" dirty="0">
                <a:latin typeface="Calibri" panose="020F0502020204030204" pitchFamily="34" charset="0"/>
                <a:cs typeface="Calibri" panose="020F0502020204030204" pitchFamily="34" charset="0"/>
              </a:rPr>
              <a:t>K</a:t>
            </a:r>
            <a:endParaRPr lang="en-US" sz="3200" b="1" baseline="30000" dirty="0">
              <a:effectLst/>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US" sz="3200" b="1" dirty="0">
                <a:latin typeface="Calibri" panose="020F0502020204030204" pitchFamily="34" charset="0"/>
                <a:cs typeface="Calibri" panose="020F0502020204030204" pitchFamily="34" charset="0"/>
              </a:rPr>
              <a:t>value</a:t>
            </a:r>
            <a:r>
              <a:rPr lang="en-US" sz="3200" dirty="0">
                <a:latin typeface="Calibri" panose="020F0502020204030204" pitchFamily="34" charset="0"/>
                <a:cs typeface="Calibri" panose="020F0502020204030204" pitchFamily="34" charset="0"/>
              </a:rPr>
              <a:t>: </a:t>
            </a:r>
            <a:r>
              <a:rPr lang="en-US" sz="3200" b="1" dirty="0">
                <a:effectLst/>
                <a:latin typeface="Calibri" panose="020F0502020204030204" pitchFamily="34" charset="0"/>
                <a:cs typeface="Calibri" panose="020F0502020204030204" pitchFamily="34" charset="0"/>
              </a:rPr>
              <a:t>W</a:t>
            </a:r>
            <a:r>
              <a:rPr lang="en-US" sz="3200" b="1" baseline="30000" dirty="0">
                <a:effectLst/>
                <a:latin typeface="Calibri" panose="020F0502020204030204" pitchFamily="34" charset="0"/>
                <a:cs typeface="Calibri" panose="020F0502020204030204" pitchFamily="34" charset="0"/>
              </a:rPr>
              <a:t>V</a:t>
            </a:r>
            <a:endParaRPr lang="en-US" sz="3200" b="1" baseline="30000"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endParaRPr lang="en-US" dirty="0"/>
          </a:p>
          <a:p>
            <a:endParaRPr lang="en-US" dirty="0"/>
          </a:p>
        </p:txBody>
      </p:sp>
      <p:pic>
        <p:nvPicPr>
          <p:cNvPr id="4" name="Picture 3">
            <a:extLst>
              <a:ext uri="{FF2B5EF4-FFF2-40B4-BE49-F238E27FC236}">
                <a16:creationId xmlns:a16="http://schemas.microsoft.com/office/drawing/2014/main" id="{2EBD0090-5102-2D61-92CD-0D4A8D06FD96}"/>
              </a:ext>
            </a:extLst>
          </p:cNvPr>
          <p:cNvPicPr>
            <a:picLocks noChangeAspect="1"/>
          </p:cNvPicPr>
          <p:nvPr/>
        </p:nvPicPr>
        <p:blipFill>
          <a:blip r:embed="rId2"/>
          <a:stretch>
            <a:fillRect/>
          </a:stretch>
        </p:blipFill>
        <p:spPr>
          <a:xfrm>
            <a:off x="1651104" y="4852117"/>
            <a:ext cx="9504576" cy="811366"/>
          </a:xfrm>
          <a:prstGeom prst="rect">
            <a:avLst/>
          </a:prstGeom>
        </p:spPr>
      </p:pic>
    </p:spTree>
    <p:extLst>
      <p:ext uri="{BB962C8B-B14F-4D97-AF65-F5344CB8AC3E}">
        <p14:creationId xmlns:p14="http://schemas.microsoft.com/office/powerpoint/2010/main" val="3470340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E5C54-4103-F2B0-C737-9F4478F0B926}"/>
              </a:ext>
            </a:extLst>
          </p:cNvPr>
          <p:cNvSpPr>
            <a:spLocks noGrp="1"/>
          </p:cNvSpPr>
          <p:nvPr>
            <p:ph type="title"/>
          </p:nvPr>
        </p:nvSpPr>
        <p:spPr/>
        <p:txBody>
          <a:bodyPr/>
          <a:lstStyle/>
          <a:p>
            <a:r>
              <a:rPr lang="en-US" dirty="0"/>
              <a:t>Final equations for one attention head</a:t>
            </a:r>
          </a:p>
        </p:txBody>
      </p:sp>
      <p:sp>
        <p:nvSpPr>
          <p:cNvPr id="3" name="Content Placeholder 2">
            <a:extLst>
              <a:ext uri="{FF2B5EF4-FFF2-40B4-BE49-F238E27FC236}">
                <a16:creationId xmlns:a16="http://schemas.microsoft.com/office/drawing/2014/main" id="{48EFC8C2-3993-6396-EF61-82F2D0129E6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B3CB04E-EADD-9E05-12F5-19D6076E5530}"/>
              </a:ext>
            </a:extLst>
          </p:cNvPr>
          <p:cNvPicPr>
            <a:picLocks noChangeAspect="1"/>
          </p:cNvPicPr>
          <p:nvPr/>
        </p:nvPicPr>
        <p:blipFill>
          <a:blip r:embed="rId3"/>
          <a:stretch>
            <a:fillRect/>
          </a:stretch>
        </p:blipFill>
        <p:spPr>
          <a:xfrm>
            <a:off x="591016" y="1752600"/>
            <a:ext cx="10928194" cy="4267200"/>
          </a:xfrm>
          <a:prstGeom prst="rect">
            <a:avLst/>
          </a:prstGeom>
        </p:spPr>
      </p:pic>
      <p:sp>
        <p:nvSpPr>
          <p:cNvPr id="5" name="TextBox 4">
            <a:extLst>
              <a:ext uri="{FF2B5EF4-FFF2-40B4-BE49-F238E27FC236}">
                <a16:creationId xmlns:a16="http://schemas.microsoft.com/office/drawing/2014/main" id="{2D922A5C-39FF-1E76-3A68-D78DBC18F489}"/>
              </a:ext>
            </a:extLst>
          </p:cNvPr>
          <p:cNvSpPr txBox="1"/>
          <p:nvPr/>
        </p:nvSpPr>
        <p:spPr>
          <a:xfrm>
            <a:off x="6554238" y="3228945"/>
            <a:ext cx="5471241" cy="400110"/>
          </a:xfrm>
          <a:prstGeom prst="rect">
            <a:avLst/>
          </a:prstGeom>
          <a:noFill/>
        </p:spPr>
        <p:txBody>
          <a:bodyPr wrap="none" rtlCol="0">
            <a:spAutoFit/>
          </a:bodyPr>
          <a:lstStyle/>
          <a:p>
            <a:r>
              <a:rPr lang="en-US" sz="2000" dirty="0">
                <a:solidFill>
                  <a:srgbClr val="FF0000"/>
                </a:solidFill>
                <a:latin typeface="Chalkduster" panose="03050602040202020205" pitchFamily="66" charset="77"/>
              </a:rPr>
              <a:t> we also normalize the dot product</a:t>
            </a:r>
          </a:p>
        </p:txBody>
      </p:sp>
    </p:spTree>
    <p:extLst>
      <p:ext uri="{BB962C8B-B14F-4D97-AF65-F5344CB8AC3E}">
        <p14:creationId xmlns:p14="http://schemas.microsoft.com/office/powerpoint/2010/main" val="418113407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49F30-4212-E534-5838-182140E367B7}"/>
              </a:ext>
            </a:extLst>
          </p:cNvPr>
          <p:cNvSpPr>
            <a:spLocks noGrp="1"/>
          </p:cNvSpPr>
          <p:nvPr>
            <p:ph type="title"/>
          </p:nvPr>
        </p:nvSpPr>
        <p:spPr/>
        <p:txBody>
          <a:bodyPr/>
          <a:lstStyle/>
          <a:p>
            <a:r>
              <a:rPr lang="en-US" dirty="0"/>
              <a:t>Parallelizing computation using </a:t>
            </a:r>
            <a:r>
              <a:rPr lang="en-US" b="1" dirty="0"/>
              <a:t>X</a:t>
            </a:r>
          </a:p>
        </p:txBody>
      </p:sp>
      <p:sp>
        <p:nvSpPr>
          <p:cNvPr id="3" name="Content Placeholder 2">
            <a:extLst>
              <a:ext uri="{FF2B5EF4-FFF2-40B4-BE49-F238E27FC236}">
                <a16:creationId xmlns:a16="http://schemas.microsoft.com/office/drawing/2014/main" id="{12D97CA0-F2A2-8C73-4DB6-EC12360B6EB3}"/>
              </a:ext>
            </a:extLst>
          </p:cNvPr>
          <p:cNvSpPr>
            <a:spLocks noGrp="1"/>
          </p:cNvSpPr>
          <p:nvPr>
            <p:ph idx="1"/>
          </p:nvPr>
        </p:nvSpPr>
        <p:spPr/>
        <p:txBody>
          <a:bodyPr/>
          <a:lstStyle/>
          <a:p>
            <a:r>
              <a:rPr lang="en-US" sz="3600" dirty="0">
                <a:effectLst/>
                <a:latin typeface="Calibri" panose="020F0502020204030204" pitchFamily="34" charset="0"/>
                <a:cs typeface="Calibri" panose="020F0502020204030204" pitchFamily="34" charset="0"/>
              </a:rPr>
              <a:t>We can pack the  </a:t>
            </a:r>
            <a:r>
              <a:rPr lang="en-US" sz="3600" i="1" dirty="0">
                <a:effectLst/>
                <a:latin typeface="Calibri" panose="020F0502020204030204" pitchFamily="34" charset="0"/>
                <a:cs typeface="Calibri" panose="020F0502020204030204" pitchFamily="34" charset="0"/>
              </a:rPr>
              <a:t>N </a:t>
            </a:r>
            <a:r>
              <a:rPr lang="en-US" sz="3600" dirty="0">
                <a:effectLst/>
                <a:latin typeface="Calibri" panose="020F0502020204030204" pitchFamily="34" charset="0"/>
                <a:cs typeface="Calibri" panose="020F0502020204030204" pitchFamily="34" charset="0"/>
              </a:rPr>
              <a:t>tokens of the input sequence into a single matrix </a:t>
            </a:r>
            <a:r>
              <a:rPr lang="en-US" sz="3600" b="1" dirty="0">
                <a:effectLst/>
                <a:latin typeface="Calibri" panose="020F0502020204030204" pitchFamily="34" charset="0"/>
                <a:cs typeface="Calibri" panose="020F0502020204030204" pitchFamily="34" charset="0"/>
              </a:rPr>
              <a:t>X</a:t>
            </a:r>
            <a:r>
              <a:rPr lang="en-US" sz="3600" dirty="0">
                <a:effectLst/>
                <a:latin typeface="Calibri" panose="020F0502020204030204" pitchFamily="34" charset="0"/>
                <a:cs typeface="Calibri" panose="020F0502020204030204" pitchFamily="34" charset="0"/>
              </a:rPr>
              <a:t> of size [</a:t>
            </a:r>
            <a:r>
              <a:rPr lang="en-US" sz="3600" i="1" dirty="0">
                <a:effectLst/>
                <a:latin typeface="Calibri" panose="020F0502020204030204" pitchFamily="34" charset="0"/>
                <a:cs typeface="Calibri" panose="020F0502020204030204" pitchFamily="34" charset="0"/>
              </a:rPr>
              <a:t>N </a:t>
            </a:r>
            <a:r>
              <a:rPr lang="en-US" sz="3600" dirty="0">
                <a:effectLst/>
                <a:latin typeface="Calibri" panose="020F0502020204030204" pitchFamily="34" charset="0"/>
                <a:cs typeface="Calibri" panose="020F0502020204030204" pitchFamily="34" charset="0"/>
              </a:rPr>
              <a:t>× </a:t>
            </a:r>
            <a:r>
              <a:rPr lang="en-US" sz="3600" i="1" dirty="0">
                <a:effectLst/>
                <a:latin typeface="Calibri" panose="020F0502020204030204" pitchFamily="34" charset="0"/>
                <a:cs typeface="Calibri" panose="020F0502020204030204" pitchFamily="34" charset="0"/>
              </a:rPr>
              <a:t>d</a:t>
            </a:r>
            <a:r>
              <a:rPr lang="en-US" sz="3600" dirty="0">
                <a:effectLst/>
                <a:latin typeface="Calibri" panose="020F0502020204030204" pitchFamily="34" charset="0"/>
                <a:cs typeface="Calibri" panose="020F0502020204030204" pitchFamily="34" charset="0"/>
              </a:rPr>
              <a:t>]. </a:t>
            </a:r>
          </a:p>
          <a:p>
            <a:pPr lvl="1"/>
            <a:r>
              <a:rPr lang="en-US" sz="3200" dirty="0">
                <a:effectLst/>
                <a:latin typeface="Calibri" panose="020F0502020204030204" pitchFamily="34" charset="0"/>
                <a:cs typeface="Calibri" panose="020F0502020204030204" pitchFamily="34" charset="0"/>
              </a:rPr>
              <a:t>Each </a:t>
            </a:r>
            <a:r>
              <a:rPr lang="en-US" sz="3200" b="1" dirty="0">
                <a:effectLst/>
                <a:latin typeface="Calibri" panose="020F0502020204030204" pitchFamily="34" charset="0"/>
                <a:cs typeface="Calibri" panose="020F0502020204030204" pitchFamily="34" charset="0"/>
              </a:rPr>
              <a:t>row</a:t>
            </a:r>
            <a:r>
              <a:rPr lang="en-US" sz="3200" dirty="0">
                <a:effectLst/>
                <a:latin typeface="Calibri" panose="020F0502020204030204" pitchFamily="34" charset="0"/>
                <a:cs typeface="Calibri" panose="020F0502020204030204" pitchFamily="34" charset="0"/>
              </a:rPr>
              <a:t> of X is the embedding of </a:t>
            </a:r>
            <a:r>
              <a:rPr lang="en-US" sz="3200" b="1" dirty="0">
                <a:effectLst/>
                <a:latin typeface="Calibri" panose="020F0502020204030204" pitchFamily="34" charset="0"/>
                <a:cs typeface="Calibri" panose="020F0502020204030204" pitchFamily="34" charset="0"/>
              </a:rPr>
              <a:t>one token </a:t>
            </a:r>
            <a:r>
              <a:rPr lang="en-US" sz="3200" dirty="0">
                <a:effectLst/>
                <a:latin typeface="Calibri" panose="020F0502020204030204" pitchFamily="34" charset="0"/>
                <a:cs typeface="Calibri" panose="020F0502020204030204" pitchFamily="34" charset="0"/>
              </a:rPr>
              <a:t>of the input. </a:t>
            </a:r>
          </a:p>
          <a:p>
            <a:pPr lvl="1"/>
            <a:r>
              <a:rPr lang="en-US" sz="3200" b="1" dirty="0">
                <a:effectLst/>
                <a:latin typeface="Calibri" panose="020F0502020204030204" pitchFamily="34" charset="0"/>
                <a:cs typeface="Calibri" panose="020F0502020204030204" pitchFamily="34" charset="0"/>
              </a:rPr>
              <a:t>X</a:t>
            </a:r>
            <a:r>
              <a:rPr lang="en-US" sz="3200" dirty="0">
                <a:effectLst/>
                <a:latin typeface="Calibri" panose="020F0502020204030204" pitchFamily="34" charset="0"/>
                <a:cs typeface="Calibri" panose="020F0502020204030204" pitchFamily="34" charset="0"/>
              </a:rPr>
              <a:t> can have 1K-32K rows, each of the dimensionality of the embedding </a:t>
            </a:r>
            <a:r>
              <a:rPr lang="en-US" sz="3200" i="1" dirty="0">
                <a:effectLst/>
                <a:latin typeface="Calibri" panose="020F0502020204030204" pitchFamily="34" charset="0"/>
                <a:cs typeface="Calibri" panose="020F0502020204030204" pitchFamily="34" charset="0"/>
              </a:rPr>
              <a:t>d </a:t>
            </a:r>
            <a:r>
              <a:rPr lang="en-US" sz="3200" dirty="0">
                <a:effectLst/>
                <a:latin typeface="Calibri" panose="020F0502020204030204" pitchFamily="34" charset="0"/>
                <a:cs typeface="Calibri" panose="020F0502020204030204" pitchFamily="34" charset="0"/>
              </a:rPr>
              <a:t>(the </a:t>
            </a:r>
            <a:r>
              <a:rPr lang="en-US" sz="3200" b="1" dirty="0">
                <a:effectLst/>
                <a:latin typeface="Calibri" panose="020F0502020204030204" pitchFamily="34" charset="0"/>
                <a:cs typeface="Calibri" panose="020F0502020204030204" pitchFamily="34" charset="0"/>
              </a:rPr>
              <a:t>model dimension</a:t>
            </a:r>
            <a:r>
              <a:rPr lang="en-US" sz="3200" dirty="0">
                <a:effectLst/>
                <a:latin typeface="Calibri" panose="020F0502020204030204" pitchFamily="34" charset="0"/>
                <a:cs typeface="Calibri" panose="020F0502020204030204" pitchFamily="34" charset="0"/>
              </a:rPr>
              <a:t>)</a:t>
            </a:r>
            <a:endParaRPr lang="en-US" sz="3200"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2051566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03F93-E7E4-4D6C-9031-3FED8C57E945}"/>
            </a:ext>
          </a:extLst>
        </p:cNvPr>
        <p:cNvGrpSpPr/>
        <p:nvPr/>
      </p:nvGrpSpPr>
      <p:grpSpPr>
        <a:xfrm>
          <a:off x="0" y="0"/>
          <a:ext cx="0" cy="0"/>
          <a:chOff x="0" y="0"/>
          <a:chExt cx="0" cy="0"/>
        </a:xfrm>
      </p:grpSpPr>
      <p:sp>
        <p:nvSpPr>
          <p:cNvPr id="20537" name="Rectangle 20536">
            <a:extLst>
              <a:ext uri="{FF2B5EF4-FFF2-40B4-BE49-F238E27FC236}">
                <a16:creationId xmlns:a16="http://schemas.microsoft.com/office/drawing/2014/main" id="{9F11DD72-E306-4562-6153-591DBAD140EE}"/>
              </a:ext>
            </a:extLst>
          </p:cNvPr>
          <p:cNvSpPr/>
          <p:nvPr/>
        </p:nvSpPr>
        <p:spPr>
          <a:xfrm>
            <a:off x="8219123" y="1695971"/>
            <a:ext cx="481222" cy="441273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82" name="Rectangle 2">
            <a:extLst>
              <a:ext uri="{FF2B5EF4-FFF2-40B4-BE49-F238E27FC236}">
                <a16:creationId xmlns:a16="http://schemas.microsoft.com/office/drawing/2014/main" id="{EC54517F-4C84-364D-3AE7-4C98A6027172}"/>
              </a:ext>
            </a:extLst>
          </p:cNvPr>
          <p:cNvSpPr>
            <a:spLocks noGrp="1" noChangeArrowheads="1"/>
          </p:cNvSpPr>
          <p:nvPr>
            <p:ph type="title"/>
          </p:nvPr>
        </p:nvSpPr>
        <p:spPr>
          <a:xfrm>
            <a:off x="758687" y="0"/>
            <a:ext cx="10058400" cy="907196"/>
          </a:xfrm>
        </p:spPr>
        <p:txBody>
          <a:bodyPr>
            <a:normAutofit/>
          </a:bodyPr>
          <a:lstStyle/>
          <a:p>
            <a:r>
              <a:rPr lang="en-US" dirty="0"/>
              <a:t>Attention: </a:t>
            </a:r>
          </a:p>
        </p:txBody>
      </p:sp>
      <p:sp>
        <p:nvSpPr>
          <p:cNvPr id="2" name="TextBox 1">
            <a:extLst>
              <a:ext uri="{FF2B5EF4-FFF2-40B4-BE49-F238E27FC236}">
                <a16:creationId xmlns:a16="http://schemas.microsoft.com/office/drawing/2014/main" id="{BCCA862A-CDC8-1B8C-F808-D2D619571044}"/>
              </a:ext>
            </a:extLst>
          </p:cNvPr>
          <p:cNvSpPr txBox="1"/>
          <p:nvPr/>
        </p:nvSpPr>
        <p:spPr>
          <a:xfrm>
            <a:off x="3575319" y="7789725"/>
            <a:ext cx="4915128" cy="584775"/>
          </a:xfrm>
          <a:prstGeom prst="rect">
            <a:avLst/>
          </a:prstGeom>
          <a:noFill/>
        </p:spPr>
        <p:txBody>
          <a:bodyPr wrap="none" rtlCol="0">
            <a:spAutoFit/>
          </a:bodyPr>
          <a:lstStyle/>
          <a:p>
            <a:r>
              <a:rPr lang="en-US" sz="3200" b="1" dirty="0"/>
              <a:t>x1  x2  x3  x4  x5  x6  x7  xi</a:t>
            </a:r>
          </a:p>
        </p:txBody>
      </p:sp>
      <p:grpSp>
        <p:nvGrpSpPr>
          <p:cNvPr id="20484" name="Group 20483">
            <a:extLst>
              <a:ext uri="{FF2B5EF4-FFF2-40B4-BE49-F238E27FC236}">
                <a16:creationId xmlns:a16="http://schemas.microsoft.com/office/drawing/2014/main" id="{9AC44863-0AFE-4DBF-26D1-4F064F5DC4A2}"/>
              </a:ext>
            </a:extLst>
          </p:cNvPr>
          <p:cNvGrpSpPr/>
          <p:nvPr/>
        </p:nvGrpSpPr>
        <p:grpSpPr>
          <a:xfrm>
            <a:off x="595612" y="2460591"/>
            <a:ext cx="3113468" cy="1359441"/>
            <a:chOff x="8232931" y="2162323"/>
            <a:chExt cx="3113468" cy="1359441"/>
          </a:xfrm>
        </p:grpSpPr>
        <p:pic>
          <p:nvPicPr>
            <p:cNvPr id="20485" name="Picture 20484">
              <a:extLst>
                <a:ext uri="{FF2B5EF4-FFF2-40B4-BE49-F238E27FC236}">
                  <a16:creationId xmlns:a16="http://schemas.microsoft.com/office/drawing/2014/main" id="{9A30CA9C-F86E-8D68-3363-A5C6BE008571}"/>
                </a:ext>
              </a:extLst>
            </p:cNvPr>
            <p:cNvPicPr>
              <a:picLocks noChangeAspect="1"/>
            </p:cNvPicPr>
            <p:nvPr/>
          </p:nvPicPr>
          <p:blipFill>
            <a:blip r:embed="rId3"/>
            <a:srcRect r="15217"/>
            <a:stretch>
              <a:fillRect/>
            </a:stretch>
          </p:blipFill>
          <p:spPr>
            <a:xfrm>
              <a:off x="8232931" y="2240721"/>
              <a:ext cx="2584156" cy="1281043"/>
            </a:xfrm>
            <a:prstGeom prst="rect">
              <a:avLst/>
            </a:prstGeom>
          </p:spPr>
        </p:pic>
        <p:sp>
          <p:nvSpPr>
            <p:cNvPr id="20486" name="TextBox 20485">
              <a:extLst>
                <a:ext uri="{FF2B5EF4-FFF2-40B4-BE49-F238E27FC236}">
                  <a16:creationId xmlns:a16="http://schemas.microsoft.com/office/drawing/2014/main" id="{0F229F2C-79B7-73F8-24E2-015C7AC60636}"/>
                </a:ext>
              </a:extLst>
            </p:cNvPr>
            <p:cNvSpPr txBox="1"/>
            <p:nvPr/>
          </p:nvSpPr>
          <p:spPr>
            <a:xfrm>
              <a:off x="10817087" y="2162323"/>
              <a:ext cx="529312" cy="830997"/>
            </a:xfrm>
            <a:prstGeom prst="rect">
              <a:avLst/>
            </a:prstGeom>
            <a:noFill/>
          </p:spPr>
          <p:txBody>
            <a:bodyPr wrap="none" rtlCol="0">
              <a:spAutoFit/>
            </a:bodyPr>
            <a:lstStyle/>
            <a:p>
              <a:r>
                <a:rPr lang="en-US" sz="3600" b="1" dirty="0" err="1">
                  <a:latin typeface="Times New Roman" panose="02020603050405020304" pitchFamily="18" charset="0"/>
                  <a:cs typeface="Times New Roman" panose="02020603050405020304" pitchFamily="18" charset="0"/>
                </a:rPr>
                <a:t>v</a:t>
              </a:r>
              <a:r>
                <a:rPr lang="en-US" sz="4800" i="1" baseline="-25000" dirty="0" err="1">
                  <a:latin typeface="Times New Roman" panose="02020603050405020304" pitchFamily="18" charset="0"/>
                  <a:cs typeface="Times New Roman" panose="02020603050405020304" pitchFamily="18" charset="0"/>
                </a:rPr>
                <a:t>j</a:t>
              </a:r>
              <a:endParaRPr lang="en-US" sz="3600" dirty="0">
                <a:latin typeface="Times New Roman" panose="02020603050405020304" pitchFamily="18" charset="0"/>
                <a:cs typeface="Times New Roman" panose="02020603050405020304" pitchFamily="18" charset="0"/>
              </a:endParaRPr>
            </a:p>
          </p:txBody>
        </p:sp>
      </p:grpSp>
      <p:grpSp>
        <p:nvGrpSpPr>
          <p:cNvPr id="20487" name="Group 20486">
            <a:extLst>
              <a:ext uri="{FF2B5EF4-FFF2-40B4-BE49-F238E27FC236}">
                <a16:creationId xmlns:a16="http://schemas.microsoft.com/office/drawing/2014/main" id="{C24CCDD3-F8C8-D050-84A1-7C08F8AF7270}"/>
              </a:ext>
            </a:extLst>
          </p:cNvPr>
          <p:cNvGrpSpPr/>
          <p:nvPr/>
        </p:nvGrpSpPr>
        <p:grpSpPr>
          <a:xfrm>
            <a:off x="314414" y="1464883"/>
            <a:ext cx="6018685" cy="650511"/>
            <a:chOff x="3217682" y="7009165"/>
            <a:chExt cx="6018685" cy="650511"/>
          </a:xfrm>
        </p:grpSpPr>
        <p:pic>
          <p:nvPicPr>
            <p:cNvPr id="20488" name="Picture 20487">
              <a:extLst>
                <a:ext uri="{FF2B5EF4-FFF2-40B4-BE49-F238E27FC236}">
                  <a16:creationId xmlns:a16="http://schemas.microsoft.com/office/drawing/2014/main" id="{D6B7D2EC-0910-0FB4-B973-FC64B8C7978D}"/>
                </a:ext>
              </a:extLst>
            </p:cNvPr>
            <p:cNvPicPr>
              <a:picLocks noChangeAspect="1"/>
            </p:cNvPicPr>
            <p:nvPr/>
          </p:nvPicPr>
          <p:blipFill>
            <a:blip r:embed="rId4"/>
            <a:srcRect r="55292" b="6202"/>
            <a:stretch>
              <a:fillRect/>
            </a:stretch>
          </p:blipFill>
          <p:spPr>
            <a:xfrm>
              <a:off x="3217682" y="7083893"/>
              <a:ext cx="3116893" cy="575783"/>
            </a:xfrm>
            <a:prstGeom prst="rect">
              <a:avLst/>
            </a:prstGeom>
          </p:spPr>
        </p:pic>
        <p:pic>
          <p:nvPicPr>
            <p:cNvPr id="20489" name="Picture 20488">
              <a:extLst>
                <a:ext uri="{FF2B5EF4-FFF2-40B4-BE49-F238E27FC236}">
                  <a16:creationId xmlns:a16="http://schemas.microsoft.com/office/drawing/2014/main" id="{C4C328C1-1D55-413A-66FB-CE16C15C5BA1}"/>
                </a:ext>
              </a:extLst>
            </p:cNvPr>
            <p:cNvPicPr>
              <a:picLocks noChangeAspect="1"/>
            </p:cNvPicPr>
            <p:nvPr/>
          </p:nvPicPr>
          <p:blipFill>
            <a:blip r:embed="rId4"/>
            <a:srcRect l="75783" b="12760"/>
            <a:stretch>
              <a:fillRect/>
            </a:stretch>
          </p:blipFill>
          <p:spPr>
            <a:xfrm>
              <a:off x="7548034" y="7083893"/>
              <a:ext cx="1688333" cy="535529"/>
            </a:xfrm>
            <a:prstGeom prst="rect">
              <a:avLst/>
            </a:prstGeom>
          </p:spPr>
        </p:pic>
        <p:sp>
          <p:nvSpPr>
            <p:cNvPr id="20490" name="TextBox 20489">
              <a:extLst>
                <a:ext uri="{FF2B5EF4-FFF2-40B4-BE49-F238E27FC236}">
                  <a16:creationId xmlns:a16="http://schemas.microsoft.com/office/drawing/2014/main" id="{2692BC8B-D57F-F51D-174A-8BFED5F2C686}"/>
                </a:ext>
              </a:extLst>
            </p:cNvPr>
            <p:cNvSpPr txBox="1"/>
            <p:nvPr/>
          </p:nvSpPr>
          <p:spPr>
            <a:xfrm>
              <a:off x="6360578" y="7009165"/>
              <a:ext cx="1178528" cy="584775"/>
            </a:xfrm>
            <a:prstGeom prst="rect">
              <a:avLst/>
            </a:prstGeom>
            <a:noFill/>
          </p:spPr>
          <p:txBody>
            <a:bodyPr wrap="none" rtlCol="0">
              <a:spAutoFit/>
            </a:bodyPr>
            <a:lstStyle/>
            <a:p>
              <a:r>
                <a:rPr lang="en-US" sz="3200" b="1" dirty="0">
                  <a:latin typeface="Times New Roman" panose="02020603050405020304" pitchFamily="18" charset="0"/>
                  <a:cs typeface="Times New Roman" panose="02020603050405020304" pitchFamily="18" charset="0"/>
                </a:rPr>
                <a:t>q</a:t>
              </a:r>
              <a:r>
                <a:rPr lang="en-US" sz="4800" baseline="-25000" dirty="0">
                  <a:latin typeface="Times New Roman" panose="02020603050405020304" pitchFamily="18" charset="0"/>
                  <a:cs typeface="Times New Roman" panose="02020603050405020304" pitchFamily="18" charset="0"/>
                </a:rPr>
                <a:t>i</a:t>
              </a:r>
              <a:r>
                <a:rPr lang="en-US" sz="3200" dirty="0">
                  <a:latin typeface="Times New Roman" panose="02020603050405020304" pitchFamily="18" charset="0"/>
                  <a:cs typeface="Times New Roman" panose="02020603050405020304" pitchFamily="18" charset="0"/>
                </a:rPr>
                <a:t> ⋅ </a:t>
              </a:r>
              <a:r>
                <a:rPr lang="en-US" sz="3200" b="1" dirty="0" err="1">
                  <a:latin typeface="Times New Roman" panose="02020603050405020304" pitchFamily="18" charset="0"/>
                  <a:cs typeface="Times New Roman" panose="02020603050405020304" pitchFamily="18" charset="0"/>
                </a:rPr>
                <a:t>k</a:t>
              </a:r>
              <a:r>
                <a:rPr lang="en-US" sz="4400" baseline="-25000" dirty="0" err="1">
                  <a:latin typeface="Times New Roman" panose="02020603050405020304" pitchFamily="18" charset="0"/>
                  <a:cs typeface="Times New Roman" panose="02020603050405020304" pitchFamily="18" charset="0"/>
                </a:rPr>
                <a:t>j</a:t>
              </a:r>
              <a:endParaRPr lang="en-US" sz="3200" baseline="-25000" dirty="0">
                <a:latin typeface="Times New Roman" panose="02020603050405020304" pitchFamily="18" charset="0"/>
                <a:cs typeface="Times New Roman" panose="02020603050405020304" pitchFamily="18" charset="0"/>
              </a:endParaRPr>
            </a:p>
          </p:txBody>
        </p:sp>
      </p:grpSp>
      <p:pic>
        <p:nvPicPr>
          <p:cNvPr id="20495" name="Picture 20494">
            <a:extLst>
              <a:ext uri="{FF2B5EF4-FFF2-40B4-BE49-F238E27FC236}">
                <a16:creationId xmlns:a16="http://schemas.microsoft.com/office/drawing/2014/main" id="{FD8FDC97-E52E-70E4-D758-5D4FB8C8A713}"/>
              </a:ext>
            </a:extLst>
          </p:cNvPr>
          <p:cNvPicPr>
            <a:picLocks noChangeAspect="1"/>
          </p:cNvPicPr>
          <p:nvPr/>
        </p:nvPicPr>
        <p:blipFill>
          <a:blip r:embed="rId5"/>
          <a:stretch>
            <a:fillRect/>
          </a:stretch>
        </p:blipFill>
        <p:spPr>
          <a:xfrm>
            <a:off x="3502694" y="2096519"/>
            <a:ext cx="1083040" cy="624831"/>
          </a:xfrm>
          <a:prstGeom prst="rect">
            <a:avLst/>
          </a:prstGeom>
        </p:spPr>
      </p:pic>
      <p:sp>
        <p:nvSpPr>
          <p:cNvPr id="20501" name="Rectangle 20500">
            <a:extLst>
              <a:ext uri="{FF2B5EF4-FFF2-40B4-BE49-F238E27FC236}">
                <a16:creationId xmlns:a16="http://schemas.microsoft.com/office/drawing/2014/main" id="{9A4EF6FF-9BFE-2014-6CC7-9E79D6B299B2}"/>
              </a:ext>
            </a:extLst>
          </p:cNvPr>
          <p:cNvSpPr/>
          <p:nvPr/>
        </p:nvSpPr>
        <p:spPr>
          <a:xfrm>
            <a:off x="10513100" y="1695971"/>
            <a:ext cx="715192" cy="494620"/>
          </a:xfrm>
          <a:prstGeom prst="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q</a:t>
            </a:r>
            <a:r>
              <a:rPr lang="en-US" sz="2400" dirty="0">
                <a:solidFill>
                  <a:schemeClr val="tx1"/>
                </a:solidFill>
              </a:rPr>
              <a:t>1</a:t>
            </a:r>
          </a:p>
        </p:txBody>
      </p:sp>
      <p:sp>
        <p:nvSpPr>
          <p:cNvPr id="20502" name="Rectangle 20501">
            <a:extLst>
              <a:ext uri="{FF2B5EF4-FFF2-40B4-BE49-F238E27FC236}">
                <a16:creationId xmlns:a16="http://schemas.microsoft.com/office/drawing/2014/main" id="{78D2AD40-F356-12CF-D533-FC56F6B2BCC3}"/>
              </a:ext>
            </a:extLst>
          </p:cNvPr>
          <p:cNvSpPr/>
          <p:nvPr/>
        </p:nvSpPr>
        <p:spPr>
          <a:xfrm>
            <a:off x="9762243" y="1695971"/>
            <a:ext cx="715192" cy="494620"/>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k</a:t>
            </a:r>
            <a:r>
              <a:rPr lang="en-US" sz="2400" dirty="0">
                <a:solidFill>
                  <a:schemeClr val="tx1"/>
                </a:solidFill>
              </a:rPr>
              <a:t>1</a:t>
            </a:r>
          </a:p>
        </p:txBody>
      </p:sp>
      <p:sp>
        <p:nvSpPr>
          <p:cNvPr id="20503" name="Rectangle 20502">
            <a:extLst>
              <a:ext uri="{FF2B5EF4-FFF2-40B4-BE49-F238E27FC236}">
                <a16:creationId xmlns:a16="http://schemas.microsoft.com/office/drawing/2014/main" id="{F38EFAB7-C9BA-368D-B188-D7340A9A17D2}"/>
              </a:ext>
            </a:extLst>
          </p:cNvPr>
          <p:cNvSpPr/>
          <p:nvPr/>
        </p:nvSpPr>
        <p:spPr>
          <a:xfrm>
            <a:off x="9009341" y="1695971"/>
            <a:ext cx="715192" cy="494620"/>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v</a:t>
            </a:r>
            <a:r>
              <a:rPr lang="en-US" sz="2400" dirty="0">
                <a:solidFill>
                  <a:schemeClr val="tx1"/>
                </a:solidFill>
              </a:rPr>
              <a:t>1</a:t>
            </a:r>
          </a:p>
        </p:txBody>
      </p:sp>
      <p:sp>
        <p:nvSpPr>
          <p:cNvPr id="20504" name="Rectangle 20503">
            <a:extLst>
              <a:ext uri="{FF2B5EF4-FFF2-40B4-BE49-F238E27FC236}">
                <a16:creationId xmlns:a16="http://schemas.microsoft.com/office/drawing/2014/main" id="{33F2C57E-18A3-EE0E-BF58-AF222040480D}"/>
              </a:ext>
            </a:extLst>
          </p:cNvPr>
          <p:cNvSpPr/>
          <p:nvPr/>
        </p:nvSpPr>
        <p:spPr>
          <a:xfrm>
            <a:off x="10543869" y="2666234"/>
            <a:ext cx="715192" cy="494620"/>
          </a:xfrm>
          <a:prstGeom prst="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q</a:t>
            </a:r>
            <a:r>
              <a:rPr lang="en-US" sz="2400" dirty="0">
                <a:solidFill>
                  <a:schemeClr val="tx1"/>
                </a:solidFill>
              </a:rPr>
              <a:t>2</a:t>
            </a:r>
          </a:p>
        </p:txBody>
      </p:sp>
      <p:sp>
        <p:nvSpPr>
          <p:cNvPr id="20505" name="Rectangle 20504">
            <a:extLst>
              <a:ext uri="{FF2B5EF4-FFF2-40B4-BE49-F238E27FC236}">
                <a16:creationId xmlns:a16="http://schemas.microsoft.com/office/drawing/2014/main" id="{9883CF79-E8FC-E3C8-55C6-5FBA53C51057}"/>
              </a:ext>
            </a:extLst>
          </p:cNvPr>
          <p:cNvSpPr/>
          <p:nvPr/>
        </p:nvSpPr>
        <p:spPr>
          <a:xfrm>
            <a:off x="9793012" y="2666234"/>
            <a:ext cx="715192" cy="494620"/>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k</a:t>
            </a:r>
            <a:r>
              <a:rPr lang="en-US" sz="2400" dirty="0">
                <a:solidFill>
                  <a:schemeClr val="tx1"/>
                </a:solidFill>
              </a:rPr>
              <a:t>2</a:t>
            </a:r>
          </a:p>
        </p:txBody>
      </p:sp>
      <p:sp>
        <p:nvSpPr>
          <p:cNvPr id="20506" name="Rectangle 20505">
            <a:extLst>
              <a:ext uri="{FF2B5EF4-FFF2-40B4-BE49-F238E27FC236}">
                <a16:creationId xmlns:a16="http://schemas.microsoft.com/office/drawing/2014/main" id="{644EC6BC-7FA6-2DA5-8C9F-C02C7F1A3AD6}"/>
              </a:ext>
            </a:extLst>
          </p:cNvPr>
          <p:cNvSpPr/>
          <p:nvPr/>
        </p:nvSpPr>
        <p:spPr>
          <a:xfrm>
            <a:off x="9040110" y="2666234"/>
            <a:ext cx="715192" cy="494620"/>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v</a:t>
            </a:r>
            <a:r>
              <a:rPr lang="en-US" sz="2400" dirty="0">
                <a:solidFill>
                  <a:schemeClr val="tx1"/>
                </a:solidFill>
              </a:rPr>
              <a:t>2</a:t>
            </a:r>
          </a:p>
        </p:txBody>
      </p:sp>
      <p:sp>
        <p:nvSpPr>
          <p:cNvPr id="20507" name="Rectangle 20506">
            <a:extLst>
              <a:ext uri="{FF2B5EF4-FFF2-40B4-BE49-F238E27FC236}">
                <a16:creationId xmlns:a16="http://schemas.microsoft.com/office/drawing/2014/main" id="{40AF34AD-B2CB-09D4-3329-8D576C2129A1}"/>
              </a:ext>
            </a:extLst>
          </p:cNvPr>
          <p:cNvSpPr/>
          <p:nvPr/>
        </p:nvSpPr>
        <p:spPr>
          <a:xfrm>
            <a:off x="10543869" y="3636497"/>
            <a:ext cx="715192" cy="494620"/>
          </a:xfrm>
          <a:prstGeom prst="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q</a:t>
            </a:r>
            <a:r>
              <a:rPr lang="en-US" sz="2400" dirty="0">
                <a:solidFill>
                  <a:schemeClr val="tx1"/>
                </a:solidFill>
              </a:rPr>
              <a:t>3</a:t>
            </a:r>
          </a:p>
        </p:txBody>
      </p:sp>
      <p:sp>
        <p:nvSpPr>
          <p:cNvPr id="20508" name="Rectangle 20507">
            <a:extLst>
              <a:ext uri="{FF2B5EF4-FFF2-40B4-BE49-F238E27FC236}">
                <a16:creationId xmlns:a16="http://schemas.microsoft.com/office/drawing/2014/main" id="{6095CEA2-1464-0AE3-2F69-CDFEBF3B9FF5}"/>
              </a:ext>
            </a:extLst>
          </p:cNvPr>
          <p:cNvSpPr/>
          <p:nvPr/>
        </p:nvSpPr>
        <p:spPr>
          <a:xfrm>
            <a:off x="9793012" y="3636497"/>
            <a:ext cx="715192" cy="494620"/>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k</a:t>
            </a:r>
            <a:r>
              <a:rPr lang="en-US" sz="2400" dirty="0">
                <a:solidFill>
                  <a:schemeClr val="tx1"/>
                </a:solidFill>
              </a:rPr>
              <a:t>3</a:t>
            </a:r>
          </a:p>
        </p:txBody>
      </p:sp>
      <p:sp>
        <p:nvSpPr>
          <p:cNvPr id="20509" name="Rectangle 20508">
            <a:extLst>
              <a:ext uri="{FF2B5EF4-FFF2-40B4-BE49-F238E27FC236}">
                <a16:creationId xmlns:a16="http://schemas.microsoft.com/office/drawing/2014/main" id="{3331A6DF-89C1-A87F-0BA5-3F25C6B9F9BC}"/>
              </a:ext>
            </a:extLst>
          </p:cNvPr>
          <p:cNvSpPr/>
          <p:nvPr/>
        </p:nvSpPr>
        <p:spPr>
          <a:xfrm>
            <a:off x="9040110" y="3636497"/>
            <a:ext cx="715192" cy="494620"/>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v</a:t>
            </a:r>
            <a:r>
              <a:rPr lang="en-US" sz="2400" dirty="0">
                <a:solidFill>
                  <a:schemeClr val="tx1"/>
                </a:solidFill>
              </a:rPr>
              <a:t>3</a:t>
            </a:r>
          </a:p>
        </p:txBody>
      </p:sp>
      <p:sp>
        <p:nvSpPr>
          <p:cNvPr id="20510" name="Rectangle 20509">
            <a:extLst>
              <a:ext uri="{FF2B5EF4-FFF2-40B4-BE49-F238E27FC236}">
                <a16:creationId xmlns:a16="http://schemas.microsoft.com/office/drawing/2014/main" id="{AA6E8F23-91AB-1BE4-41C2-4D4057030A3A}"/>
              </a:ext>
            </a:extLst>
          </p:cNvPr>
          <p:cNvSpPr/>
          <p:nvPr/>
        </p:nvSpPr>
        <p:spPr>
          <a:xfrm>
            <a:off x="10543869" y="4606760"/>
            <a:ext cx="715192" cy="494620"/>
          </a:xfrm>
          <a:prstGeom prst="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q</a:t>
            </a:r>
            <a:r>
              <a:rPr lang="en-US" sz="2400" dirty="0">
                <a:solidFill>
                  <a:schemeClr val="tx1"/>
                </a:solidFill>
              </a:rPr>
              <a:t>4</a:t>
            </a:r>
          </a:p>
        </p:txBody>
      </p:sp>
      <p:sp>
        <p:nvSpPr>
          <p:cNvPr id="20511" name="Rectangle 20510">
            <a:extLst>
              <a:ext uri="{FF2B5EF4-FFF2-40B4-BE49-F238E27FC236}">
                <a16:creationId xmlns:a16="http://schemas.microsoft.com/office/drawing/2014/main" id="{2F711EA6-8668-149F-51CC-D9801548CFFE}"/>
              </a:ext>
            </a:extLst>
          </p:cNvPr>
          <p:cNvSpPr/>
          <p:nvPr/>
        </p:nvSpPr>
        <p:spPr>
          <a:xfrm>
            <a:off x="9793012" y="4606760"/>
            <a:ext cx="715192" cy="494620"/>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k</a:t>
            </a:r>
            <a:r>
              <a:rPr lang="en-US" sz="2400" dirty="0">
                <a:solidFill>
                  <a:schemeClr val="tx1"/>
                </a:solidFill>
              </a:rPr>
              <a:t>4</a:t>
            </a:r>
          </a:p>
        </p:txBody>
      </p:sp>
      <p:sp>
        <p:nvSpPr>
          <p:cNvPr id="20512" name="Rectangle 20511">
            <a:extLst>
              <a:ext uri="{FF2B5EF4-FFF2-40B4-BE49-F238E27FC236}">
                <a16:creationId xmlns:a16="http://schemas.microsoft.com/office/drawing/2014/main" id="{EBCD3C1F-8041-1471-543E-A4F4953B2C85}"/>
              </a:ext>
            </a:extLst>
          </p:cNvPr>
          <p:cNvSpPr/>
          <p:nvPr/>
        </p:nvSpPr>
        <p:spPr>
          <a:xfrm>
            <a:off x="9040110" y="4606760"/>
            <a:ext cx="715192" cy="494620"/>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v</a:t>
            </a:r>
            <a:r>
              <a:rPr lang="en-US" sz="2400" dirty="0">
                <a:solidFill>
                  <a:schemeClr val="tx1"/>
                </a:solidFill>
              </a:rPr>
              <a:t>4</a:t>
            </a:r>
          </a:p>
        </p:txBody>
      </p:sp>
      <p:sp>
        <p:nvSpPr>
          <p:cNvPr id="20513" name="Rectangle 20512">
            <a:extLst>
              <a:ext uri="{FF2B5EF4-FFF2-40B4-BE49-F238E27FC236}">
                <a16:creationId xmlns:a16="http://schemas.microsoft.com/office/drawing/2014/main" id="{E094FE2C-F815-829C-D3C9-A6E693A62105}"/>
              </a:ext>
            </a:extLst>
          </p:cNvPr>
          <p:cNvSpPr/>
          <p:nvPr/>
        </p:nvSpPr>
        <p:spPr>
          <a:xfrm>
            <a:off x="10543869" y="5577023"/>
            <a:ext cx="715192" cy="494620"/>
          </a:xfrm>
          <a:prstGeom prst="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q</a:t>
            </a:r>
            <a:r>
              <a:rPr lang="en-US" sz="2400" dirty="0">
                <a:solidFill>
                  <a:schemeClr val="tx1"/>
                </a:solidFill>
              </a:rPr>
              <a:t>5</a:t>
            </a:r>
          </a:p>
        </p:txBody>
      </p:sp>
      <p:sp>
        <p:nvSpPr>
          <p:cNvPr id="20514" name="Rectangle 20513">
            <a:extLst>
              <a:ext uri="{FF2B5EF4-FFF2-40B4-BE49-F238E27FC236}">
                <a16:creationId xmlns:a16="http://schemas.microsoft.com/office/drawing/2014/main" id="{DF733FDA-3F9F-EE2A-4F2F-F123331214A8}"/>
              </a:ext>
            </a:extLst>
          </p:cNvPr>
          <p:cNvSpPr/>
          <p:nvPr/>
        </p:nvSpPr>
        <p:spPr>
          <a:xfrm>
            <a:off x="9793012" y="5577023"/>
            <a:ext cx="715192" cy="494620"/>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k</a:t>
            </a:r>
            <a:r>
              <a:rPr lang="en-US" sz="2400" dirty="0">
                <a:solidFill>
                  <a:schemeClr val="tx1"/>
                </a:solidFill>
              </a:rPr>
              <a:t>5</a:t>
            </a:r>
          </a:p>
        </p:txBody>
      </p:sp>
      <p:sp>
        <p:nvSpPr>
          <p:cNvPr id="20515" name="Rectangle 20514">
            <a:extLst>
              <a:ext uri="{FF2B5EF4-FFF2-40B4-BE49-F238E27FC236}">
                <a16:creationId xmlns:a16="http://schemas.microsoft.com/office/drawing/2014/main" id="{1534C994-9BE5-3D81-EFB1-153F50DB3D8A}"/>
              </a:ext>
            </a:extLst>
          </p:cNvPr>
          <p:cNvSpPr/>
          <p:nvPr/>
        </p:nvSpPr>
        <p:spPr>
          <a:xfrm>
            <a:off x="9040110" y="5577023"/>
            <a:ext cx="715192" cy="494620"/>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v</a:t>
            </a:r>
            <a:r>
              <a:rPr lang="en-US" sz="2400" dirty="0">
                <a:solidFill>
                  <a:schemeClr val="tx1"/>
                </a:solidFill>
              </a:rPr>
              <a:t>5</a:t>
            </a:r>
          </a:p>
        </p:txBody>
      </p:sp>
      <p:sp>
        <p:nvSpPr>
          <p:cNvPr id="20516" name="TextBox 20515">
            <a:extLst>
              <a:ext uri="{FF2B5EF4-FFF2-40B4-BE49-F238E27FC236}">
                <a16:creationId xmlns:a16="http://schemas.microsoft.com/office/drawing/2014/main" id="{7E2C90E9-531C-0C6F-1330-85B09A472F30}"/>
              </a:ext>
            </a:extLst>
          </p:cNvPr>
          <p:cNvSpPr txBox="1"/>
          <p:nvPr/>
        </p:nvSpPr>
        <p:spPr>
          <a:xfrm>
            <a:off x="6729654" y="1743823"/>
            <a:ext cx="1212191" cy="461665"/>
          </a:xfrm>
          <a:prstGeom prst="rect">
            <a:avLst/>
          </a:prstGeom>
          <a:noFill/>
        </p:spPr>
        <p:txBody>
          <a:bodyPr wrap="none" rtlCol="0">
            <a:spAutoFit/>
          </a:bodyPr>
          <a:lstStyle/>
          <a:p>
            <a:r>
              <a:rPr lang="en-US" sz="2400" dirty="0">
                <a:latin typeface="Raleway" pitchFamily="2" charset="77"/>
              </a:rPr>
              <a:t>Thanks</a:t>
            </a:r>
          </a:p>
        </p:txBody>
      </p:sp>
      <p:sp>
        <p:nvSpPr>
          <p:cNvPr id="20517" name="TextBox 20516">
            <a:extLst>
              <a:ext uri="{FF2B5EF4-FFF2-40B4-BE49-F238E27FC236}">
                <a16:creationId xmlns:a16="http://schemas.microsoft.com/office/drawing/2014/main" id="{9CF25111-11D7-9230-85DF-A2EF18B7798A}"/>
              </a:ext>
            </a:extLst>
          </p:cNvPr>
          <p:cNvSpPr txBox="1"/>
          <p:nvPr/>
        </p:nvSpPr>
        <p:spPr>
          <a:xfrm>
            <a:off x="7366046" y="2670459"/>
            <a:ext cx="575799" cy="461665"/>
          </a:xfrm>
          <a:prstGeom prst="rect">
            <a:avLst/>
          </a:prstGeom>
          <a:noFill/>
        </p:spPr>
        <p:txBody>
          <a:bodyPr wrap="square" rtlCol="0">
            <a:spAutoFit/>
          </a:bodyPr>
          <a:lstStyle/>
          <a:p>
            <a:r>
              <a:rPr lang="en-US" sz="2400" dirty="0">
                <a:latin typeface="Raleway" pitchFamily="2" charset="77"/>
              </a:rPr>
              <a:t>for</a:t>
            </a:r>
          </a:p>
        </p:txBody>
      </p:sp>
      <p:sp>
        <p:nvSpPr>
          <p:cNvPr id="20518" name="TextBox 20517">
            <a:extLst>
              <a:ext uri="{FF2B5EF4-FFF2-40B4-BE49-F238E27FC236}">
                <a16:creationId xmlns:a16="http://schemas.microsoft.com/office/drawing/2014/main" id="{D1B87390-88B1-AAB7-1366-D125CD6C990A}"/>
              </a:ext>
            </a:extLst>
          </p:cNvPr>
          <p:cNvSpPr txBox="1"/>
          <p:nvPr/>
        </p:nvSpPr>
        <p:spPr>
          <a:xfrm>
            <a:off x="7422151" y="3683436"/>
            <a:ext cx="519694" cy="461665"/>
          </a:xfrm>
          <a:prstGeom prst="rect">
            <a:avLst/>
          </a:prstGeom>
          <a:noFill/>
        </p:spPr>
        <p:txBody>
          <a:bodyPr wrap="none" rtlCol="0">
            <a:spAutoFit/>
          </a:bodyPr>
          <a:lstStyle/>
          <a:p>
            <a:r>
              <a:rPr lang="en-US" sz="2400" dirty="0">
                <a:latin typeface="Raleway" pitchFamily="2" charset="77"/>
              </a:rPr>
              <a:t>all</a:t>
            </a:r>
          </a:p>
        </p:txBody>
      </p:sp>
      <p:sp>
        <p:nvSpPr>
          <p:cNvPr id="20519" name="TextBox 20518">
            <a:extLst>
              <a:ext uri="{FF2B5EF4-FFF2-40B4-BE49-F238E27FC236}">
                <a16:creationId xmlns:a16="http://schemas.microsoft.com/office/drawing/2014/main" id="{01C86232-739E-1211-8E7B-8EC817543C79}"/>
              </a:ext>
            </a:extLst>
          </p:cNvPr>
          <p:cNvSpPr txBox="1"/>
          <p:nvPr/>
        </p:nvSpPr>
        <p:spPr>
          <a:xfrm>
            <a:off x="7293911" y="4650846"/>
            <a:ext cx="647934" cy="461665"/>
          </a:xfrm>
          <a:prstGeom prst="rect">
            <a:avLst/>
          </a:prstGeom>
          <a:noFill/>
        </p:spPr>
        <p:txBody>
          <a:bodyPr wrap="none" rtlCol="0">
            <a:spAutoFit/>
          </a:bodyPr>
          <a:lstStyle/>
          <a:p>
            <a:r>
              <a:rPr lang="en-US" sz="2400" dirty="0">
                <a:latin typeface="Raleway" pitchFamily="2" charset="77"/>
              </a:rPr>
              <a:t>the</a:t>
            </a:r>
          </a:p>
        </p:txBody>
      </p:sp>
      <p:sp>
        <p:nvSpPr>
          <p:cNvPr id="20520" name="TextBox 20519">
            <a:extLst>
              <a:ext uri="{FF2B5EF4-FFF2-40B4-BE49-F238E27FC236}">
                <a16:creationId xmlns:a16="http://schemas.microsoft.com/office/drawing/2014/main" id="{78C89839-7FCD-7FC1-442C-A1B79B2556FE}"/>
              </a:ext>
            </a:extLst>
          </p:cNvPr>
          <p:cNvSpPr txBox="1"/>
          <p:nvPr/>
        </p:nvSpPr>
        <p:spPr>
          <a:xfrm>
            <a:off x="7260248" y="5610643"/>
            <a:ext cx="681597" cy="461665"/>
          </a:xfrm>
          <a:prstGeom prst="rect">
            <a:avLst/>
          </a:prstGeom>
          <a:noFill/>
        </p:spPr>
        <p:txBody>
          <a:bodyPr wrap="none" rtlCol="0">
            <a:spAutoFit/>
          </a:bodyPr>
          <a:lstStyle/>
          <a:p>
            <a:r>
              <a:rPr lang="en-US" sz="2400" dirty="0">
                <a:latin typeface="Raleway" pitchFamily="2" charset="77"/>
              </a:rPr>
              <a:t>fish</a:t>
            </a:r>
          </a:p>
        </p:txBody>
      </p:sp>
      <p:sp>
        <p:nvSpPr>
          <p:cNvPr id="20521" name="TextBox 20520">
            <a:extLst>
              <a:ext uri="{FF2B5EF4-FFF2-40B4-BE49-F238E27FC236}">
                <a16:creationId xmlns:a16="http://schemas.microsoft.com/office/drawing/2014/main" id="{C88C4225-607E-2A39-A29F-591EDF338446}"/>
              </a:ext>
            </a:extLst>
          </p:cNvPr>
          <p:cNvSpPr txBox="1"/>
          <p:nvPr/>
        </p:nvSpPr>
        <p:spPr>
          <a:xfrm>
            <a:off x="10530733" y="902836"/>
            <a:ext cx="502061" cy="646331"/>
          </a:xfrm>
          <a:prstGeom prst="rect">
            <a:avLst/>
          </a:prstGeom>
          <a:noFill/>
        </p:spPr>
        <p:txBody>
          <a:bodyPr wrap="none" rtlCol="0">
            <a:spAutoFit/>
          </a:bodyPr>
          <a:lstStyle/>
          <a:p>
            <a:r>
              <a:rPr lang="en-US" sz="3600" b="1" dirty="0"/>
              <a:t>Q</a:t>
            </a:r>
            <a:endParaRPr lang="en-US" sz="3600" dirty="0"/>
          </a:p>
        </p:txBody>
      </p:sp>
      <p:sp>
        <p:nvSpPr>
          <p:cNvPr id="20522" name="TextBox 20521">
            <a:extLst>
              <a:ext uri="{FF2B5EF4-FFF2-40B4-BE49-F238E27FC236}">
                <a16:creationId xmlns:a16="http://schemas.microsoft.com/office/drawing/2014/main" id="{6EDAEF72-1C65-901D-5F3E-28185F100B1D}"/>
              </a:ext>
            </a:extLst>
          </p:cNvPr>
          <p:cNvSpPr txBox="1"/>
          <p:nvPr/>
        </p:nvSpPr>
        <p:spPr>
          <a:xfrm>
            <a:off x="9894061" y="902836"/>
            <a:ext cx="437940" cy="646331"/>
          </a:xfrm>
          <a:prstGeom prst="rect">
            <a:avLst/>
          </a:prstGeom>
          <a:noFill/>
        </p:spPr>
        <p:txBody>
          <a:bodyPr wrap="none" rtlCol="0">
            <a:spAutoFit/>
          </a:bodyPr>
          <a:lstStyle/>
          <a:p>
            <a:r>
              <a:rPr lang="en-US" sz="3600" b="1" dirty="0"/>
              <a:t>K</a:t>
            </a:r>
            <a:endParaRPr lang="en-US" sz="3600" dirty="0"/>
          </a:p>
        </p:txBody>
      </p:sp>
      <p:sp>
        <p:nvSpPr>
          <p:cNvPr id="20523" name="TextBox 20522">
            <a:extLst>
              <a:ext uri="{FF2B5EF4-FFF2-40B4-BE49-F238E27FC236}">
                <a16:creationId xmlns:a16="http://schemas.microsoft.com/office/drawing/2014/main" id="{89A19A6E-C66B-F3CF-D78C-51E627BFBCBA}"/>
              </a:ext>
            </a:extLst>
          </p:cNvPr>
          <p:cNvSpPr txBox="1"/>
          <p:nvPr/>
        </p:nvSpPr>
        <p:spPr>
          <a:xfrm>
            <a:off x="9165605" y="902836"/>
            <a:ext cx="457176" cy="646331"/>
          </a:xfrm>
          <a:prstGeom prst="rect">
            <a:avLst/>
          </a:prstGeom>
          <a:noFill/>
        </p:spPr>
        <p:txBody>
          <a:bodyPr wrap="none" rtlCol="0">
            <a:spAutoFit/>
          </a:bodyPr>
          <a:lstStyle/>
          <a:p>
            <a:r>
              <a:rPr lang="en-US" sz="3600" b="1" dirty="0"/>
              <a:t>V</a:t>
            </a:r>
            <a:endParaRPr lang="en-US" sz="3600" dirty="0"/>
          </a:p>
        </p:txBody>
      </p:sp>
      <p:sp>
        <p:nvSpPr>
          <p:cNvPr id="20524" name="Freeform 20523">
            <a:extLst>
              <a:ext uri="{FF2B5EF4-FFF2-40B4-BE49-F238E27FC236}">
                <a16:creationId xmlns:a16="http://schemas.microsoft.com/office/drawing/2014/main" id="{2F5D042D-9D1B-0603-1BBB-CA780E69E71F}"/>
              </a:ext>
            </a:extLst>
          </p:cNvPr>
          <p:cNvSpPr/>
          <p:nvPr/>
        </p:nvSpPr>
        <p:spPr>
          <a:xfrm rot="5400000">
            <a:off x="10343072" y="1173481"/>
            <a:ext cx="614754" cy="1421316"/>
          </a:xfrm>
          <a:custGeom>
            <a:avLst/>
            <a:gdLst>
              <a:gd name="csX0" fmla="*/ 464442 w 614754"/>
              <a:gd name="csY0" fmla="*/ 0 h 1102290"/>
              <a:gd name="csX1" fmla="*/ 301603 w 614754"/>
              <a:gd name="csY1" fmla="*/ 62630 h 1102290"/>
              <a:gd name="csX2" fmla="*/ 176343 w 614754"/>
              <a:gd name="csY2" fmla="*/ 200416 h 1102290"/>
              <a:gd name="csX3" fmla="*/ 151291 w 614754"/>
              <a:gd name="csY3" fmla="*/ 250520 h 1102290"/>
              <a:gd name="csX4" fmla="*/ 101187 w 614754"/>
              <a:gd name="csY4" fmla="*/ 338202 h 1102290"/>
              <a:gd name="csX5" fmla="*/ 51083 w 614754"/>
              <a:gd name="csY5" fmla="*/ 463463 h 1102290"/>
              <a:gd name="csX6" fmla="*/ 38557 w 614754"/>
              <a:gd name="csY6" fmla="*/ 576197 h 1102290"/>
              <a:gd name="csX7" fmla="*/ 13505 w 614754"/>
              <a:gd name="csY7" fmla="*/ 626301 h 1102290"/>
              <a:gd name="csX8" fmla="*/ 979 w 614754"/>
              <a:gd name="csY8" fmla="*/ 751561 h 1102290"/>
              <a:gd name="csX9" fmla="*/ 13505 w 614754"/>
              <a:gd name="csY9" fmla="*/ 1002082 h 1102290"/>
              <a:gd name="csX10" fmla="*/ 88661 w 614754"/>
              <a:gd name="csY10" fmla="*/ 1052186 h 1102290"/>
              <a:gd name="csX11" fmla="*/ 238973 w 614754"/>
              <a:gd name="csY11" fmla="*/ 1102290 h 1102290"/>
              <a:gd name="csX12" fmla="*/ 539598 w 614754"/>
              <a:gd name="csY12" fmla="*/ 1089764 h 1102290"/>
              <a:gd name="csX13" fmla="*/ 577176 w 614754"/>
              <a:gd name="csY13" fmla="*/ 1064712 h 1102290"/>
              <a:gd name="csX14" fmla="*/ 589702 w 614754"/>
              <a:gd name="csY14" fmla="*/ 1014608 h 1102290"/>
              <a:gd name="csX15" fmla="*/ 614754 w 614754"/>
              <a:gd name="csY15" fmla="*/ 926926 h 1102290"/>
              <a:gd name="csX16" fmla="*/ 602228 w 614754"/>
              <a:gd name="csY16" fmla="*/ 613775 h 1102290"/>
              <a:gd name="csX17" fmla="*/ 589702 w 614754"/>
              <a:gd name="csY17" fmla="*/ 350728 h 1102290"/>
              <a:gd name="csX18" fmla="*/ 577176 w 614754"/>
              <a:gd name="csY18" fmla="*/ 263046 h 1102290"/>
              <a:gd name="csX19" fmla="*/ 514546 w 614754"/>
              <a:gd name="csY19" fmla="*/ 200416 h 1102290"/>
              <a:gd name="csX20" fmla="*/ 476968 w 614754"/>
              <a:gd name="csY20" fmla="*/ 162838 h 1102290"/>
              <a:gd name="csX21" fmla="*/ 401811 w 614754"/>
              <a:gd name="csY21" fmla="*/ 112734 h 1102290"/>
              <a:gd name="csX22" fmla="*/ 376759 w 614754"/>
              <a:gd name="csY22" fmla="*/ 75156 h 1102290"/>
              <a:gd name="csX23" fmla="*/ 339181 w 614754"/>
              <a:gd name="csY23" fmla="*/ 62630 h 11022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614754" h="1102290">
                <a:moveTo>
                  <a:pt x="464442" y="0"/>
                </a:moveTo>
                <a:cubicBezTo>
                  <a:pt x="410162" y="20877"/>
                  <a:pt x="351051" y="32019"/>
                  <a:pt x="301603" y="62630"/>
                </a:cubicBezTo>
                <a:cubicBezTo>
                  <a:pt x="263642" y="86129"/>
                  <a:pt x="204368" y="151372"/>
                  <a:pt x="176343" y="200416"/>
                </a:cubicBezTo>
                <a:cubicBezTo>
                  <a:pt x="167079" y="216628"/>
                  <a:pt x="160555" y="234308"/>
                  <a:pt x="151291" y="250520"/>
                </a:cubicBezTo>
                <a:cubicBezTo>
                  <a:pt x="121162" y="303246"/>
                  <a:pt x="126422" y="275115"/>
                  <a:pt x="101187" y="338202"/>
                </a:cubicBezTo>
                <a:cubicBezTo>
                  <a:pt x="39271" y="492993"/>
                  <a:pt x="109836" y="345954"/>
                  <a:pt x="51083" y="463463"/>
                </a:cubicBezTo>
                <a:cubicBezTo>
                  <a:pt x="46908" y="501041"/>
                  <a:pt x="47059" y="539356"/>
                  <a:pt x="38557" y="576197"/>
                </a:cubicBezTo>
                <a:cubicBezTo>
                  <a:pt x="34358" y="594391"/>
                  <a:pt x="17417" y="608043"/>
                  <a:pt x="13505" y="626301"/>
                </a:cubicBezTo>
                <a:cubicBezTo>
                  <a:pt x="4713" y="667331"/>
                  <a:pt x="5154" y="709808"/>
                  <a:pt x="979" y="751561"/>
                </a:cubicBezTo>
                <a:cubicBezTo>
                  <a:pt x="5154" y="835068"/>
                  <a:pt x="-9906" y="921815"/>
                  <a:pt x="13505" y="1002082"/>
                </a:cubicBezTo>
                <a:cubicBezTo>
                  <a:pt x="21935" y="1030986"/>
                  <a:pt x="59451" y="1044884"/>
                  <a:pt x="88661" y="1052186"/>
                </a:cubicBezTo>
                <a:cubicBezTo>
                  <a:pt x="206984" y="1081767"/>
                  <a:pt x="158073" y="1061840"/>
                  <a:pt x="238973" y="1102290"/>
                </a:cubicBezTo>
                <a:cubicBezTo>
                  <a:pt x="339181" y="1098115"/>
                  <a:pt x="439916" y="1100840"/>
                  <a:pt x="539598" y="1089764"/>
                </a:cubicBezTo>
                <a:cubicBezTo>
                  <a:pt x="554560" y="1088102"/>
                  <a:pt x="568825" y="1077238"/>
                  <a:pt x="577176" y="1064712"/>
                </a:cubicBezTo>
                <a:cubicBezTo>
                  <a:pt x="586725" y="1050388"/>
                  <a:pt x="584973" y="1031161"/>
                  <a:pt x="589702" y="1014608"/>
                </a:cubicBezTo>
                <a:cubicBezTo>
                  <a:pt x="625642" y="888818"/>
                  <a:pt x="575596" y="1083559"/>
                  <a:pt x="614754" y="926926"/>
                </a:cubicBezTo>
                <a:cubicBezTo>
                  <a:pt x="610579" y="822542"/>
                  <a:pt x="606766" y="718144"/>
                  <a:pt x="602228" y="613775"/>
                </a:cubicBezTo>
                <a:cubicBezTo>
                  <a:pt x="598415" y="526076"/>
                  <a:pt x="595956" y="438287"/>
                  <a:pt x="589702" y="350728"/>
                </a:cubicBezTo>
                <a:cubicBezTo>
                  <a:pt x="587599" y="321279"/>
                  <a:pt x="585660" y="291325"/>
                  <a:pt x="577176" y="263046"/>
                </a:cubicBezTo>
                <a:cubicBezTo>
                  <a:pt x="564928" y="222221"/>
                  <a:pt x="543495" y="224540"/>
                  <a:pt x="514546" y="200416"/>
                </a:cubicBezTo>
                <a:cubicBezTo>
                  <a:pt x="500937" y="189075"/>
                  <a:pt x="490951" y="173714"/>
                  <a:pt x="476968" y="162838"/>
                </a:cubicBezTo>
                <a:cubicBezTo>
                  <a:pt x="453201" y="144353"/>
                  <a:pt x="401811" y="112734"/>
                  <a:pt x="401811" y="112734"/>
                </a:cubicBezTo>
                <a:cubicBezTo>
                  <a:pt x="393460" y="100208"/>
                  <a:pt x="388514" y="84560"/>
                  <a:pt x="376759" y="75156"/>
                </a:cubicBezTo>
                <a:cubicBezTo>
                  <a:pt x="366449" y="66908"/>
                  <a:pt x="339181" y="62630"/>
                  <a:pt x="339181" y="62630"/>
                </a:cubicBezTo>
              </a:path>
            </a:pathLst>
          </a:custGeom>
          <a:noFill/>
          <a:ln w="38100">
            <a:solidFill>
              <a:srgbClr val="013A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25" name="Freeform 20524">
            <a:extLst>
              <a:ext uri="{FF2B5EF4-FFF2-40B4-BE49-F238E27FC236}">
                <a16:creationId xmlns:a16="http://schemas.microsoft.com/office/drawing/2014/main" id="{99AB7E62-C918-9422-88B7-A265B2A99F74}"/>
              </a:ext>
            </a:extLst>
          </p:cNvPr>
          <p:cNvSpPr/>
          <p:nvPr/>
        </p:nvSpPr>
        <p:spPr>
          <a:xfrm rot="5400000">
            <a:off x="10315132" y="2153781"/>
            <a:ext cx="614754" cy="1421316"/>
          </a:xfrm>
          <a:custGeom>
            <a:avLst/>
            <a:gdLst>
              <a:gd name="csX0" fmla="*/ 464442 w 614754"/>
              <a:gd name="csY0" fmla="*/ 0 h 1102290"/>
              <a:gd name="csX1" fmla="*/ 301603 w 614754"/>
              <a:gd name="csY1" fmla="*/ 62630 h 1102290"/>
              <a:gd name="csX2" fmla="*/ 176343 w 614754"/>
              <a:gd name="csY2" fmla="*/ 200416 h 1102290"/>
              <a:gd name="csX3" fmla="*/ 151291 w 614754"/>
              <a:gd name="csY3" fmla="*/ 250520 h 1102290"/>
              <a:gd name="csX4" fmla="*/ 101187 w 614754"/>
              <a:gd name="csY4" fmla="*/ 338202 h 1102290"/>
              <a:gd name="csX5" fmla="*/ 51083 w 614754"/>
              <a:gd name="csY5" fmla="*/ 463463 h 1102290"/>
              <a:gd name="csX6" fmla="*/ 38557 w 614754"/>
              <a:gd name="csY6" fmla="*/ 576197 h 1102290"/>
              <a:gd name="csX7" fmla="*/ 13505 w 614754"/>
              <a:gd name="csY7" fmla="*/ 626301 h 1102290"/>
              <a:gd name="csX8" fmla="*/ 979 w 614754"/>
              <a:gd name="csY8" fmla="*/ 751561 h 1102290"/>
              <a:gd name="csX9" fmla="*/ 13505 w 614754"/>
              <a:gd name="csY9" fmla="*/ 1002082 h 1102290"/>
              <a:gd name="csX10" fmla="*/ 88661 w 614754"/>
              <a:gd name="csY10" fmla="*/ 1052186 h 1102290"/>
              <a:gd name="csX11" fmla="*/ 238973 w 614754"/>
              <a:gd name="csY11" fmla="*/ 1102290 h 1102290"/>
              <a:gd name="csX12" fmla="*/ 539598 w 614754"/>
              <a:gd name="csY12" fmla="*/ 1089764 h 1102290"/>
              <a:gd name="csX13" fmla="*/ 577176 w 614754"/>
              <a:gd name="csY13" fmla="*/ 1064712 h 1102290"/>
              <a:gd name="csX14" fmla="*/ 589702 w 614754"/>
              <a:gd name="csY14" fmla="*/ 1014608 h 1102290"/>
              <a:gd name="csX15" fmla="*/ 614754 w 614754"/>
              <a:gd name="csY15" fmla="*/ 926926 h 1102290"/>
              <a:gd name="csX16" fmla="*/ 602228 w 614754"/>
              <a:gd name="csY16" fmla="*/ 613775 h 1102290"/>
              <a:gd name="csX17" fmla="*/ 589702 w 614754"/>
              <a:gd name="csY17" fmla="*/ 350728 h 1102290"/>
              <a:gd name="csX18" fmla="*/ 577176 w 614754"/>
              <a:gd name="csY18" fmla="*/ 263046 h 1102290"/>
              <a:gd name="csX19" fmla="*/ 514546 w 614754"/>
              <a:gd name="csY19" fmla="*/ 200416 h 1102290"/>
              <a:gd name="csX20" fmla="*/ 476968 w 614754"/>
              <a:gd name="csY20" fmla="*/ 162838 h 1102290"/>
              <a:gd name="csX21" fmla="*/ 401811 w 614754"/>
              <a:gd name="csY21" fmla="*/ 112734 h 1102290"/>
              <a:gd name="csX22" fmla="*/ 376759 w 614754"/>
              <a:gd name="csY22" fmla="*/ 75156 h 1102290"/>
              <a:gd name="csX23" fmla="*/ 339181 w 614754"/>
              <a:gd name="csY23" fmla="*/ 62630 h 11022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614754" h="1102290">
                <a:moveTo>
                  <a:pt x="464442" y="0"/>
                </a:moveTo>
                <a:cubicBezTo>
                  <a:pt x="410162" y="20877"/>
                  <a:pt x="351051" y="32019"/>
                  <a:pt x="301603" y="62630"/>
                </a:cubicBezTo>
                <a:cubicBezTo>
                  <a:pt x="263642" y="86129"/>
                  <a:pt x="204368" y="151372"/>
                  <a:pt x="176343" y="200416"/>
                </a:cubicBezTo>
                <a:cubicBezTo>
                  <a:pt x="167079" y="216628"/>
                  <a:pt x="160555" y="234308"/>
                  <a:pt x="151291" y="250520"/>
                </a:cubicBezTo>
                <a:cubicBezTo>
                  <a:pt x="121162" y="303246"/>
                  <a:pt x="126422" y="275115"/>
                  <a:pt x="101187" y="338202"/>
                </a:cubicBezTo>
                <a:cubicBezTo>
                  <a:pt x="39271" y="492993"/>
                  <a:pt x="109836" y="345954"/>
                  <a:pt x="51083" y="463463"/>
                </a:cubicBezTo>
                <a:cubicBezTo>
                  <a:pt x="46908" y="501041"/>
                  <a:pt x="47059" y="539356"/>
                  <a:pt x="38557" y="576197"/>
                </a:cubicBezTo>
                <a:cubicBezTo>
                  <a:pt x="34358" y="594391"/>
                  <a:pt x="17417" y="608043"/>
                  <a:pt x="13505" y="626301"/>
                </a:cubicBezTo>
                <a:cubicBezTo>
                  <a:pt x="4713" y="667331"/>
                  <a:pt x="5154" y="709808"/>
                  <a:pt x="979" y="751561"/>
                </a:cubicBezTo>
                <a:cubicBezTo>
                  <a:pt x="5154" y="835068"/>
                  <a:pt x="-9906" y="921815"/>
                  <a:pt x="13505" y="1002082"/>
                </a:cubicBezTo>
                <a:cubicBezTo>
                  <a:pt x="21935" y="1030986"/>
                  <a:pt x="59451" y="1044884"/>
                  <a:pt x="88661" y="1052186"/>
                </a:cubicBezTo>
                <a:cubicBezTo>
                  <a:pt x="206984" y="1081767"/>
                  <a:pt x="158073" y="1061840"/>
                  <a:pt x="238973" y="1102290"/>
                </a:cubicBezTo>
                <a:cubicBezTo>
                  <a:pt x="339181" y="1098115"/>
                  <a:pt x="439916" y="1100840"/>
                  <a:pt x="539598" y="1089764"/>
                </a:cubicBezTo>
                <a:cubicBezTo>
                  <a:pt x="554560" y="1088102"/>
                  <a:pt x="568825" y="1077238"/>
                  <a:pt x="577176" y="1064712"/>
                </a:cubicBezTo>
                <a:cubicBezTo>
                  <a:pt x="586725" y="1050388"/>
                  <a:pt x="584973" y="1031161"/>
                  <a:pt x="589702" y="1014608"/>
                </a:cubicBezTo>
                <a:cubicBezTo>
                  <a:pt x="625642" y="888818"/>
                  <a:pt x="575596" y="1083559"/>
                  <a:pt x="614754" y="926926"/>
                </a:cubicBezTo>
                <a:cubicBezTo>
                  <a:pt x="610579" y="822542"/>
                  <a:pt x="606766" y="718144"/>
                  <a:pt x="602228" y="613775"/>
                </a:cubicBezTo>
                <a:cubicBezTo>
                  <a:pt x="598415" y="526076"/>
                  <a:pt x="595956" y="438287"/>
                  <a:pt x="589702" y="350728"/>
                </a:cubicBezTo>
                <a:cubicBezTo>
                  <a:pt x="587599" y="321279"/>
                  <a:pt x="585660" y="291325"/>
                  <a:pt x="577176" y="263046"/>
                </a:cubicBezTo>
                <a:cubicBezTo>
                  <a:pt x="564928" y="222221"/>
                  <a:pt x="543495" y="224540"/>
                  <a:pt x="514546" y="200416"/>
                </a:cubicBezTo>
                <a:cubicBezTo>
                  <a:pt x="500937" y="189075"/>
                  <a:pt x="490951" y="173714"/>
                  <a:pt x="476968" y="162838"/>
                </a:cubicBezTo>
                <a:cubicBezTo>
                  <a:pt x="453201" y="144353"/>
                  <a:pt x="401811" y="112734"/>
                  <a:pt x="401811" y="112734"/>
                </a:cubicBezTo>
                <a:cubicBezTo>
                  <a:pt x="393460" y="100208"/>
                  <a:pt x="388514" y="84560"/>
                  <a:pt x="376759" y="75156"/>
                </a:cubicBezTo>
                <a:cubicBezTo>
                  <a:pt x="366449" y="66908"/>
                  <a:pt x="339181" y="62630"/>
                  <a:pt x="339181" y="62630"/>
                </a:cubicBezTo>
              </a:path>
            </a:pathLst>
          </a:custGeom>
          <a:noFill/>
          <a:ln w="38100">
            <a:solidFill>
              <a:srgbClr val="013A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26" name="Freeform 20525">
            <a:extLst>
              <a:ext uri="{FF2B5EF4-FFF2-40B4-BE49-F238E27FC236}">
                <a16:creationId xmlns:a16="http://schemas.microsoft.com/office/drawing/2014/main" id="{2E1522A1-CBD0-5E4B-9DA9-2BD9F505EEE4}"/>
              </a:ext>
            </a:extLst>
          </p:cNvPr>
          <p:cNvSpPr/>
          <p:nvPr/>
        </p:nvSpPr>
        <p:spPr>
          <a:xfrm rot="5400000">
            <a:off x="10329102" y="3118385"/>
            <a:ext cx="614754" cy="1449256"/>
          </a:xfrm>
          <a:custGeom>
            <a:avLst/>
            <a:gdLst>
              <a:gd name="csX0" fmla="*/ 464442 w 614754"/>
              <a:gd name="csY0" fmla="*/ 0 h 1102290"/>
              <a:gd name="csX1" fmla="*/ 301603 w 614754"/>
              <a:gd name="csY1" fmla="*/ 62630 h 1102290"/>
              <a:gd name="csX2" fmla="*/ 176343 w 614754"/>
              <a:gd name="csY2" fmla="*/ 200416 h 1102290"/>
              <a:gd name="csX3" fmla="*/ 151291 w 614754"/>
              <a:gd name="csY3" fmla="*/ 250520 h 1102290"/>
              <a:gd name="csX4" fmla="*/ 101187 w 614754"/>
              <a:gd name="csY4" fmla="*/ 338202 h 1102290"/>
              <a:gd name="csX5" fmla="*/ 51083 w 614754"/>
              <a:gd name="csY5" fmla="*/ 463463 h 1102290"/>
              <a:gd name="csX6" fmla="*/ 38557 w 614754"/>
              <a:gd name="csY6" fmla="*/ 576197 h 1102290"/>
              <a:gd name="csX7" fmla="*/ 13505 w 614754"/>
              <a:gd name="csY7" fmla="*/ 626301 h 1102290"/>
              <a:gd name="csX8" fmla="*/ 979 w 614754"/>
              <a:gd name="csY8" fmla="*/ 751561 h 1102290"/>
              <a:gd name="csX9" fmla="*/ 13505 w 614754"/>
              <a:gd name="csY9" fmla="*/ 1002082 h 1102290"/>
              <a:gd name="csX10" fmla="*/ 88661 w 614754"/>
              <a:gd name="csY10" fmla="*/ 1052186 h 1102290"/>
              <a:gd name="csX11" fmla="*/ 238973 w 614754"/>
              <a:gd name="csY11" fmla="*/ 1102290 h 1102290"/>
              <a:gd name="csX12" fmla="*/ 539598 w 614754"/>
              <a:gd name="csY12" fmla="*/ 1089764 h 1102290"/>
              <a:gd name="csX13" fmla="*/ 577176 w 614754"/>
              <a:gd name="csY13" fmla="*/ 1064712 h 1102290"/>
              <a:gd name="csX14" fmla="*/ 589702 w 614754"/>
              <a:gd name="csY14" fmla="*/ 1014608 h 1102290"/>
              <a:gd name="csX15" fmla="*/ 614754 w 614754"/>
              <a:gd name="csY15" fmla="*/ 926926 h 1102290"/>
              <a:gd name="csX16" fmla="*/ 602228 w 614754"/>
              <a:gd name="csY16" fmla="*/ 613775 h 1102290"/>
              <a:gd name="csX17" fmla="*/ 589702 w 614754"/>
              <a:gd name="csY17" fmla="*/ 350728 h 1102290"/>
              <a:gd name="csX18" fmla="*/ 577176 w 614754"/>
              <a:gd name="csY18" fmla="*/ 263046 h 1102290"/>
              <a:gd name="csX19" fmla="*/ 514546 w 614754"/>
              <a:gd name="csY19" fmla="*/ 200416 h 1102290"/>
              <a:gd name="csX20" fmla="*/ 476968 w 614754"/>
              <a:gd name="csY20" fmla="*/ 162838 h 1102290"/>
              <a:gd name="csX21" fmla="*/ 401811 w 614754"/>
              <a:gd name="csY21" fmla="*/ 112734 h 1102290"/>
              <a:gd name="csX22" fmla="*/ 376759 w 614754"/>
              <a:gd name="csY22" fmla="*/ 75156 h 1102290"/>
              <a:gd name="csX23" fmla="*/ 339181 w 614754"/>
              <a:gd name="csY23" fmla="*/ 62630 h 11022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614754" h="1102290">
                <a:moveTo>
                  <a:pt x="464442" y="0"/>
                </a:moveTo>
                <a:cubicBezTo>
                  <a:pt x="410162" y="20877"/>
                  <a:pt x="351051" y="32019"/>
                  <a:pt x="301603" y="62630"/>
                </a:cubicBezTo>
                <a:cubicBezTo>
                  <a:pt x="263642" y="86129"/>
                  <a:pt x="204368" y="151372"/>
                  <a:pt x="176343" y="200416"/>
                </a:cubicBezTo>
                <a:cubicBezTo>
                  <a:pt x="167079" y="216628"/>
                  <a:pt x="160555" y="234308"/>
                  <a:pt x="151291" y="250520"/>
                </a:cubicBezTo>
                <a:cubicBezTo>
                  <a:pt x="121162" y="303246"/>
                  <a:pt x="126422" y="275115"/>
                  <a:pt x="101187" y="338202"/>
                </a:cubicBezTo>
                <a:cubicBezTo>
                  <a:pt x="39271" y="492993"/>
                  <a:pt x="109836" y="345954"/>
                  <a:pt x="51083" y="463463"/>
                </a:cubicBezTo>
                <a:cubicBezTo>
                  <a:pt x="46908" y="501041"/>
                  <a:pt x="47059" y="539356"/>
                  <a:pt x="38557" y="576197"/>
                </a:cubicBezTo>
                <a:cubicBezTo>
                  <a:pt x="34358" y="594391"/>
                  <a:pt x="17417" y="608043"/>
                  <a:pt x="13505" y="626301"/>
                </a:cubicBezTo>
                <a:cubicBezTo>
                  <a:pt x="4713" y="667331"/>
                  <a:pt x="5154" y="709808"/>
                  <a:pt x="979" y="751561"/>
                </a:cubicBezTo>
                <a:cubicBezTo>
                  <a:pt x="5154" y="835068"/>
                  <a:pt x="-9906" y="921815"/>
                  <a:pt x="13505" y="1002082"/>
                </a:cubicBezTo>
                <a:cubicBezTo>
                  <a:pt x="21935" y="1030986"/>
                  <a:pt x="59451" y="1044884"/>
                  <a:pt x="88661" y="1052186"/>
                </a:cubicBezTo>
                <a:cubicBezTo>
                  <a:pt x="206984" y="1081767"/>
                  <a:pt x="158073" y="1061840"/>
                  <a:pt x="238973" y="1102290"/>
                </a:cubicBezTo>
                <a:cubicBezTo>
                  <a:pt x="339181" y="1098115"/>
                  <a:pt x="439916" y="1100840"/>
                  <a:pt x="539598" y="1089764"/>
                </a:cubicBezTo>
                <a:cubicBezTo>
                  <a:pt x="554560" y="1088102"/>
                  <a:pt x="568825" y="1077238"/>
                  <a:pt x="577176" y="1064712"/>
                </a:cubicBezTo>
                <a:cubicBezTo>
                  <a:pt x="586725" y="1050388"/>
                  <a:pt x="584973" y="1031161"/>
                  <a:pt x="589702" y="1014608"/>
                </a:cubicBezTo>
                <a:cubicBezTo>
                  <a:pt x="625642" y="888818"/>
                  <a:pt x="575596" y="1083559"/>
                  <a:pt x="614754" y="926926"/>
                </a:cubicBezTo>
                <a:cubicBezTo>
                  <a:pt x="610579" y="822542"/>
                  <a:pt x="606766" y="718144"/>
                  <a:pt x="602228" y="613775"/>
                </a:cubicBezTo>
                <a:cubicBezTo>
                  <a:pt x="598415" y="526076"/>
                  <a:pt x="595956" y="438287"/>
                  <a:pt x="589702" y="350728"/>
                </a:cubicBezTo>
                <a:cubicBezTo>
                  <a:pt x="587599" y="321279"/>
                  <a:pt x="585660" y="291325"/>
                  <a:pt x="577176" y="263046"/>
                </a:cubicBezTo>
                <a:cubicBezTo>
                  <a:pt x="564928" y="222221"/>
                  <a:pt x="543495" y="224540"/>
                  <a:pt x="514546" y="200416"/>
                </a:cubicBezTo>
                <a:cubicBezTo>
                  <a:pt x="500937" y="189075"/>
                  <a:pt x="490951" y="173714"/>
                  <a:pt x="476968" y="162838"/>
                </a:cubicBezTo>
                <a:cubicBezTo>
                  <a:pt x="453201" y="144353"/>
                  <a:pt x="401811" y="112734"/>
                  <a:pt x="401811" y="112734"/>
                </a:cubicBezTo>
                <a:cubicBezTo>
                  <a:pt x="393460" y="100208"/>
                  <a:pt x="388514" y="84560"/>
                  <a:pt x="376759" y="75156"/>
                </a:cubicBezTo>
                <a:cubicBezTo>
                  <a:pt x="366449" y="66908"/>
                  <a:pt x="339181" y="62630"/>
                  <a:pt x="339181" y="62630"/>
                </a:cubicBezTo>
              </a:path>
            </a:pathLst>
          </a:custGeom>
          <a:noFill/>
          <a:ln w="38100">
            <a:solidFill>
              <a:srgbClr val="013A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27" name="Freeform 20526">
            <a:extLst>
              <a:ext uri="{FF2B5EF4-FFF2-40B4-BE49-F238E27FC236}">
                <a16:creationId xmlns:a16="http://schemas.microsoft.com/office/drawing/2014/main" id="{337E6794-0800-3CEE-3D7B-E45BF006C39E}"/>
              </a:ext>
            </a:extLst>
          </p:cNvPr>
          <p:cNvSpPr/>
          <p:nvPr/>
        </p:nvSpPr>
        <p:spPr>
          <a:xfrm rot="5400000">
            <a:off x="10320521" y="4115083"/>
            <a:ext cx="614754" cy="1410538"/>
          </a:xfrm>
          <a:custGeom>
            <a:avLst/>
            <a:gdLst>
              <a:gd name="csX0" fmla="*/ 464442 w 614754"/>
              <a:gd name="csY0" fmla="*/ 0 h 1102290"/>
              <a:gd name="csX1" fmla="*/ 301603 w 614754"/>
              <a:gd name="csY1" fmla="*/ 62630 h 1102290"/>
              <a:gd name="csX2" fmla="*/ 176343 w 614754"/>
              <a:gd name="csY2" fmla="*/ 200416 h 1102290"/>
              <a:gd name="csX3" fmla="*/ 151291 w 614754"/>
              <a:gd name="csY3" fmla="*/ 250520 h 1102290"/>
              <a:gd name="csX4" fmla="*/ 101187 w 614754"/>
              <a:gd name="csY4" fmla="*/ 338202 h 1102290"/>
              <a:gd name="csX5" fmla="*/ 51083 w 614754"/>
              <a:gd name="csY5" fmla="*/ 463463 h 1102290"/>
              <a:gd name="csX6" fmla="*/ 38557 w 614754"/>
              <a:gd name="csY6" fmla="*/ 576197 h 1102290"/>
              <a:gd name="csX7" fmla="*/ 13505 w 614754"/>
              <a:gd name="csY7" fmla="*/ 626301 h 1102290"/>
              <a:gd name="csX8" fmla="*/ 979 w 614754"/>
              <a:gd name="csY8" fmla="*/ 751561 h 1102290"/>
              <a:gd name="csX9" fmla="*/ 13505 w 614754"/>
              <a:gd name="csY9" fmla="*/ 1002082 h 1102290"/>
              <a:gd name="csX10" fmla="*/ 88661 w 614754"/>
              <a:gd name="csY10" fmla="*/ 1052186 h 1102290"/>
              <a:gd name="csX11" fmla="*/ 238973 w 614754"/>
              <a:gd name="csY11" fmla="*/ 1102290 h 1102290"/>
              <a:gd name="csX12" fmla="*/ 539598 w 614754"/>
              <a:gd name="csY12" fmla="*/ 1089764 h 1102290"/>
              <a:gd name="csX13" fmla="*/ 577176 w 614754"/>
              <a:gd name="csY13" fmla="*/ 1064712 h 1102290"/>
              <a:gd name="csX14" fmla="*/ 589702 w 614754"/>
              <a:gd name="csY14" fmla="*/ 1014608 h 1102290"/>
              <a:gd name="csX15" fmla="*/ 614754 w 614754"/>
              <a:gd name="csY15" fmla="*/ 926926 h 1102290"/>
              <a:gd name="csX16" fmla="*/ 602228 w 614754"/>
              <a:gd name="csY16" fmla="*/ 613775 h 1102290"/>
              <a:gd name="csX17" fmla="*/ 589702 w 614754"/>
              <a:gd name="csY17" fmla="*/ 350728 h 1102290"/>
              <a:gd name="csX18" fmla="*/ 577176 w 614754"/>
              <a:gd name="csY18" fmla="*/ 263046 h 1102290"/>
              <a:gd name="csX19" fmla="*/ 514546 w 614754"/>
              <a:gd name="csY19" fmla="*/ 200416 h 1102290"/>
              <a:gd name="csX20" fmla="*/ 476968 w 614754"/>
              <a:gd name="csY20" fmla="*/ 162838 h 1102290"/>
              <a:gd name="csX21" fmla="*/ 401811 w 614754"/>
              <a:gd name="csY21" fmla="*/ 112734 h 1102290"/>
              <a:gd name="csX22" fmla="*/ 376759 w 614754"/>
              <a:gd name="csY22" fmla="*/ 75156 h 1102290"/>
              <a:gd name="csX23" fmla="*/ 339181 w 614754"/>
              <a:gd name="csY23" fmla="*/ 62630 h 11022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614754" h="1102290">
                <a:moveTo>
                  <a:pt x="464442" y="0"/>
                </a:moveTo>
                <a:cubicBezTo>
                  <a:pt x="410162" y="20877"/>
                  <a:pt x="351051" y="32019"/>
                  <a:pt x="301603" y="62630"/>
                </a:cubicBezTo>
                <a:cubicBezTo>
                  <a:pt x="263642" y="86129"/>
                  <a:pt x="204368" y="151372"/>
                  <a:pt x="176343" y="200416"/>
                </a:cubicBezTo>
                <a:cubicBezTo>
                  <a:pt x="167079" y="216628"/>
                  <a:pt x="160555" y="234308"/>
                  <a:pt x="151291" y="250520"/>
                </a:cubicBezTo>
                <a:cubicBezTo>
                  <a:pt x="121162" y="303246"/>
                  <a:pt x="126422" y="275115"/>
                  <a:pt x="101187" y="338202"/>
                </a:cubicBezTo>
                <a:cubicBezTo>
                  <a:pt x="39271" y="492993"/>
                  <a:pt x="109836" y="345954"/>
                  <a:pt x="51083" y="463463"/>
                </a:cubicBezTo>
                <a:cubicBezTo>
                  <a:pt x="46908" y="501041"/>
                  <a:pt x="47059" y="539356"/>
                  <a:pt x="38557" y="576197"/>
                </a:cubicBezTo>
                <a:cubicBezTo>
                  <a:pt x="34358" y="594391"/>
                  <a:pt x="17417" y="608043"/>
                  <a:pt x="13505" y="626301"/>
                </a:cubicBezTo>
                <a:cubicBezTo>
                  <a:pt x="4713" y="667331"/>
                  <a:pt x="5154" y="709808"/>
                  <a:pt x="979" y="751561"/>
                </a:cubicBezTo>
                <a:cubicBezTo>
                  <a:pt x="5154" y="835068"/>
                  <a:pt x="-9906" y="921815"/>
                  <a:pt x="13505" y="1002082"/>
                </a:cubicBezTo>
                <a:cubicBezTo>
                  <a:pt x="21935" y="1030986"/>
                  <a:pt x="59451" y="1044884"/>
                  <a:pt x="88661" y="1052186"/>
                </a:cubicBezTo>
                <a:cubicBezTo>
                  <a:pt x="206984" y="1081767"/>
                  <a:pt x="158073" y="1061840"/>
                  <a:pt x="238973" y="1102290"/>
                </a:cubicBezTo>
                <a:cubicBezTo>
                  <a:pt x="339181" y="1098115"/>
                  <a:pt x="439916" y="1100840"/>
                  <a:pt x="539598" y="1089764"/>
                </a:cubicBezTo>
                <a:cubicBezTo>
                  <a:pt x="554560" y="1088102"/>
                  <a:pt x="568825" y="1077238"/>
                  <a:pt x="577176" y="1064712"/>
                </a:cubicBezTo>
                <a:cubicBezTo>
                  <a:pt x="586725" y="1050388"/>
                  <a:pt x="584973" y="1031161"/>
                  <a:pt x="589702" y="1014608"/>
                </a:cubicBezTo>
                <a:cubicBezTo>
                  <a:pt x="625642" y="888818"/>
                  <a:pt x="575596" y="1083559"/>
                  <a:pt x="614754" y="926926"/>
                </a:cubicBezTo>
                <a:cubicBezTo>
                  <a:pt x="610579" y="822542"/>
                  <a:pt x="606766" y="718144"/>
                  <a:pt x="602228" y="613775"/>
                </a:cubicBezTo>
                <a:cubicBezTo>
                  <a:pt x="598415" y="526076"/>
                  <a:pt x="595956" y="438287"/>
                  <a:pt x="589702" y="350728"/>
                </a:cubicBezTo>
                <a:cubicBezTo>
                  <a:pt x="587599" y="321279"/>
                  <a:pt x="585660" y="291325"/>
                  <a:pt x="577176" y="263046"/>
                </a:cubicBezTo>
                <a:cubicBezTo>
                  <a:pt x="564928" y="222221"/>
                  <a:pt x="543495" y="224540"/>
                  <a:pt x="514546" y="200416"/>
                </a:cubicBezTo>
                <a:cubicBezTo>
                  <a:pt x="500937" y="189075"/>
                  <a:pt x="490951" y="173714"/>
                  <a:pt x="476968" y="162838"/>
                </a:cubicBezTo>
                <a:cubicBezTo>
                  <a:pt x="453201" y="144353"/>
                  <a:pt x="401811" y="112734"/>
                  <a:pt x="401811" y="112734"/>
                </a:cubicBezTo>
                <a:cubicBezTo>
                  <a:pt x="393460" y="100208"/>
                  <a:pt x="388514" y="84560"/>
                  <a:pt x="376759" y="75156"/>
                </a:cubicBezTo>
                <a:cubicBezTo>
                  <a:pt x="366449" y="66908"/>
                  <a:pt x="339181" y="62630"/>
                  <a:pt x="339181" y="62630"/>
                </a:cubicBezTo>
              </a:path>
            </a:pathLst>
          </a:custGeom>
          <a:noFill/>
          <a:ln w="38100">
            <a:solidFill>
              <a:srgbClr val="013A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28" name="Freeform 20527">
            <a:extLst>
              <a:ext uri="{FF2B5EF4-FFF2-40B4-BE49-F238E27FC236}">
                <a16:creationId xmlns:a16="http://schemas.microsoft.com/office/drawing/2014/main" id="{D0717EBA-75E3-B944-F24F-40F2075A4818}"/>
              </a:ext>
            </a:extLst>
          </p:cNvPr>
          <p:cNvSpPr/>
          <p:nvPr/>
        </p:nvSpPr>
        <p:spPr>
          <a:xfrm rot="5400000">
            <a:off x="10292187" y="5141834"/>
            <a:ext cx="614754" cy="1318994"/>
          </a:xfrm>
          <a:custGeom>
            <a:avLst/>
            <a:gdLst>
              <a:gd name="csX0" fmla="*/ 464442 w 614754"/>
              <a:gd name="csY0" fmla="*/ 0 h 1102290"/>
              <a:gd name="csX1" fmla="*/ 301603 w 614754"/>
              <a:gd name="csY1" fmla="*/ 62630 h 1102290"/>
              <a:gd name="csX2" fmla="*/ 176343 w 614754"/>
              <a:gd name="csY2" fmla="*/ 200416 h 1102290"/>
              <a:gd name="csX3" fmla="*/ 151291 w 614754"/>
              <a:gd name="csY3" fmla="*/ 250520 h 1102290"/>
              <a:gd name="csX4" fmla="*/ 101187 w 614754"/>
              <a:gd name="csY4" fmla="*/ 338202 h 1102290"/>
              <a:gd name="csX5" fmla="*/ 51083 w 614754"/>
              <a:gd name="csY5" fmla="*/ 463463 h 1102290"/>
              <a:gd name="csX6" fmla="*/ 38557 w 614754"/>
              <a:gd name="csY6" fmla="*/ 576197 h 1102290"/>
              <a:gd name="csX7" fmla="*/ 13505 w 614754"/>
              <a:gd name="csY7" fmla="*/ 626301 h 1102290"/>
              <a:gd name="csX8" fmla="*/ 979 w 614754"/>
              <a:gd name="csY8" fmla="*/ 751561 h 1102290"/>
              <a:gd name="csX9" fmla="*/ 13505 w 614754"/>
              <a:gd name="csY9" fmla="*/ 1002082 h 1102290"/>
              <a:gd name="csX10" fmla="*/ 88661 w 614754"/>
              <a:gd name="csY10" fmla="*/ 1052186 h 1102290"/>
              <a:gd name="csX11" fmla="*/ 238973 w 614754"/>
              <a:gd name="csY11" fmla="*/ 1102290 h 1102290"/>
              <a:gd name="csX12" fmla="*/ 539598 w 614754"/>
              <a:gd name="csY12" fmla="*/ 1089764 h 1102290"/>
              <a:gd name="csX13" fmla="*/ 577176 w 614754"/>
              <a:gd name="csY13" fmla="*/ 1064712 h 1102290"/>
              <a:gd name="csX14" fmla="*/ 589702 w 614754"/>
              <a:gd name="csY14" fmla="*/ 1014608 h 1102290"/>
              <a:gd name="csX15" fmla="*/ 614754 w 614754"/>
              <a:gd name="csY15" fmla="*/ 926926 h 1102290"/>
              <a:gd name="csX16" fmla="*/ 602228 w 614754"/>
              <a:gd name="csY16" fmla="*/ 613775 h 1102290"/>
              <a:gd name="csX17" fmla="*/ 589702 w 614754"/>
              <a:gd name="csY17" fmla="*/ 350728 h 1102290"/>
              <a:gd name="csX18" fmla="*/ 577176 w 614754"/>
              <a:gd name="csY18" fmla="*/ 263046 h 1102290"/>
              <a:gd name="csX19" fmla="*/ 514546 w 614754"/>
              <a:gd name="csY19" fmla="*/ 200416 h 1102290"/>
              <a:gd name="csX20" fmla="*/ 476968 w 614754"/>
              <a:gd name="csY20" fmla="*/ 162838 h 1102290"/>
              <a:gd name="csX21" fmla="*/ 401811 w 614754"/>
              <a:gd name="csY21" fmla="*/ 112734 h 1102290"/>
              <a:gd name="csX22" fmla="*/ 376759 w 614754"/>
              <a:gd name="csY22" fmla="*/ 75156 h 1102290"/>
              <a:gd name="csX23" fmla="*/ 339181 w 614754"/>
              <a:gd name="csY23" fmla="*/ 62630 h 11022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614754" h="1102290">
                <a:moveTo>
                  <a:pt x="464442" y="0"/>
                </a:moveTo>
                <a:cubicBezTo>
                  <a:pt x="410162" y="20877"/>
                  <a:pt x="351051" y="32019"/>
                  <a:pt x="301603" y="62630"/>
                </a:cubicBezTo>
                <a:cubicBezTo>
                  <a:pt x="263642" y="86129"/>
                  <a:pt x="204368" y="151372"/>
                  <a:pt x="176343" y="200416"/>
                </a:cubicBezTo>
                <a:cubicBezTo>
                  <a:pt x="167079" y="216628"/>
                  <a:pt x="160555" y="234308"/>
                  <a:pt x="151291" y="250520"/>
                </a:cubicBezTo>
                <a:cubicBezTo>
                  <a:pt x="121162" y="303246"/>
                  <a:pt x="126422" y="275115"/>
                  <a:pt x="101187" y="338202"/>
                </a:cubicBezTo>
                <a:cubicBezTo>
                  <a:pt x="39271" y="492993"/>
                  <a:pt x="109836" y="345954"/>
                  <a:pt x="51083" y="463463"/>
                </a:cubicBezTo>
                <a:cubicBezTo>
                  <a:pt x="46908" y="501041"/>
                  <a:pt x="47059" y="539356"/>
                  <a:pt x="38557" y="576197"/>
                </a:cubicBezTo>
                <a:cubicBezTo>
                  <a:pt x="34358" y="594391"/>
                  <a:pt x="17417" y="608043"/>
                  <a:pt x="13505" y="626301"/>
                </a:cubicBezTo>
                <a:cubicBezTo>
                  <a:pt x="4713" y="667331"/>
                  <a:pt x="5154" y="709808"/>
                  <a:pt x="979" y="751561"/>
                </a:cubicBezTo>
                <a:cubicBezTo>
                  <a:pt x="5154" y="835068"/>
                  <a:pt x="-9906" y="921815"/>
                  <a:pt x="13505" y="1002082"/>
                </a:cubicBezTo>
                <a:cubicBezTo>
                  <a:pt x="21935" y="1030986"/>
                  <a:pt x="59451" y="1044884"/>
                  <a:pt x="88661" y="1052186"/>
                </a:cubicBezTo>
                <a:cubicBezTo>
                  <a:pt x="206984" y="1081767"/>
                  <a:pt x="158073" y="1061840"/>
                  <a:pt x="238973" y="1102290"/>
                </a:cubicBezTo>
                <a:cubicBezTo>
                  <a:pt x="339181" y="1098115"/>
                  <a:pt x="439916" y="1100840"/>
                  <a:pt x="539598" y="1089764"/>
                </a:cubicBezTo>
                <a:cubicBezTo>
                  <a:pt x="554560" y="1088102"/>
                  <a:pt x="568825" y="1077238"/>
                  <a:pt x="577176" y="1064712"/>
                </a:cubicBezTo>
                <a:cubicBezTo>
                  <a:pt x="586725" y="1050388"/>
                  <a:pt x="584973" y="1031161"/>
                  <a:pt x="589702" y="1014608"/>
                </a:cubicBezTo>
                <a:cubicBezTo>
                  <a:pt x="625642" y="888818"/>
                  <a:pt x="575596" y="1083559"/>
                  <a:pt x="614754" y="926926"/>
                </a:cubicBezTo>
                <a:cubicBezTo>
                  <a:pt x="610579" y="822542"/>
                  <a:pt x="606766" y="718144"/>
                  <a:pt x="602228" y="613775"/>
                </a:cubicBezTo>
                <a:cubicBezTo>
                  <a:pt x="598415" y="526076"/>
                  <a:pt x="595956" y="438287"/>
                  <a:pt x="589702" y="350728"/>
                </a:cubicBezTo>
                <a:cubicBezTo>
                  <a:pt x="587599" y="321279"/>
                  <a:pt x="585660" y="291325"/>
                  <a:pt x="577176" y="263046"/>
                </a:cubicBezTo>
                <a:cubicBezTo>
                  <a:pt x="564928" y="222221"/>
                  <a:pt x="543495" y="224540"/>
                  <a:pt x="514546" y="200416"/>
                </a:cubicBezTo>
                <a:cubicBezTo>
                  <a:pt x="500937" y="189075"/>
                  <a:pt x="490951" y="173714"/>
                  <a:pt x="476968" y="162838"/>
                </a:cubicBezTo>
                <a:cubicBezTo>
                  <a:pt x="453201" y="144353"/>
                  <a:pt x="401811" y="112734"/>
                  <a:pt x="401811" y="112734"/>
                </a:cubicBezTo>
                <a:cubicBezTo>
                  <a:pt x="393460" y="100208"/>
                  <a:pt x="388514" y="84560"/>
                  <a:pt x="376759" y="75156"/>
                </a:cubicBezTo>
                <a:cubicBezTo>
                  <a:pt x="366449" y="66908"/>
                  <a:pt x="339181" y="62630"/>
                  <a:pt x="339181" y="62630"/>
                </a:cubicBezTo>
              </a:path>
            </a:pathLst>
          </a:custGeom>
          <a:noFill/>
          <a:ln w="38100">
            <a:solidFill>
              <a:srgbClr val="013A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30" name="TextBox 20529">
            <a:extLst>
              <a:ext uri="{FF2B5EF4-FFF2-40B4-BE49-F238E27FC236}">
                <a16:creationId xmlns:a16="http://schemas.microsoft.com/office/drawing/2014/main" id="{88191EAE-1FAE-AB5A-5457-556CF3D8F809}"/>
              </a:ext>
            </a:extLst>
          </p:cNvPr>
          <p:cNvSpPr txBox="1"/>
          <p:nvPr/>
        </p:nvSpPr>
        <p:spPr>
          <a:xfrm>
            <a:off x="8199545" y="902836"/>
            <a:ext cx="457176" cy="646331"/>
          </a:xfrm>
          <a:prstGeom prst="rect">
            <a:avLst/>
          </a:prstGeom>
          <a:noFill/>
        </p:spPr>
        <p:txBody>
          <a:bodyPr wrap="square" rtlCol="0">
            <a:spAutoFit/>
          </a:bodyPr>
          <a:lstStyle/>
          <a:p>
            <a:r>
              <a:rPr lang="en-US" sz="3600" b="1" dirty="0"/>
              <a:t>X</a:t>
            </a:r>
            <a:endParaRPr lang="en-US" sz="3600" dirty="0"/>
          </a:p>
        </p:txBody>
      </p:sp>
      <p:sp>
        <p:nvSpPr>
          <p:cNvPr id="20531" name="TextBox 20530">
            <a:extLst>
              <a:ext uri="{FF2B5EF4-FFF2-40B4-BE49-F238E27FC236}">
                <a16:creationId xmlns:a16="http://schemas.microsoft.com/office/drawing/2014/main" id="{6D8F9F5C-45A5-CA98-02C3-FEF21538FEB1}"/>
              </a:ext>
            </a:extLst>
          </p:cNvPr>
          <p:cNvSpPr txBox="1"/>
          <p:nvPr/>
        </p:nvSpPr>
        <p:spPr>
          <a:xfrm>
            <a:off x="8204548" y="1728592"/>
            <a:ext cx="481222" cy="461665"/>
          </a:xfrm>
          <a:prstGeom prst="rect">
            <a:avLst/>
          </a:prstGeom>
          <a:noFill/>
        </p:spPr>
        <p:txBody>
          <a:bodyPr wrap="none" rtlCol="0">
            <a:spAutoFit/>
          </a:bodyPr>
          <a:lstStyle/>
          <a:p>
            <a:r>
              <a:rPr lang="en-US" sz="2400" b="1" dirty="0"/>
              <a:t>x1</a:t>
            </a:r>
            <a:endParaRPr lang="en-US" sz="2400" dirty="0"/>
          </a:p>
        </p:txBody>
      </p:sp>
      <p:sp>
        <p:nvSpPr>
          <p:cNvPr id="20532" name="TextBox 20531">
            <a:extLst>
              <a:ext uri="{FF2B5EF4-FFF2-40B4-BE49-F238E27FC236}">
                <a16:creationId xmlns:a16="http://schemas.microsoft.com/office/drawing/2014/main" id="{67BF0527-51D3-5CA7-4B65-A7D10DC696F3}"/>
              </a:ext>
            </a:extLst>
          </p:cNvPr>
          <p:cNvSpPr txBox="1"/>
          <p:nvPr/>
        </p:nvSpPr>
        <p:spPr>
          <a:xfrm>
            <a:off x="8185825" y="2635955"/>
            <a:ext cx="481222" cy="461665"/>
          </a:xfrm>
          <a:prstGeom prst="rect">
            <a:avLst/>
          </a:prstGeom>
          <a:noFill/>
        </p:spPr>
        <p:txBody>
          <a:bodyPr wrap="none" rtlCol="0">
            <a:spAutoFit/>
          </a:bodyPr>
          <a:lstStyle/>
          <a:p>
            <a:r>
              <a:rPr lang="en-US" sz="2400" b="1" dirty="0"/>
              <a:t>x2</a:t>
            </a:r>
            <a:endParaRPr lang="en-US" sz="2400" dirty="0"/>
          </a:p>
        </p:txBody>
      </p:sp>
      <p:sp>
        <p:nvSpPr>
          <p:cNvPr id="20533" name="TextBox 20532">
            <a:extLst>
              <a:ext uri="{FF2B5EF4-FFF2-40B4-BE49-F238E27FC236}">
                <a16:creationId xmlns:a16="http://schemas.microsoft.com/office/drawing/2014/main" id="{F8B260FC-21F2-9250-04B7-01172527A9FD}"/>
              </a:ext>
            </a:extLst>
          </p:cNvPr>
          <p:cNvSpPr txBox="1"/>
          <p:nvPr/>
        </p:nvSpPr>
        <p:spPr>
          <a:xfrm>
            <a:off x="8185825" y="3664387"/>
            <a:ext cx="481222" cy="461665"/>
          </a:xfrm>
          <a:prstGeom prst="rect">
            <a:avLst/>
          </a:prstGeom>
          <a:noFill/>
        </p:spPr>
        <p:txBody>
          <a:bodyPr wrap="none" rtlCol="0">
            <a:spAutoFit/>
          </a:bodyPr>
          <a:lstStyle/>
          <a:p>
            <a:r>
              <a:rPr lang="en-US" sz="2400" b="1" dirty="0"/>
              <a:t>x3</a:t>
            </a:r>
            <a:endParaRPr lang="en-US" sz="2400" dirty="0"/>
          </a:p>
        </p:txBody>
      </p:sp>
      <p:sp>
        <p:nvSpPr>
          <p:cNvPr id="20534" name="TextBox 20533">
            <a:extLst>
              <a:ext uri="{FF2B5EF4-FFF2-40B4-BE49-F238E27FC236}">
                <a16:creationId xmlns:a16="http://schemas.microsoft.com/office/drawing/2014/main" id="{582D0B11-63F4-B2C7-BDE8-180FEF208A61}"/>
              </a:ext>
            </a:extLst>
          </p:cNvPr>
          <p:cNvSpPr txBox="1"/>
          <p:nvPr/>
        </p:nvSpPr>
        <p:spPr>
          <a:xfrm>
            <a:off x="8175499" y="4636638"/>
            <a:ext cx="481222" cy="461665"/>
          </a:xfrm>
          <a:prstGeom prst="rect">
            <a:avLst/>
          </a:prstGeom>
          <a:noFill/>
        </p:spPr>
        <p:txBody>
          <a:bodyPr wrap="none" rtlCol="0">
            <a:spAutoFit/>
          </a:bodyPr>
          <a:lstStyle/>
          <a:p>
            <a:r>
              <a:rPr lang="en-US" sz="2400" b="1" dirty="0"/>
              <a:t>x4</a:t>
            </a:r>
            <a:endParaRPr lang="en-US" sz="2400" dirty="0"/>
          </a:p>
        </p:txBody>
      </p:sp>
      <p:sp>
        <p:nvSpPr>
          <p:cNvPr id="20535" name="TextBox 20534">
            <a:extLst>
              <a:ext uri="{FF2B5EF4-FFF2-40B4-BE49-F238E27FC236}">
                <a16:creationId xmlns:a16="http://schemas.microsoft.com/office/drawing/2014/main" id="{DF506088-71E1-5825-D875-AE09D5D1837F}"/>
              </a:ext>
            </a:extLst>
          </p:cNvPr>
          <p:cNvSpPr txBox="1"/>
          <p:nvPr/>
        </p:nvSpPr>
        <p:spPr>
          <a:xfrm>
            <a:off x="8219123" y="5610642"/>
            <a:ext cx="481222" cy="461665"/>
          </a:xfrm>
          <a:prstGeom prst="rect">
            <a:avLst/>
          </a:prstGeom>
          <a:noFill/>
        </p:spPr>
        <p:txBody>
          <a:bodyPr wrap="none" rtlCol="0">
            <a:spAutoFit/>
          </a:bodyPr>
          <a:lstStyle/>
          <a:p>
            <a:r>
              <a:rPr lang="en-US" sz="2400" b="1" dirty="0"/>
              <a:t>x5</a:t>
            </a:r>
            <a:endParaRPr lang="en-US" sz="2400" dirty="0"/>
          </a:p>
        </p:txBody>
      </p:sp>
      <p:pic>
        <p:nvPicPr>
          <p:cNvPr id="20536" name="Picture 20535">
            <a:extLst>
              <a:ext uri="{FF2B5EF4-FFF2-40B4-BE49-F238E27FC236}">
                <a16:creationId xmlns:a16="http://schemas.microsoft.com/office/drawing/2014/main" id="{FDC6E882-46F7-2306-D304-EA8CD12ECBBB}"/>
              </a:ext>
            </a:extLst>
          </p:cNvPr>
          <p:cNvPicPr>
            <a:picLocks noChangeAspect="1"/>
          </p:cNvPicPr>
          <p:nvPr/>
        </p:nvPicPr>
        <p:blipFill>
          <a:blip r:embed="rId6"/>
          <a:stretch>
            <a:fillRect/>
          </a:stretch>
        </p:blipFill>
        <p:spPr>
          <a:xfrm>
            <a:off x="622988" y="5577023"/>
            <a:ext cx="5505450" cy="647700"/>
          </a:xfrm>
          <a:prstGeom prst="rect">
            <a:avLst/>
          </a:prstGeom>
        </p:spPr>
      </p:pic>
      <p:sp>
        <p:nvSpPr>
          <p:cNvPr id="20538" name="Freeform 20537">
            <a:extLst>
              <a:ext uri="{FF2B5EF4-FFF2-40B4-BE49-F238E27FC236}">
                <a16:creationId xmlns:a16="http://schemas.microsoft.com/office/drawing/2014/main" id="{05C4C48A-74BA-24C9-AA05-00B08D2F8F7B}"/>
              </a:ext>
            </a:extLst>
          </p:cNvPr>
          <p:cNvSpPr/>
          <p:nvPr/>
        </p:nvSpPr>
        <p:spPr>
          <a:xfrm rot="5400000">
            <a:off x="3908273" y="1097359"/>
            <a:ext cx="614754" cy="1421316"/>
          </a:xfrm>
          <a:custGeom>
            <a:avLst/>
            <a:gdLst>
              <a:gd name="csX0" fmla="*/ 464442 w 614754"/>
              <a:gd name="csY0" fmla="*/ 0 h 1102290"/>
              <a:gd name="csX1" fmla="*/ 301603 w 614754"/>
              <a:gd name="csY1" fmla="*/ 62630 h 1102290"/>
              <a:gd name="csX2" fmla="*/ 176343 w 614754"/>
              <a:gd name="csY2" fmla="*/ 200416 h 1102290"/>
              <a:gd name="csX3" fmla="*/ 151291 w 614754"/>
              <a:gd name="csY3" fmla="*/ 250520 h 1102290"/>
              <a:gd name="csX4" fmla="*/ 101187 w 614754"/>
              <a:gd name="csY4" fmla="*/ 338202 h 1102290"/>
              <a:gd name="csX5" fmla="*/ 51083 w 614754"/>
              <a:gd name="csY5" fmla="*/ 463463 h 1102290"/>
              <a:gd name="csX6" fmla="*/ 38557 w 614754"/>
              <a:gd name="csY6" fmla="*/ 576197 h 1102290"/>
              <a:gd name="csX7" fmla="*/ 13505 w 614754"/>
              <a:gd name="csY7" fmla="*/ 626301 h 1102290"/>
              <a:gd name="csX8" fmla="*/ 979 w 614754"/>
              <a:gd name="csY8" fmla="*/ 751561 h 1102290"/>
              <a:gd name="csX9" fmla="*/ 13505 w 614754"/>
              <a:gd name="csY9" fmla="*/ 1002082 h 1102290"/>
              <a:gd name="csX10" fmla="*/ 88661 w 614754"/>
              <a:gd name="csY10" fmla="*/ 1052186 h 1102290"/>
              <a:gd name="csX11" fmla="*/ 238973 w 614754"/>
              <a:gd name="csY11" fmla="*/ 1102290 h 1102290"/>
              <a:gd name="csX12" fmla="*/ 539598 w 614754"/>
              <a:gd name="csY12" fmla="*/ 1089764 h 1102290"/>
              <a:gd name="csX13" fmla="*/ 577176 w 614754"/>
              <a:gd name="csY13" fmla="*/ 1064712 h 1102290"/>
              <a:gd name="csX14" fmla="*/ 589702 w 614754"/>
              <a:gd name="csY14" fmla="*/ 1014608 h 1102290"/>
              <a:gd name="csX15" fmla="*/ 614754 w 614754"/>
              <a:gd name="csY15" fmla="*/ 926926 h 1102290"/>
              <a:gd name="csX16" fmla="*/ 602228 w 614754"/>
              <a:gd name="csY16" fmla="*/ 613775 h 1102290"/>
              <a:gd name="csX17" fmla="*/ 589702 w 614754"/>
              <a:gd name="csY17" fmla="*/ 350728 h 1102290"/>
              <a:gd name="csX18" fmla="*/ 577176 w 614754"/>
              <a:gd name="csY18" fmla="*/ 263046 h 1102290"/>
              <a:gd name="csX19" fmla="*/ 514546 w 614754"/>
              <a:gd name="csY19" fmla="*/ 200416 h 1102290"/>
              <a:gd name="csX20" fmla="*/ 476968 w 614754"/>
              <a:gd name="csY20" fmla="*/ 162838 h 1102290"/>
              <a:gd name="csX21" fmla="*/ 401811 w 614754"/>
              <a:gd name="csY21" fmla="*/ 112734 h 1102290"/>
              <a:gd name="csX22" fmla="*/ 376759 w 614754"/>
              <a:gd name="csY22" fmla="*/ 75156 h 1102290"/>
              <a:gd name="csX23" fmla="*/ 339181 w 614754"/>
              <a:gd name="csY23" fmla="*/ 62630 h 11022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614754" h="1102290">
                <a:moveTo>
                  <a:pt x="464442" y="0"/>
                </a:moveTo>
                <a:cubicBezTo>
                  <a:pt x="410162" y="20877"/>
                  <a:pt x="351051" y="32019"/>
                  <a:pt x="301603" y="62630"/>
                </a:cubicBezTo>
                <a:cubicBezTo>
                  <a:pt x="263642" y="86129"/>
                  <a:pt x="204368" y="151372"/>
                  <a:pt x="176343" y="200416"/>
                </a:cubicBezTo>
                <a:cubicBezTo>
                  <a:pt x="167079" y="216628"/>
                  <a:pt x="160555" y="234308"/>
                  <a:pt x="151291" y="250520"/>
                </a:cubicBezTo>
                <a:cubicBezTo>
                  <a:pt x="121162" y="303246"/>
                  <a:pt x="126422" y="275115"/>
                  <a:pt x="101187" y="338202"/>
                </a:cubicBezTo>
                <a:cubicBezTo>
                  <a:pt x="39271" y="492993"/>
                  <a:pt x="109836" y="345954"/>
                  <a:pt x="51083" y="463463"/>
                </a:cubicBezTo>
                <a:cubicBezTo>
                  <a:pt x="46908" y="501041"/>
                  <a:pt x="47059" y="539356"/>
                  <a:pt x="38557" y="576197"/>
                </a:cubicBezTo>
                <a:cubicBezTo>
                  <a:pt x="34358" y="594391"/>
                  <a:pt x="17417" y="608043"/>
                  <a:pt x="13505" y="626301"/>
                </a:cubicBezTo>
                <a:cubicBezTo>
                  <a:pt x="4713" y="667331"/>
                  <a:pt x="5154" y="709808"/>
                  <a:pt x="979" y="751561"/>
                </a:cubicBezTo>
                <a:cubicBezTo>
                  <a:pt x="5154" y="835068"/>
                  <a:pt x="-9906" y="921815"/>
                  <a:pt x="13505" y="1002082"/>
                </a:cubicBezTo>
                <a:cubicBezTo>
                  <a:pt x="21935" y="1030986"/>
                  <a:pt x="59451" y="1044884"/>
                  <a:pt x="88661" y="1052186"/>
                </a:cubicBezTo>
                <a:cubicBezTo>
                  <a:pt x="206984" y="1081767"/>
                  <a:pt x="158073" y="1061840"/>
                  <a:pt x="238973" y="1102290"/>
                </a:cubicBezTo>
                <a:cubicBezTo>
                  <a:pt x="339181" y="1098115"/>
                  <a:pt x="439916" y="1100840"/>
                  <a:pt x="539598" y="1089764"/>
                </a:cubicBezTo>
                <a:cubicBezTo>
                  <a:pt x="554560" y="1088102"/>
                  <a:pt x="568825" y="1077238"/>
                  <a:pt x="577176" y="1064712"/>
                </a:cubicBezTo>
                <a:cubicBezTo>
                  <a:pt x="586725" y="1050388"/>
                  <a:pt x="584973" y="1031161"/>
                  <a:pt x="589702" y="1014608"/>
                </a:cubicBezTo>
                <a:cubicBezTo>
                  <a:pt x="625642" y="888818"/>
                  <a:pt x="575596" y="1083559"/>
                  <a:pt x="614754" y="926926"/>
                </a:cubicBezTo>
                <a:cubicBezTo>
                  <a:pt x="610579" y="822542"/>
                  <a:pt x="606766" y="718144"/>
                  <a:pt x="602228" y="613775"/>
                </a:cubicBezTo>
                <a:cubicBezTo>
                  <a:pt x="598415" y="526076"/>
                  <a:pt x="595956" y="438287"/>
                  <a:pt x="589702" y="350728"/>
                </a:cubicBezTo>
                <a:cubicBezTo>
                  <a:pt x="587599" y="321279"/>
                  <a:pt x="585660" y="291325"/>
                  <a:pt x="577176" y="263046"/>
                </a:cubicBezTo>
                <a:cubicBezTo>
                  <a:pt x="564928" y="222221"/>
                  <a:pt x="543495" y="224540"/>
                  <a:pt x="514546" y="200416"/>
                </a:cubicBezTo>
                <a:cubicBezTo>
                  <a:pt x="500937" y="189075"/>
                  <a:pt x="490951" y="173714"/>
                  <a:pt x="476968" y="162838"/>
                </a:cubicBezTo>
                <a:cubicBezTo>
                  <a:pt x="453201" y="144353"/>
                  <a:pt x="401811" y="112734"/>
                  <a:pt x="401811" y="112734"/>
                </a:cubicBezTo>
                <a:cubicBezTo>
                  <a:pt x="393460" y="100208"/>
                  <a:pt x="388514" y="84560"/>
                  <a:pt x="376759" y="75156"/>
                </a:cubicBezTo>
                <a:cubicBezTo>
                  <a:pt x="366449" y="66908"/>
                  <a:pt x="339181" y="62630"/>
                  <a:pt x="339181" y="62630"/>
                </a:cubicBezTo>
              </a:path>
            </a:pathLst>
          </a:custGeom>
          <a:noFill/>
          <a:ln w="38100">
            <a:solidFill>
              <a:srgbClr val="013A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9299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5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5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5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5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5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5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4" grpId="0" animBg="1"/>
      <p:bldP spid="20525" grpId="0" animBg="1"/>
      <p:bldP spid="20526" grpId="0" animBg="1"/>
      <p:bldP spid="20527" grpId="0" animBg="1"/>
      <p:bldP spid="20528" grpId="0" animBg="1"/>
      <p:bldP spid="20538"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876D8-6788-0BAF-AAF1-FE17146BE760}"/>
              </a:ext>
            </a:extLst>
          </p:cNvPr>
          <p:cNvSpPr>
            <a:spLocks noGrp="1"/>
          </p:cNvSpPr>
          <p:nvPr>
            <p:ph type="title"/>
          </p:nvPr>
        </p:nvSpPr>
        <p:spPr/>
        <p:txBody>
          <a:bodyPr/>
          <a:lstStyle/>
          <a:p>
            <a:r>
              <a:rPr lang="en-US" dirty="0"/>
              <a:t>QK</a:t>
            </a:r>
            <a:r>
              <a:rPr lang="en-US" baseline="30000" dirty="0"/>
              <a:t>T</a:t>
            </a:r>
            <a:endParaRPr lang="en-US" dirty="0"/>
          </a:p>
        </p:txBody>
      </p:sp>
      <p:sp>
        <p:nvSpPr>
          <p:cNvPr id="3" name="Content Placeholder 2">
            <a:extLst>
              <a:ext uri="{FF2B5EF4-FFF2-40B4-BE49-F238E27FC236}">
                <a16:creationId xmlns:a16="http://schemas.microsoft.com/office/drawing/2014/main" id="{59B6F5CF-F846-E52D-C128-383EDF835C76}"/>
              </a:ext>
            </a:extLst>
          </p:cNvPr>
          <p:cNvSpPr>
            <a:spLocks noGrp="1"/>
          </p:cNvSpPr>
          <p:nvPr>
            <p:ph idx="1"/>
          </p:nvPr>
        </p:nvSpPr>
        <p:spPr/>
        <p:txBody>
          <a:bodyPr/>
          <a:lstStyle/>
          <a:p>
            <a:r>
              <a:rPr lang="en-US" dirty="0"/>
              <a:t>We can do a single matrix multiply to combine Q and K</a:t>
            </a:r>
            <a:r>
              <a:rPr lang="en-US" baseline="30000" dirty="0"/>
              <a:t>T</a:t>
            </a:r>
            <a:endParaRPr lang="en-US" dirty="0"/>
          </a:p>
        </p:txBody>
      </p:sp>
      <p:pic>
        <p:nvPicPr>
          <p:cNvPr id="5" name="Picture 4">
            <a:extLst>
              <a:ext uri="{FF2B5EF4-FFF2-40B4-BE49-F238E27FC236}">
                <a16:creationId xmlns:a16="http://schemas.microsoft.com/office/drawing/2014/main" id="{1A9ECC4B-5653-47C6-4812-DC48B1A30460}"/>
              </a:ext>
            </a:extLst>
          </p:cNvPr>
          <p:cNvPicPr>
            <a:picLocks noChangeAspect="1"/>
          </p:cNvPicPr>
          <p:nvPr/>
        </p:nvPicPr>
        <p:blipFill>
          <a:blip r:embed="rId2"/>
          <a:stretch>
            <a:fillRect/>
          </a:stretch>
        </p:blipFill>
        <p:spPr>
          <a:xfrm>
            <a:off x="3967480" y="2383367"/>
            <a:ext cx="4318000" cy="4483100"/>
          </a:xfrm>
          <a:prstGeom prst="rect">
            <a:avLst/>
          </a:prstGeom>
        </p:spPr>
      </p:pic>
    </p:spTree>
    <p:extLst>
      <p:ext uri="{BB962C8B-B14F-4D97-AF65-F5344CB8AC3E}">
        <p14:creationId xmlns:p14="http://schemas.microsoft.com/office/powerpoint/2010/main" val="335392519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4AD375C-B036-F3EA-7650-74039BF9486B}"/>
              </a:ext>
            </a:extLst>
          </p:cNvPr>
          <p:cNvSpPr>
            <a:spLocks noGrp="1"/>
          </p:cNvSpPr>
          <p:nvPr>
            <p:ph type="title"/>
          </p:nvPr>
        </p:nvSpPr>
        <p:spPr/>
        <p:txBody>
          <a:bodyPr/>
          <a:lstStyle/>
          <a:p>
            <a:endParaRPr lang="en-US"/>
          </a:p>
        </p:txBody>
      </p:sp>
      <p:sp>
        <p:nvSpPr>
          <p:cNvPr id="6" name="Content Placeholder 5">
            <a:extLst>
              <a:ext uri="{FF2B5EF4-FFF2-40B4-BE49-F238E27FC236}">
                <a16:creationId xmlns:a16="http://schemas.microsoft.com/office/drawing/2014/main" id="{A2DDF1E4-740D-F03F-6E50-363DE959ECA1}"/>
              </a:ext>
            </a:extLst>
          </p:cNvPr>
          <p:cNvSpPr>
            <a:spLocks noGrp="1"/>
          </p:cNvSpPr>
          <p:nvPr>
            <p:ph idx="1"/>
          </p:nvPr>
        </p:nvSpPr>
        <p:spPr/>
        <p:txBody>
          <a:bodyPr/>
          <a:lstStyle/>
          <a:p>
            <a:endParaRPr lang="en-US"/>
          </a:p>
        </p:txBody>
      </p:sp>
      <p:pic>
        <p:nvPicPr>
          <p:cNvPr id="9" name="Picture 8">
            <a:extLst>
              <a:ext uri="{FF2B5EF4-FFF2-40B4-BE49-F238E27FC236}">
                <a16:creationId xmlns:a16="http://schemas.microsoft.com/office/drawing/2014/main" id="{09A59E02-2895-8587-344D-DAD98A041036}"/>
              </a:ext>
            </a:extLst>
          </p:cNvPr>
          <p:cNvPicPr>
            <a:picLocks noChangeAspect="1"/>
          </p:cNvPicPr>
          <p:nvPr/>
        </p:nvPicPr>
        <p:blipFill>
          <a:blip r:embed="rId2"/>
          <a:stretch>
            <a:fillRect/>
          </a:stretch>
        </p:blipFill>
        <p:spPr>
          <a:xfrm>
            <a:off x="1601749" y="1809562"/>
            <a:ext cx="9323683" cy="4153276"/>
          </a:xfrm>
          <a:prstGeom prst="rect">
            <a:avLst/>
          </a:prstGeom>
        </p:spPr>
      </p:pic>
    </p:spTree>
    <p:extLst>
      <p:ext uri="{BB962C8B-B14F-4D97-AF65-F5344CB8AC3E}">
        <p14:creationId xmlns:p14="http://schemas.microsoft.com/office/powerpoint/2010/main" val="181077343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2AC1B-8B0B-5203-6090-4C0BFF5E744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6F7E158-AA08-8A0B-C9AE-30015EFC7406}"/>
              </a:ext>
            </a:extLst>
          </p:cNvPr>
          <p:cNvSpPr>
            <a:spLocks noGrp="1"/>
          </p:cNvSpPr>
          <p:nvPr>
            <p:ph type="title"/>
          </p:nvPr>
        </p:nvSpPr>
        <p:spPr/>
        <p:txBody>
          <a:bodyPr/>
          <a:lstStyle/>
          <a:p>
            <a:endParaRPr lang="en-US"/>
          </a:p>
        </p:txBody>
      </p:sp>
      <p:sp>
        <p:nvSpPr>
          <p:cNvPr id="6" name="Content Placeholder 5">
            <a:extLst>
              <a:ext uri="{FF2B5EF4-FFF2-40B4-BE49-F238E27FC236}">
                <a16:creationId xmlns:a16="http://schemas.microsoft.com/office/drawing/2014/main" id="{01622DD7-109D-5E93-0065-177081359970}"/>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6146EE7C-C709-25FB-F167-1110E3F76584}"/>
              </a:ext>
            </a:extLst>
          </p:cNvPr>
          <p:cNvPicPr>
            <a:picLocks noChangeAspect="1"/>
          </p:cNvPicPr>
          <p:nvPr/>
        </p:nvPicPr>
        <p:blipFill>
          <a:blip r:embed="rId2"/>
          <a:stretch>
            <a:fillRect/>
          </a:stretch>
        </p:blipFill>
        <p:spPr>
          <a:xfrm>
            <a:off x="6936288" y="1825089"/>
            <a:ext cx="1166823" cy="3017648"/>
          </a:xfrm>
          <a:prstGeom prst="rect">
            <a:avLst/>
          </a:prstGeom>
        </p:spPr>
      </p:pic>
      <p:pic>
        <p:nvPicPr>
          <p:cNvPr id="8" name="Picture 7">
            <a:extLst>
              <a:ext uri="{FF2B5EF4-FFF2-40B4-BE49-F238E27FC236}">
                <a16:creationId xmlns:a16="http://schemas.microsoft.com/office/drawing/2014/main" id="{ADCE09C2-A94C-4385-C8CE-8028911CA582}"/>
              </a:ext>
            </a:extLst>
          </p:cNvPr>
          <p:cNvPicPr>
            <a:picLocks noChangeAspect="1"/>
          </p:cNvPicPr>
          <p:nvPr/>
        </p:nvPicPr>
        <p:blipFill>
          <a:blip r:embed="rId3"/>
          <a:stretch>
            <a:fillRect/>
          </a:stretch>
        </p:blipFill>
        <p:spPr>
          <a:xfrm>
            <a:off x="8749737" y="1825089"/>
            <a:ext cx="1166824" cy="3017648"/>
          </a:xfrm>
          <a:prstGeom prst="rect">
            <a:avLst/>
          </a:prstGeom>
        </p:spPr>
      </p:pic>
      <p:pic>
        <p:nvPicPr>
          <p:cNvPr id="9" name="Picture 8">
            <a:extLst>
              <a:ext uri="{FF2B5EF4-FFF2-40B4-BE49-F238E27FC236}">
                <a16:creationId xmlns:a16="http://schemas.microsoft.com/office/drawing/2014/main" id="{26E7E774-FDB1-6D04-68D7-A2BD65B3B66E}"/>
              </a:ext>
            </a:extLst>
          </p:cNvPr>
          <p:cNvPicPr>
            <a:picLocks noChangeAspect="1"/>
          </p:cNvPicPr>
          <p:nvPr/>
        </p:nvPicPr>
        <p:blipFill>
          <a:blip r:embed="rId4"/>
          <a:stretch>
            <a:fillRect/>
          </a:stretch>
        </p:blipFill>
        <p:spPr>
          <a:xfrm>
            <a:off x="298049" y="1923837"/>
            <a:ext cx="6330955" cy="2820152"/>
          </a:xfrm>
          <a:prstGeom prst="rect">
            <a:avLst/>
          </a:prstGeom>
        </p:spPr>
      </p:pic>
      <p:grpSp>
        <p:nvGrpSpPr>
          <p:cNvPr id="2" name="Group 1">
            <a:extLst>
              <a:ext uri="{FF2B5EF4-FFF2-40B4-BE49-F238E27FC236}">
                <a16:creationId xmlns:a16="http://schemas.microsoft.com/office/drawing/2014/main" id="{A60C6A6D-E392-5F09-F09D-8A7DB3E8FA11}"/>
              </a:ext>
            </a:extLst>
          </p:cNvPr>
          <p:cNvGrpSpPr/>
          <p:nvPr/>
        </p:nvGrpSpPr>
        <p:grpSpPr>
          <a:xfrm>
            <a:off x="3463526" y="5257800"/>
            <a:ext cx="3113468" cy="1359441"/>
            <a:chOff x="8232931" y="2162323"/>
            <a:chExt cx="3113468" cy="1359441"/>
          </a:xfrm>
        </p:grpSpPr>
        <p:pic>
          <p:nvPicPr>
            <p:cNvPr id="3" name="Picture 2">
              <a:extLst>
                <a:ext uri="{FF2B5EF4-FFF2-40B4-BE49-F238E27FC236}">
                  <a16:creationId xmlns:a16="http://schemas.microsoft.com/office/drawing/2014/main" id="{FF5D8330-E261-E861-CF20-5914B3358090}"/>
                </a:ext>
              </a:extLst>
            </p:cNvPr>
            <p:cNvPicPr>
              <a:picLocks noChangeAspect="1"/>
            </p:cNvPicPr>
            <p:nvPr/>
          </p:nvPicPr>
          <p:blipFill>
            <a:blip r:embed="rId5"/>
            <a:srcRect r="15217"/>
            <a:stretch>
              <a:fillRect/>
            </a:stretch>
          </p:blipFill>
          <p:spPr>
            <a:xfrm>
              <a:off x="8232931" y="2240721"/>
              <a:ext cx="2584156" cy="1281043"/>
            </a:xfrm>
            <a:prstGeom prst="rect">
              <a:avLst/>
            </a:prstGeom>
          </p:spPr>
        </p:pic>
        <p:sp>
          <p:nvSpPr>
            <p:cNvPr id="4" name="TextBox 3">
              <a:extLst>
                <a:ext uri="{FF2B5EF4-FFF2-40B4-BE49-F238E27FC236}">
                  <a16:creationId xmlns:a16="http://schemas.microsoft.com/office/drawing/2014/main" id="{7D596AC5-7425-15E8-4D16-A922446F3B52}"/>
                </a:ext>
              </a:extLst>
            </p:cNvPr>
            <p:cNvSpPr txBox="1"/>
            <p:nvPr/>
          </p:nvSpPr>
          <p:spPr>
            <a:xfrm>
              <a:off x="10817087" y="2162323"/>
              <a:ext cx="529312" cy="830997"/>
            </a:xfrm>
            <a:prstGeom prst="rect">
              <a:avLst/>
            </a:prstGeom>
            <a:noFill/>
          </p:spPr>
          <p:txBody>
            <a:bodyPr wrap="none" rtlCol="0">
              <a:spAutoFit/>
            </a:bodyPr>
            <a:lstStyle/>
            <a:p>
              <a:r>
                <a:rPr lang="en-US" sz="3600" b="1" dirty="0" err="1">
                  <a:latin typeface="Times New Roman" panose="02020603050405020304" pitchFamily="18" charset="0"/>
                  <a:cs typeface="Times New Roman" panose="02020603050405020304" pitchFamily="18" charset="0"/>
                </a:rPr>
                <a:t>v</a:t>
              </a:r>
              <a:r>
                <a:rPr lang="en-US" sz="4800" i="1" baseline="-25000" dirty="0" err="1">
                  <a:latin typeface="Times New Roman" panose="02020603050405020304" pitchFamily="18" charset="0"/>
                  <a:cs typeface="Times New Roman" panose="02020603050405020304" pitchFamily="18" charset="0"/>
                </a:rPr>
                <a:t>j</a:t>
              </a:r>
              <a:endParaRPr lang="en-US" sz="3600"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58766787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AC06C-223B-0617-18CF-C1AD57AF68FE}"/>
              </a:ext>
            </a:extLst>
          </p:cNvPr>
          <p:cNvSpPr>
            <a:spLocks noGrp="1"/>
          </p:cNvSpPr>
          <p:nvPr>
            <p:ph type="title"/>
          </p:nvPr>
        </p:nvSpPr>
        <p:spPr/>
        <p:txBody>
          <a:bodyPr/>
          <a:lstStyle/>
          <a:p>
            <a:r>
              <a:rPr lang="en-US" dirty="0"/>
              <a:t>Parallelizing attention</a:t>
            </a:r>
          </a:p>
        </p:txBody>
      </p:sp>
      <p:sp>
        <p:nvSpPr>
          <p:cNvPr id="3" name="Content Placeholder 2">
            <a:extLst>
              <a:ext uri="{FF2B5EF4-FFF2-40B4-BE49-F238E27FC236}">
                <a16:creationId xmlns:a16="http://schemas.microsoft.com/office/drawing/2014/main" id="{54D3D275-3712-78FD-113A-7171021E6A9E}"/>
              </a:ext>
            </a:extLst>
          </p:cNvPr>
          <p:cNvSpPr>
            <a:spLocks noGrp="1"/>
          </p:cNvSpPr>
          <p:nvPr>
            <p:ph idx="1"/>
          </p:nvPr>
        </p:nvSpPr>
        <p:spPr/>
        <p:txBody>
          <a:bodyPr/>
          <a:lstStyle/>
          <a:p>
            <a:pPr marL="285750" indent="-285750">
              <a:buFont typeface="Arial" panose="020B0604020202020204" pitchFamily="34" charset="0"/>
              <a:buChar char="•"/>
            </a:pPr>
            <a:r>
              <a:rPr lang="en-US" sz="4000" dirty="0">
                <a:effectLst/>
                <a:latin typeface="Calibri" panose="020F0502020204030204" pitchFamily="34" charset="0"/>
                <a:cs typeface="Calibri" panose="020F0502020204030204" pitchFamily="34" charset="0"/>
              </a:rPr>
              <a:t>Scale the  scores, take the </a:t>
            </a:r>
            <a:r>
              <a:rPr lang="en-US" sz="4000" dirty="0" err="1">
                <a:effectLst/>
                <a:latin typeface="Calibri" panose="020F0502020204030204" pitchFamily="34" charset="0"/>
                <a:cs typeface="Calibri" panose="020F0502020204030204" pitchFamily="34" charset="0"/>
              </a:rPr>
              <a:t>softmax</a:t>
            </a:r>
            <a:r>
              <a:rPr lang="en-US" sz="4000" dirty="0">
                <a:effectLst/>
                <a:latin typeface="Calibri" panose="020F0502020204030204" pitchFamily="34" charset="0"/>
                <a:cs typeface="Calibri" panose="020F0502020204030204" pitchFamily="34" charset="0"/>
              </a:rPr>
              <a:t>, and then multiply the result by V resulting in a matrix of shape </a:t>
            </a:r>
            <a:r>
              <a:rPr lang="en-US" sz="4000" i="1" dirty="0">
                <a:effectLst/>
                <a:latin typeface="Calibri" panose="020F0502020204030204" pitchFamily="34" charset="0"/>
                <a:cs typeface="Calibri" panose="020F0502020204030204" pitchFamily="34" charset="0"/>
              </a:rPr>
              <a:t>N </a:t>
            </a:r>
            <a:r>
              <a:rPr lang="en-US" sz="4000" dirty="0">
                <a:effectLst/>
                <a:latin typeface="Calibri" panose="020F0502020204030204" pitchFamily="34" charset="0"/>
                <a:cs typeface="Calibri" panose="020F0502020204030204" pitchFamily="34" charset="0"/>
              </a:rPr>
              <a:t>× </a:t>
            </a:r>
            <a:r>
              <a:rPr lang="en-US" sz="4000" i="1" dirty="0">
                <a:effectLst/>
                <a:latin typeface="Calibri" panose="020F0502020204030204" pitchFamily="34" charset="0"/>
                <a:cs typeface="Calibri" panose="020F0502020204030204" pitchFamily="34" charset="0"/>
              </a:rPr>
              <a:t>d</a:t>
            </a:r>
          </a:p>
          <a:p>
            <a:pPr marL="682595" lvl="1" indent="-285750">
              <a:buFont typeface="Arial" panose="020B0604020202020204" pitchFamily="34" charset="0"/>
              <a:buChar char="•"/>
            </a:pPr>
            <a:r>
              <a:rPr lang="en-US" sz="3600" dirty="0">
                <a:latin typeface="Calibri" panose="020F0502020204030204" pitchFamily="34" charset="0"/>
                <a:cs typeface="Calibri" panose="020F0502020204030204" pitchFamily="34" charset="0"/>
              </a:rPr>
              <a:t>An attention vector for each input token</a:t>
            </a:r>
            <a:endParaRPr lang="en-US" sz="3600" dirty="0">
              <a:effectLst/>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77B0566A-E9EB-4CF1-AEA6-96114F865338}"/>
              </a:ext>
            </a:extLst>
          </p:cNvPr>
          <p:cNvPicPr>
            <a:picLocks noChangeAspect="1"/>
          </p:cNvPicPr>
          <p:nvPr/>
        </p:nvPicPr>
        <p:blipFill>
          <a:blip r:embed="rId2"/>
          <a:stretch>
            <a:fillRect/>
          </a:stretch>
        </p:blipFill>
        <p:spPr>
          <a:xfrm>
            <a:off x="2286000" y="4546600"/>
            <a:ext cx="6534150" cy="1422400"/>
          </a:xfrm>
          <a:prstGeom prst="rect">
            <a:avLst/>
          </a:prstGeom>
        </p:spPr>
      </p:pic>
    </p:spTree>
    <p:extLst>
      <p:ext uri="{BB962C8B-B14F-4D97-AF65-F5344CB8AC3E}">
        <p14:creationId xmlns:p14="http://schemas.microsoft.com/office/powerpoint/2010/main" val="299558275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AC06C-223B-0617-18CF-C1AD57AF68FE}"/>
              </a:ext>
            </a:extLst>
          </p:cNvPr>
          <p:cNvSpPr>
            <a:spLocks noGrp="1"/>
          </p:cNvSpPr>
          <p:nvPr>
            <p:ph type="title"/>
          </p:nvPr>
        </p:nvSpPr>
        <p:spPr/>
        <p:txBody>
          <a:bodyPr/>
          <a:lstStyle/>
          <a:p>
            <a:r>
              <a:rPr lang="en-US" dirty="0"/>
              <a:t>Masking out the future</a:t>
            </a:r>
          </a:p>
        </p:txBody>
      </p:sp>
      <p:sp>
        <p:nvSpPr>
          <p:cNvPr id="3" name="Content Placeholder 2">
            <a:extLst>
              <a:ext uri="{FF2B5EF4-FFF2-40B4-BE49-F238E27FC236}">
                <a16:creationId xmlns:a16="http://schemas.microsoft.com/office/drawing/2014/main" id="{54D3D275-3712-78FD-113A-7171021E6A9E}"/>
              </a:ext>
            </a:extLst>
          </p:cNvPr>
          <p:cNvSpPr>
            <a:spLocks noGrp="1"/>
          </p:cNvSpPr>
          <p:nvPr>
            <p:ph idx="1"/>
          </p:nvPr>
        </p:nvSpPr>
        <p:spPr>
          <a:xfrm>
            <a:off x="1097285" y="2514600"/>
            <a:ext cx="10058401" cy="3657600"/>
          </a:xfrm>
        </p:spPr>
        <p:txBody>
          <a:bodyPr/>
          <a:lstStyle/>
          <a:p>
            <a:pPr marL="285750" indent="-285750">
              <a:buFont typeface="Arial" panose="020B0604020202020204" pitchFamily="34" charset="0"/>
              <a:buChar char="•"/>
            </a:pPr>
            <a:r>
              <a:rPr lang="en-US" sz="3600" dirty="0">
                <a:effectLst/>
                <a:latin typeface="Calibri" panose="020F0502020204030204" pitchFamily="34" charset="0"/>
                <a:cs typeface="Calibri" panose="020F0502020204030204" pitchFamily="34" charset="0"/>
              </a:rPr>
              <a:t>What is this mask function?</a:t>
            </a:r>
            <a:br>
              <a:rPr lang="en-US" sz="3600" dirty="0">
                <a:effectLst/>
                <a:latin typeface="Calibri" panose="020F0502020204030204" pitchFamily="34" charset="0"/>
                <a:cs typeface="Calibri" panose="020F0502020204030204" pitchFamily="34" charset="0"/>
              </a:rPr>
            </a:br>
            <a:r>
              <a:rPr lang="en-US" sz="3600" dirty="0">
                <a:effectLst/>
                <a:latin typeface="Calibri" panose="020F0502020204030204" pitchFamily="34" charset="0"/>
                <a:cs typeface="Calibri" panose="020F0502020204030204" pitchFamily="34" charset="0"/>
              </a:rPr>
              <a:t>QK</a:t>
            </a:r>
            <a:r>
              <a:rPr lang="en-US" sz="3600" baseline="30000" dirty="0">
                <a:effectLst/>
                <a:latin typeface="Calibri" panose="020F0502020204030204" pitchFamily="34" charset="0"/>
                <a:cs typeface="Calibri" panose="020F0502020204030204" pitchFamily="34" charset="0"/>
              </a:rPr>
              <a:t>T</a:t>
            </a:r>
            <a:r>
              <a:rPr lang="en-US" sz="3600" dirty="0">
                <a:effectLst/>
                <a:latin typeface="Calibri" panose="020F0502020204030204" pitchFamily="34" charset="0"/>
                <a:cs typeface="Calibri" panose="020F0502020204030204" pitchFamily="34" charset="0"/>
              </a:rPr>
              <a:t> has </a:t>
            </a:r>
            <a:r>
              <a:rPr lang="en-US" sz="3600" dirty="0">
                <a:latin typeface="Calibri" panose="020F0502020204030204" pitchFamily="34" charset="0"/>
                <a:cs typeface="Calibri" panose="020F0502020204030204" pitchFamily="34" charset="0"/>
              </a:rPr>
              <a:t>a </a:t>
            </a:r>
            <a:r>
              <a:rPr lang="en-US" sz="3600" dirty="0">
                <a:effectLst/>
                <a:latin typeface="Calibri" panose="020F0502020204030204" pitchFamily="34" charset="0"/>
                <a:cs typeface="Calibri" panose="020F0502020204030204" pitchFamily="34" charset="0"/>
              </a:rPr>
              <a:t>score for each query dot every key, </a:t>
            </a:r>
            <a:r>
              <a:rPr lang="en-US" sz="3600" i="1" dirty="0">
                <a:effectLst/>
                <a:latin typeface="Calibri" panose="020F0502020204030204" pitchFamily="34" charset="0"/>
                <a:cs typeface="Calibri" panose="020F0502020204030204" pitchFamily="34" charset="0"/>
              </a:rPr>
              <a:t>including those that follow the query</a:t>
            </a:r>
            <a:r>
              <a:rPr lang="en-US" sz="3600" dirty="0">
                <a:effectLst/>
                <a:latin typeface="Calibri" panose="020F0502020204030204" pitchFamily="34" charset="0"/>
                <a:cs typeface="Calibri" panose="020F0502020204030204" pitchFamily="34" charset="0"/>
              </a:rPr>
              <a:t>.</a:t>
            </a:r>
          </a:p>
          <a:p>
            <a:pPr marL="285750" indent="-285750">
              <a:buFont typeface="Arial" panose="020B0604020202020204" pitchFamily="34" charset="0"/>
              <a:buChar char="•"/>
            </a:pPr>
            <a:r>
              <a:rPr lang="en-US" sz="3600" dirty="0">
                <a:latin typeface="Calibri" panose="020F0502020204030204" pitchFamily="34" charset="0"/>
                <a:cs typeface="Calibri" panose="020F0502020204030204" pitchFamily="34" charset="0"/>
              </a:rPr>
              <a:t>G</a:t>
            </a:r>
            <a:r>
              <a:rPr lang="en-US" sz="3600" dirty="0">
                <a:effectLst/>
                <a:latin typeface="Calibri" panose="020F0502020204030204" pitchFamily="34" charset="0"/>
                <a:cs typeface="Calibri" panose="020F0502020204030204" pitchFamily="34" charset="0"/>
              </a:rPr>
              <a:t>uessing the next word is pretty simple if you </a:t>
            </a:r>
            <a:r>
              <a:rPr lang="en-US" sz="3600" dirty="0">
                <a:latin typeface="Calibri" panose="020F0502020204030204" pitchFamily="34" charset="0"/>
                <a:cs typeface="Calibri" panose="020F0502020204030204" pitchFamily="34" charset="0"/>
              </a:rPr>
              <a:t>a</a:t>
            </a:r>
            <a:r>
              <a:rPr lang="en-US" sz="3600" dirty="0">
                <a:effectLst/>
                <a:latin typeface="Calibri" panose="020F0502020204030204" pitchFamily="34" charset="0"/>
                <a:cs typeface="Calibri" panose="020F0502020204030204" pitchFamily="34" charset="0"/>
              </a:rPr>
              <a:t>lready know it! </a:t>
            </a:r>
            <a:endParaRPr lang="en-US" sz="3600" dirty="0">
              <a:latin typeface="Calibri" panose="020F0502020204030204" pitchFamily="34" charset="0"/>
              <a:cs typeface="Calibri" panose="020F0502020204030204" pitchFamily="34" charset="0"/>
            </a:endParaRPr>
          </a:p>
          <a:p>
            <a:pPr marL="0" indent="0"/>
            <a:endParaRPr lang="en-US" sz="3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3600" dirty="0">
              <a:effectLst/>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77B0566A-E9EB-4CF1-AEA6-96114F865338}"/>
              </a:ext>
            </a:extLst>
          </p:cNvPr>
          <p:cNvPicPr>
            <a:picLocks noChangeAspect="1"/>
          </p:cNvPicPr>
          <p:nvPr/>
        </p:nvPicPr>
        <p:blipFill>
          <a:blip r:embed="rId2"/>
          <a:stretch>
            <a:fillRect/>
          </a:stretch>
        </p:blipFill>
        <p:spPr>
          <a:xfrm>
            <a:off x="2828925" y="1058332"/>
            <a:ext cx="6534150" cy="1422400"/>
          </a:xfrm>
          <a:prstGeom prst="rect">
            <a:avLst/>
          </a:prstGeom>
        </p:spPr>
      </p:pic>
    </p:spTree>
    <p:extLst>
      <p:ext uri="{BB962C8B-B14F-4D97-AF65-F5344CB8AC3E}">
        <p14:creationId xmlns:p14="http://schemas.microsoft.com/office/powerpoint/2010/main" val="299270471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AC06C-223B-0617-18CF-C1AD57AF68FE}"/>
              </a:ext>
            </a:extLst>
          </p:cNvPr>
          <p:cNvSpPr>
            <a:spLocks noGrp="1"/>
          </p:cNvSpPr>
          <p:nvPr>
            <p:ph type="title"/>
          </p:nvPr>
        </p:nvSpPr>
        <p:spPr/>
        <p:txBody>
          <a:bodyPr/>
          <a:lstStyle/>
          <a:p>
            <a:r>
              <a:rPr lang="en-US" dirty="0"/>
              <a:t>Masking out the future</a:t>
            </a:r>
          </a:p>
        </p:txBody>
      </p:sp>
      <p:sp>
        <p:nvSpPr>
          <p:cNvPr id="3" name="Content Placeholder 2">
            <a:extLst>
              <a:ext uri="{FF2B5EF4-FFF2-40B4-BE49-F238E27FC236}">
                <a16:creationId xmlns:a16="http://schemas.microsoft.com/office/drawing/2014/main" id="{54D3D275-3712-78FD-113A-7171021E6A9E}"/>
              </a:ext>
            </a:extLst>
          </p:cNvPr>
          <p:cNvSpPr>
            <a:spLocks noGrp="1"/>
          </p:cNvSpPr>
          <p:nvPr>
            <p:ph idx="1"/>
          </p:nvPr>
        </p:nvSpPr>
        <p:spPr>
          <a:xfrm>
            <a:off x="819731" y="3192330"/>
            <a:ext cx="6647869" cy="2141670"/>
          </a:xfrm>
        </p:spPr>
        <p:txBody>
          <a:bodyPr/>
          <a:lstStyle/>
          <a:p>
            <a:r>
              <a:rPr lang="en-US" sz="3600" dirty="0">
                <a:effectLst/>
                <a:latin typeface="Calibri" panose="020F0502020204030204" pitchFamily="34" charset="0"/>
                <a:cs typeface="Calibri" panose="020F0502020204030204" pitchFamily="34" charset="0"/>
              </a:rPr>
              <a:t> </a:t>
            </a:r>
            <a:r>
              <a:rPr lang="en-US" sz="3600" dirty="0">
                <a:latin typeface="Calibri" panose="020F0502020204030204" pitchFamily="34" charset="0"/>
                <a:cs typeface="Calibri" panose="020F0502020204030204" pitchFamily="34" charset="0"/>
              </a:rPr>
              <a:t>Add –∞ to cells in upper triangle</a:t>
            </a:r>
          </a:p>
          <a:p>
            <a:r>
              <a:rPr lang="en-US" sz="3600" dirty="0">
                <a:latin typeface="Calibri" panose="020F0502020204030204" pitchFamily="34" charset="0"/>
                <a:cs typeface="Calibri" panose="020F0502020204030204" pitchFamily="34" charset="0"/>
              </a:rPr>
              <a:t>The </a:t>
            </a:r>
            <a:r>
              <a:rPr lang="en-US" sz="3600" dirty="0" err="1">
                <a:latin typeface="Calibri" panose="020F0502020204030204" pitchFamily="34" charset="0"/>
                <a:cs typeface="Calibri" panose="020F0502020204030204" pitchFamily="34" charset="0"/>
              </a:rPr>
              <a:t>softmax</a:t>
            </a:r>
            <a:r>
              <a:rPr lang="en-US" sz="3600" dirty="0">
                <a:latin typeface="Calibri" panose="020F0502020204030204" pitchFamily="34" charset="0"/>
                <a:cs typeface="Calibri" panose="020F0502020204030204" pitchFamily="34" charset="0"/>
              </a:rPr>
              <a:t> will turn it to 0</a:t>
            </a:r>
          </a:p>
          <a:p>
            <a:pPr marL="285750" indent="-285750">
              <a:buFont typeface="Arial" panose="020B0604020202020204" pitchFamily="34" charset="0"/>
              <a:buChar char="•"/>
            </a:pPr>
            <a:endParaRPr lang="en-US" sz="3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3600" dirty="0">
              <a:effectLst/>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77B0566A-E9EB-4CF1-AEA6-96114F865338}"/>
              </a:ext>
            </a:extLst>
          </p:cNvPr>
          <p:cNvPicPr>
            <a:picLocks noChangeAspect="1"/>
          </p:cNvPicPr>
          <p:nvPr/>
        </p:nvPicPr>
        <p:blipFill>
          <a:blip r:embed="rId2"/>
          <a:stretch>
            <a:fillRect/>
          </a:stretch>
        </p:blipFill>
        <p:spPr>
          <a:xfrm>
            <a:off x="3048000" y="1170352"/>
            <a:ext cx="5476875" cy="1192245"/>
          </a:xfrm>
          <a:prstGeom prst="rect">
            <a:avLst/>
          </a:prstGeom>
        </p:spPr>
      </p:pic>
      <p:pic>
        <p:nvPicPr>
          <p:cNvPr id="6" name="Picture 5">
            <a:extLst>
              <a:ext uri="{FF2B5EF4-FFF2-40B4-BE49-F238E27FC236}">
                <a16:creationId xmlns:a16="http://schemas.microsoft.com/office/drawing/2014/main" id="{178F1A89-D86F-9845-2FD7-51881C451EB0}"/>
              </a:ext>
            </a:extLst>
          </p:cNvPr>
          <p:cNvPicPr>
            <a:picLocks noChangeAspect="1"/>
          </p:cNvPicPr>
          <p:nvPr/>
        </p:nvPicPr>
        <p:blipFill>
          <a:blip r:embed="rId3"/>
          <a:stretch>
            <a:fillRect/>
          </a:stretch>
        </p:blipFill>
        <p:spPr>
          <a:xfrm>
            <a:off x="7848600" y="2875120"/>
            <a:ext cx="3937000" cy="3937000"/>
          </a:xfrm>
          <a:prstGeom prst="rect">
            <a:avLst/>
          </a:prstGeom>
        </p:spPr>
      </p:pic>
    </p:spTree>
    <p:extLst>
      <p:ext uri="{BB962C8B-B14F-4D97-AF65-F5344CB8AC3E}">
        <p14:creationId xmlns:p14="http://schemas.microsoft.com/office/powerpoint/2010/main" val="406828316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961D0-1611-46D9-F27A-2758597A9907}"/>
              </a:ext>
            </a:extLst>
          </p:cNvPr>
          <p:cNvSpPr>
            <a:spLocks noGrp="1"/>
          </p:cNvSpPr>
          <p:nvPr>
            <p:ph type="title"/>
          </p:nvPr>
        </p:nvSpPr>
        <p:spPr>
          <a:xfrm>
            <a:off x="914400" y="142670"/>
            <a:ext cx="10866120" cy="761999"/>
          </a:xfrm>
        </p:spPr>
        <p:txBody>
          <a:bodyPr>
            <a:normAutofit/>
          </a:bodyPr>
          <a:lstStyle/>
          <a:p>
            <a:r>
              <a:rPr lang="en-US" dirty="0"/>
              <a:t>A regular transformer block</a:t>
            </a:r>
          </a:p>
        </p:txBody>
      </p:sp>
      <p:pic>
        <p:nvPicPr>
          <p:cNvPr id="3" name="Content Placeholder 6">
            <a:extLst>
              <a:ext uri="{FF2B5EF4-FFF2-40B4-BE49-F238E27FC236}">
                <a16:creationId xmlns:a16="http://schemas.microsoft.com/office/drawing/2014/main" id="{BCD7B173-3C70-A65C-2EAC-63F85CCDDE2B}"/>
              </a:ext>
            </a:extLst>
          </p:cNvPr>
          <p:cNvPicPr>
            <a:picLocks noGrp="1" noChangeAspect="1"/>
          </p:cNvPicPr>
          <p:nvPr>
            <p:ph idx="1"/>
          </p:nvPr>
        </p:nvPicPr>
        <p:blipFill>
          <a:blip r:embed="rId3"/>
          <a:stretch>
            <a:fillRect/>
          </a:stretch>
        </p:blipFill>
        <p:spPr>
          <a:xfrm>
            <a:off x="3622982" y="1080033"/>
            <a:ext cx="4728896" cy="5267531"/>
          </a:xfrm>
        </p:spPr>
      </p:pic>
    </p:spTree>
    <p:extLst>
      <p:ext uri="{BB962C8B-B14F-4D97-AF65-F5344CB8AC3E}">
        <p14:creationId xmlns:p14="http://schemas.microsoft.com/office/powerpoint/2010/main" val="375974275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19B9C-7C40-26DC-ED42-9C5F0F8451E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4537C83-AC11-7695-575C-0BA73ACA3C65}"/>
              </a:ext>
            </a:extLst>
          </p:cNvPr>
          <p:cNvPicPr>
            <a:picLocks noChangeAspect="1"/>
          </p:cNvPicPr>
          <p:nvPr/>
        </p:nvPicPr>
        <p:blipFill>
          <a:blip r:embed="rId2"/>
          <a:srcRect l="39721"/>
          <a:stretch/>
        </p:blipFill>
        <p:spPr>
          <a:xfrm>
            <a:off x="3607496" y="361950"/>
            <a:ext cx="8543700" cy="6434642"/>
          </a:xfrm>
          <a:prstGeom prst="rect">
            <a:avLst/>
          </a:prstGeom>
        </p:spPr>
      </p:pic>
      <p:sp>
        <p:nvSpPr>
          <p:cNvPr id="6" name="Rectangle 5">
            <a:extLst>
              <a:ext uri="{FF2B5EF4-FFF2-40B4-BE49-F238E27FC236}">
                <a16:creationId xmlns:a16="http://schemas.microsoft.com/office/drawing/2014/main" id="{E621B2EC-942C-9CAD-BA65-37230760CE99}"/>
              </a:ext>
            </a:extLst>
          </p:cNvPr>
          <p:cNvSpPr/>
          <p:nvPr/>
        </p:nvSpPr>
        <p:spPr>
          <a:xfrm>
            <a:off x="3607495" y="546140"/>
            <a:ext cx="4133589" cy="685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CF0445F-1055-2248-601A-BD1E78E23E9E}"/>
              </a:ext>
            </a:extLst>
          </p:cNvPr>
          <p:cNvSpPr/>
          <p:nvPr/>
        </p:nvSpPr>
        <p:spPr>
          <a:xfrm>
            <a:off x="3607495" y="5441870"/>
            <a:ext cx="1143000" cy="12881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29C3CE-F4E3-C2F8-D280-288AD742A584}"/>
              </a:ext>
            </a:extLst>
          </p:cNvPr>
          <p:cNvSpPr>
            <a:spLocks noGrp="1"/>
          </p:cNvSpPr>
          <p:nvPr>
            <p:ph type="title"/>
          </p:nvPr>
        </p:nvSpPr>
        <p:spPr>
          <a:xfrm>
            <a:off x="1097280" y="159603"/>
            <a:ext cx="6744013" cy="907196"/>
          </a:xfrm>
        </p:spPr>
        <p:txBody>
          <a:bodyPr>
            <a:normAutofit/>
          </a:bodyPr>
          <a:lstStyle/>
          <a:p>
            <a:r>
              <a:rPr lang="en-US" dirty="0"/>
              <a:t>Reminder: Whisper</a:t>
            </a:r>
          </a:p>
        </p:txBody>
      </p:sp>
    </p:spTree>
    <p:extLst>
      <p:ext uri="{BB962C8B-B14F-4D97-AF65-F5344CB8AC3E}">
        <p14:creationId xmlns:p14="http://schemas.microsoft.com/office/powerpoint/2010/main" val="281847882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575D9F7-6551-00DD-9D96-78A966439DC3}"/>
              </a:ext>
            </a:extLst>
          </p:cNvPr>
          <p:cNvSpPr>
            <a:spLocks noGrp="1"/>
          </p:cNvSpPr>
          <p:nvPr>
            <p:ph type="title"/>
          </p:nvPr>
        </p:nvSpPr>
        <p:spPr>
          <a:xfrm>
            <a:off x="1097280" y="159603"/>
            <a:ext cx="10789920" cy="907196"/>
          </a:xfrm>
        </p:spPr>
        <p:txBody>
          <a:bodyPr>
            <a:normAutofit fontScale="90000"/>
          </a:bodyPr>
          <a:lstStyle/>
          <a:p>
            <a:r>
              <a:rPr lang="en-US" dirty="0"/>
              <a:t>A encoder-decoder decoder-side block with cross-attention</a:t>
            </a:r>
          </a:p>
        </p:txBody>
      </p:sp>
      <p:pic>
        <p:nvPicPr>
          <p:cNvPr id="7" name="Picture 6">
            <a:extLst>
              <a:ext uri="{FF2B5EF4-FFF2-40B4-BE49-F238E27FC236}">
                <a16:creationId xmlns:a16="http://schemas.microsoft.com/office/drawing/2014/main" id="{7930E4F5-57E7-4509-3BE5-B23A9E71BE97}"/>
              </a:ext>
            </a:extLst>
          </p:cNvPr>
          <p:cNvPicPr>
            <a:picLocks noChangeAspect="1"/>
          </p:cNvPicPr>
          <p:nvPr/>
        </p:nvPicPr>
        <p:blipFill>
          <a:blip r:embed="rId2"/>
          <a:srcRect l="46846" t="32857" r="7981" b="6104"/>
          <a:stretch>
            <a:fillRect/>
          </a:stretch>
        </p:blipFill>
        <p:spPr>
          <a:xfrm>
            <a:off x="3878893" y="2001033"/>
            <a:ext cx="5490575" cy="4850112"/>
          </a:xfrm>
          <a:prstGeom prst="rect">
            <a:avLst/>
          </a:prstGeom>
        </p:spPr>
      </p:pic>
      <p:sp>
        <p:nvSpPr>
          <p:cNvPr id="8" name="TextBox 7">
            <a:extLst>
              <a:ext uri="{FF2B5EF4-FFF2-40B4-BE49-F238E27FC236}">
                <a16:creationId xmlns:a16="http://schemas.microsoft.com/office/drawing/2014/main" id="{47273C24-8F34-B3A6-FE3F-A83B1A09EC7D}"/>
              </a:ext>
            </a:extLst>
          </p:cNvPr>
          <p:cNvSpPr txBox="1"/>
          <p:nvPr/>
        </p:nvSpPr>
        <p:spPr>
          <a:xfrm>
            <a:off x="1691014" y="3926846"/>
            <a:ext cx="2730674" cy="1200329"/>
          </a:xfrm>
          <a:prstGeom prst="rect">
            <a:avLst/>
          </a:prstGeom>
          <a:noFill/>
        </p:spPr>
        <p:txBody>
          <a:bodyPr wrap="square" rtlCol="0">
            <a:spAutoFit/>
          </a:bodyPr>
          <a:lstStyle/>
          <a:p>
            <a:r>
              <a:rPr lang="en-US" sz="2400" dirty="0">
                <a:latin typeface="Raleway" pitchFamily="2" charset="77"/>
              </a:rPr>
              <a:t>Cross-attend</a:t>
            </a:r>
          </a:p>
          <a:p>
            <a:r>
              <a:rPr lang="en-US" sz="2400" dirty="0">
                <a:latin typeface="Raleway" pitchFamily="2" charset="77"/>
              </a:rPr>
              <a:t>to the speech encoder output</a:t>
            </a:r>
          </a:p>
        </p:txBody>
      </p:sp>
    </p:spTree>
    <p:extLst>
      <p:ext uri="{BB962C8B-B14F-4D97-AF65-F5344CB8AC3E}">
        <p14:creationId xmlns:p14="http://schemas.microsoft.com/office/powerpoint/2010/main" val="196414208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999B4-A6E2-13EC-C582-242B9709FCB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776A667-3BBD-176F-67D0-09D46A5BFFAD}"/>
              </a:ext>
            </a:extLst>
          </p:cNvPr>
          <p:cNvSpPr>
            <a:spLocks noGrp="1"/>
          </p:cNvSpPr>
          <p:nvPr>
            <p:ph type="title"/>
          </p:nvPr>
        </p:nvSpPr>
        <p:spPr/>
        <p:txBody>
          <a:bodyPr/>
          <a:lstStyle/>
          <a:p>
            <a:r>
              <a:rPr lang="en-US" dirty="0"/>
              <a:t>Whisper encoder/decoder components</a:t>
            </a:r>
          </a:p>
        </p:txBody>
      </p:sp>
      <p:sp>
        <p:nvSpPr>
          <p:cNvPr id="6" name="Content Placeholder 5">
            <a:extLst>
              <a:ext uri="{FF2B5EF4-FFF2-40B4-BE49-F238E27FC236}">
                <a16:creationId xmlns:a16="http://schemas.microsoft.com/office/drawing/2014/main" id="{21D8057F-AAD2-F5AA-F215-B2FB971B301D}"/>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CDCEBF86-B9DC-3465-A6C0-2E090163AE3E}"/>
              </a:ext>
            </a:extLst>
          </p:cNvPr>
          <p:cNvPicPr>
            <a:picLocks noChangeAspect="1"/>
          </p:cNvPicPr>
          <p:nvPr/>
        </p:nvPicPr>
        <p:blipFill>
          <a:blip r:embed="rId2"/>
          <a:stretch>
            <a:fillRect/>
          </a:stretch>
        </p:blipFill>
        <p:spPr>
          <a:xfrm>
            <a:off x="2085294" y="1456342"/>
            <a:ext cx="8082372" cy="5242055"/>
          </a:xfrm>
          <a:prstGeom prst="rect">
            <a:avLst/>
          </a:prstGeom>
        </p:spPr>
      </p:pic>
      <p:sp>
        <p:nvSpPr>
          <p:cNvPr id="2" name="Rectangle 1">
            <a:extLst>
              <a:ext uri="{FF2B5EF4-FFF2-40B4-BE49-F238E27FC236}">
                <a16:creationId xmlns:a16="http://schemas.microsoft.com/office/drawing/2014/main" id="{FA97C485-518B-6B8C-6576-6CC106434908}"/>
              </a:ext>
            </a:extLst>
          </p:cNvPr>
          <p:cNvSpPr/>
          <p:nvPr/>
        </p:nvSpPr>
        <p:spPr>
          <a:xfrm>
            <a:off x="5845479" y="1340285"/>
            <a:ext cx="3436307" cy="185385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71887E03-13FC-A1BF-E66B-3020B3444ED5}"/>
              </a:ext>
            </a:extLst>
          </p:cNvPr>
          <p:cNvSpPr/>
          <p:nvPr/>
        </p:nvSpPr>
        <p:spPr>
          <a:xfrm>
            <a:off x="9576977" y="4077369"/>
            <a:ext cx="3436307" cy="185385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488157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365B9C8-8BD7-D8FE-AEA8-BB8604A9E377}"/>
              </a:ext>
            </a:extLst>
          </p:cNvPr>
          <p:cNvSpPr>
            <a:spLocks noGrp="1"/>
          </p:cNvSpPr>
          <p:nvPr>
            <p:ph type="title"/>
          </p:nvPr>
        </p:nvSpPr>
        <p:spPr/>
        <p:txBody>
          <a:bodyPr/>
          <a:lstStyle/>
          <a:p>
            <a:r>
              <a:rPr lang="en-US" dirty="0"/>
              <a:t>Cross-attention</a:t>
            </a:r>
          </a:p>
        </p:txBody>
      </p:sp>
      <p:sp>
        <p:nvSpPr>
          <p:cNvPr id="6" name="Content Placeholder 5">
            <a:extLst>
              <a:ext uri="{FF2B5EF4-FFF2-40B4-BE49-F238E27FC236}">
                <a16:creationId xmlns:a16="http://schemas.microsoft.com/office/drawing/2014/main" id="{4986C7E9-332B-4637-8960-3ACA5D323F37}"/>
              </a:ext>
            </a:extLst>
          </p:cNvPr>
          <p:cNvSpPr>
            <a:spLocks noGrp="1"/>
          </p:cNvSpPr>
          <p:nvPr>
            <p:ph idx="1"/>
          </p:nvPr>
        </p:nvSpPr>
        <p:spPr/>
        <p:txBody>
          <a:bodyPr>
            <a:normAutofit/>
          </a:bodyPr>
          <a:lstStyle/>
          <a:p>
            <a:r>
              <a:rPr lang="en-US" sz="3200" b="1" dirty="0"/>
              <a:t>Attention</a:t>
            </a:r>
            <a:r>
              <a:rPr lang="en-US" sz="3200" dirty="0"/>
              <a:t> in a decoder (or encoder) builds up a new representation at layer l from layer l-1 </a:t>
            </a:r>
          </a:p>
          <a:p>
            <a:pPr marL="457200" indent="-457200">
              <a:buFont typeface="Arial" panose="020B0604020202020204" pitchFamily="34" charset="0"/>
              <a:buChar char="•"/>
            </a:pPr>
            <a:r>
              <a:rPr lang="en-US" sz="3200" dirty="0"/>
              <a:t>	By attending to all the </a:t>
            </a:r>
            <a:r>
              <a:rPr lang="en-US" sz="3200" b="1" dirty="0"/>
              <a:t>other tokens in l-1</a:t>
            </a:r>
          </a:p>
          <a:p>
            <a:r>
              <a:rPr lang="en-US" sz="3200" b="1" dirty="0"/>
              <a:t>Cross-attention</a:t>
            </a:r>
            <a:r>
              <a:rPr lang="en-US" sz="3200" dirty="0"/>
              <a:t> in a decoder builds up a new representation at layer l from layer l-1</a:t>
            </a:r>
          </a:p>
          <a:p>
            <a:pPr marL="457200" indent="-457200">
              <a:buFont typeface="Arial" panose="020B0604020202020204" pitchFamily="34" charset="0"/>
              <a:buChar char="•"/>
            </a:pPr>
            <a:r>
              <a:rPr lang="en-US" sz="3200" dirty="0"/>
              <a:t>By attending to the </a:t>
            </a:r>
            <a:r>
              <a:rPr lang="en-US" sz="3200" b="1" dirty="0"/>
              <a:t>encoder output + other tokens in l-1)</a:t>
            </a:r>
          </a:p>
        </p:txBody>
      </p:sp>
    </p:spTree>
    <p:extLst>
      <p:ext uri="{BB962C8B-B14F-4D97-AF65-F5344CB8AC3E}">
        <p14:creationId xmlns:p14="http://schemas.microsoft.com/office/powerpoint/2010/main" val="934636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D6261-6CF8-774B-2C30-4F5CC769878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E6CE97D-34F4-5C7F-D33E-DAE9ED0EEB35}"/>
              </a:ext>
            </a:extLst>
          </p:cNvPr>
          <p:cNvSpPr>
            <a:spLocks noGrp="1"/>
          </p:cNvSpPr>
          <p:nvPr>
            <p:ph type="title"/>
          </p:nvPr>
        </p:nvSpPr>
        <p:spPr/>
        <p:txBody>
          <a:bodyPr/>
          <a:lstStyle/>
          <a:p>
            <a:r>
              <a:rPr lang="en-US" dirty="0"/>
              <a:t>Whisper encoder/decoder components</a:t>
            </a:r>
          </a:p>
        </p:txBody>
      </p:sp>
      <p:sp>
        <p:nvSpPr>
          <p:cNvPr id="6" name="Content Placeholder 5">
            <a:extLst>
              <a:ext uri="{FF2B5EF4-FFF2-40B4-BE49-F238E27FC236}">
                <a16:creationId xmlns:a16="http://schemas.microsoft.com/office/drawing/2014/main" id="{9B2C3E34-1C5D-F473-667E-E79A8340C689}"/>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FDA0D14E-AA20-3AEF-587E-DABEF97A38D8}"/>
              </a:ext>
            </a:extLst>
          </p:cNvPr>
          <p:cNvPicPr>
            <a:picLocks noChangeAspect="1"/>
          </p:cNvPicPr>
          <p:nvPr/>
        </p:nvPicPr>
        <p:blipFill>
          <a:blip r:embed="rId2"/>
          <a:stretch>
            <a:fillRect/>
          </a:stretch>
        </p:blipFill>
        <p:spPr>
          <a:xfrm>
            <a:off x="2085294" y="1456342"/>
            <a:ext cx="8082372" cy="5242055"/>
          </a:xfrm>
          <a:prstGeom prst="rect">
            <a:avLst/>
          </a:prstGeom>
        </p:spPr>
      </p:pic>
      <p:sp>
        <p:nvSpPr>
          <p:cNvPr id="2" name="Rectangle 1">
            <a:extLst>
              <a:ext uri="{FF2B5EF4-FFF2-40B4-BE49-F238E27FC236}">
                <a16:creationId xmlns:a16="http://schemas.microsoft.com/office/drawing/2014/main" id="{8677D8A8-EF8B-48CE-ADD9-9E010980578F}"/>
              </a:ext>
            </a:extLst>
          </p:cNvPr>
          <p:cNvSpPr/>
          <p:nvPr/>
        </p:nvSpPr>
        <p:spPr>
          <a:xfrm>
            <a:off x="5845479" y="1340285"/>
            <a:ext cx="3436307" cy="185385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6C2CB7EE-BD22-6154-C1E4-AEC551E7DB22}"/>
              </a:ext>
            </a:extLst>
          </p:cNvPr>
          <p:cNvSpPr/>
          <p:nvPr/>
        </p:nvSpPr>
        <p:spPr>
          <a:xfrm>
            <a:off x="9576977" y="4077369"/>
            <a:ext cx="3436307" cy="185385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488339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436D851-D7E0-FD63-0908-2D3951F92E71}"/>
              </a:ext>
            </a:extLst>
          </p:cNvPr>
          <p:cNvSpPr>
            <a:spLocks noGrp="1"/>
          </p:cNvSpPr>
          <p:nvPr>
            <p:ph type="title"/>
          </p:nvPr>
        </p:nvSpPr>
        <p:spPr/>
        <p:txBody>
          <a:bodyPr/>
          <a:lstStyle/>
          <a:p>
            <a:r>
              <a:rPr lang="en-US" dirty="0"/>
              <a:t>Cross-attention equations</a:t>
            </a:r>
          </a:p>
        </p:txBody>
      </p:sp>
      <p:sp>
        <p:nvSpPr>
          <p:cNvPr id="6" name="Content Placeholder 5">
            <a:extLst>
              <a:ext uri="{FF2B5EF4-FFF2-40B4-BE49-F238E27FC236}">
                <a16:creationId xmlns:a16="http://schemas.microsoft.com/office/drawing/2014/main" id="{0D466009-5044-0E5D-9BB6-32C99A46639A}"/>
              </a:ext>
            </a:extLst>
          </p:cNvPr>
          <p:cNvSpPr>
            <a:spLocks noGrp="1"/>
          </p:cNvSpPr>
          <p:nvPr>
            <p:ph idx="1"/>
          </p:nvPr>
        </p:nvSpPr>
        <p:spPr>
          <a:xfrm>
            <a:off x="1097285" y="1600200"/>
            <a:ext cx="10058401" cy="4975964"/>
          </a:xfrm>
        </p:spPr>
        <p:txBody>
          <a:bodyPr>
            <a:normAutofit lnSpcReduction="10000"/>
          </a:bodyPr>
          <a:lstStyle/>
          <a:p>
            <a:r>
              <a:rPr lang="en-US" dirty="0"/>
              <a:t>The output of encoder is </a:t>
            </a:r>
            <a:r>
              <a:rPr lang="en-US" b="1" dirty="0"/>
              <a:t>H</a:t>
            </a:r>
            <a:r>
              <a:rPr lang="en-US" sz="3600" b="1" i="1" baseline="-25000" dirty="0"/>
              <a:t>enc</a:t>
            </a:r>
            <a:r>
              <a:rPr lang="en-US" i="1" dirty="0"/>
              <a:t> </a:t>
            </a:r>
            <a:r>
              <a:rPr lang="en-US" dirty="0"/>
              <a:t>=</a:t>
            </a:r>
            <a:r>
              <a:rPr lang="en-US" b="1" dirty="0"/>
              <a:t> h</a:t>
            </a:r>
            <a:r>
              <a:rPr lang="en-US" sz="3600" i="1" baseline="-25000" dirty="0">
                <a:latin typeface="Times New Roman" panose="02020603050405020304" pitchFamily="18" charset="0"/>
                <a:cs typeface="Times New Roman" panose="02020603050405020304" pitchFamily="18" charset="0"/>
              </a:rPr>
              <a:t>1</a:t>
            </a:r>
            <a:r>
              <a:rPr lang="en-US" dirty="0"/>
              <a:t>,...,</a:t>
            </a:r>
            <a:r>
              <a:rPr lang="en-US" b="1" dirty="0" err="1"/>
              <a:t>h</a:t>
            </a:r>
            <a:r>
              <a:rPr lang="en-US" sz="4400" i="1" baseline="-25000" dirty="0" err="1">
                <a:latin typeface="Times New Roman" panose="02020603050405020304" pitchFamily="18" charset="0"/>
                <a:cs typeface="Times New Roman" panose="02020603050405020304" pitchFamily="18" charset="0"/>
              </a:rPr>
              <a:t>n</a:t>
            </a:r>
            <a:r>
              <a:rPr lang="en-US" dirty="0"/>
              <a:t>    of shape [</a:t>
            </a:r>
            <a:r>
              <a:rPr lang="en-US" i="1" dirty="0"/>
              <a:t>n </a:t>
            </a:r>
            <a:r>
              <a:rPr lang="en-US" dirty="0"/>
              <a:t>× </a:t>
            </a:r>
            <a:r>
              <a:rPr lang="en-US" i="1" dirty="0"/>
              <a:t>d</a:t>
            </a:r>
            <a:r>
              <a:rPr lang="en-US" dirty="0"/>
              <a:t>]</a:t>
            </a:r>
          </a:p>
          <a:p>
            <a:r>
              <a:rPr lang="en-US" dirty="0"/>
              <a:t>Cross attention takes the </a:t>
            </a:r>
            <a:r>
              <a:rPr lang="en-US" b="1" dirty="0"/>
              <a:t>query</a:t>
            </a:r>
            <a:r>
              <a:rPr lang="en-US" dirty="0"/>
              <a:t> from the decoder</a:t>
            </a:r>
          </a:p>
          <a:p>
            <a:endParaRPr lang="en-US" dirty="0"/>
          </a:p>
          <a:p>
            <a:r>
              <a:rPr lang="en-US" dirty="0"/>
              <a:t>But the </a:t>
            </a:r>
            <a:r>
              <a:rPr lang="en-US" b="1" dirty="0"/>
              <a:t>key</a:t>
            </a:r>
            <a:r>
              <a:rPr lang="en-US" dirty="0"/>
              <a:t> and </a:t>
            </a:r>
            <a:r>
              <a:rPr lang="en-US" b="1" dirty="0"/>
              <a:t>value</a:t>
            </a:r>
            <a:r>
              <a:rPr lang="en-US" dirty="0"/>
              <a:t> from the encoder:</a:t>
            </a:r>
          </a:p>
          <a:p>
            <a:endParaRPr lang="en-US" dirty="0"/>
          </a:p>
          <a:p>
            <a:endParaRPr lang="en-US" dirty="0"/>
          </a:p>
          <a:p>
            <a:r>
              <a:rPr lang="en-US" dirty="0"/>
              <a:t>So "attend to the speech input informed by the text representation from my previous layer"</a:t>
            </a:r>
          </a:p>
          <a:p>
            <a:r>
              <a:rPr lang="en-US" dirty="0"/>
              <a:t>Multiplies them all together to get the attention value</a:t>
            </a:r>
          </a:p>
          <a:p>
            <a:r>
              <a:rPr lang="en-US" dirty="0"/>
              <a:t>  </a:t>
            </a:r>
          </a:p>
          <a:p>
            <a:endParaRPr lang="en-US" dirty="0"/>
          </a:p>
        </p:txBody>
      </p:sp>
      <p:pic>
        <p:nvPicPr>
          <p:cNvPr id="7" name="Picture 6">
            <a:extLst>
              <a:ext uri="{FF2B5EF4-FFF2-40B4-BE49-F238E27FC236}">
                <a16:creationId xmlns:a16="http://schemas.microsoft.com/office/drawing/2014/main" id="{F9F787D3-8C4F-70BC-AAD5-87D926010B97}"/>
              </a:ext>
            </a:extLst>
          </p:cNvPr>
          <p:cNvPicPr>
            <a:picLocks noChangeAspect="1"/>
          </p:cNvPicPr>
          <p:nvPr/>
        </p:nvPicPr>
        <p:blipFill>
          <a:blip r:embed="rId2"/>
          <a:srcRect r="62952"/>
          <a:stretch>
            <a:fillRect/>
          </a:stretch>
        </p:blipFill>
        <p:spPr>
          <a:xfrm>
            <a:off x="2453904" y="2569141"/>
            <a:ext cx="2293460" cy="624996"/>
          </a:xfrm>
          <a:prstGeom prst="rect">
            <a:avLst/>
          </a:prstGeom>
        </p:spPr>
      </p:pic>
      <p:pic>
        <p:nvPicPr>
          <p:cNvPr id="8" name="Picture 7">
            <a:extLst>
              <a:ext uri="{FF2B5EF4-FFF2-40B4-BE49-F238E27FC236}">
                <a16:creationId xmlns:a16="http://schemas.microsoft.com/office/drawing/2014/main" id="{BF1A7F15-08A5-F59B-0F57-3B24BBBCE8B2}"/>
              </a:ext>
            </a:extLst>
          </p:cNvPr>
          <p:cNvPicPr>
            <a:picLocks noChangeAspect="1"/>
          </p:cNvPicPr>
          <p:nvPr/>
        </p:nvPicPr>
        <p:blipFill>
          <a:blip r:embed="rId3"/>
          <a:stretch>
            <a:fillRect/>
          </a:stretch>
        </p:blipFill>
        <p:spPr>
          <a:xfrm>
            <a:off x="2215911" y="5791202"/>
            <a:ext cx="6506778" cy="907195"/>
          </a:xfrm>
          <a:prstGeom prst="rect">
            <a:avLst/>
          </a:prstGeom>
        </p:spPr>
      </p:pic>
      <p:pic>
        <p:nvPicPr>
          <p:cNvPr id="9" name="Picture 8">
            <a:extLst>
              <a:ext uri="{FF2B5EF4-FFF2-40B4-BE49-F238E27FC236}">
                <a16:creationId xmlns:a16="http://schemas.microsoft.com/office/drawing/2014/main" id="{CA1C002C-3BAD-571C-F29C-928DA8364A25}"/>
              </a:ext>
            </a:extLst>
          </p:cNvPr>
          <p:cNvPicPr>
            <a:picLocks noChangeAspect="1"/>
          </p:cNvPicPr>
          <p:nvPr/>
        </p:nvPicPr>
        <p:blipFill>
          <a:blip r:embed="rId2"/>
          <a:srcRect l="40286" b="9954"/>
          <a:stretch>
            <a:fillRect/>
          </a:stretch>
        </p:blipFill>
        <p:spPr>
          <a:xfrm>
            <a:off x="2453904" y="3727538"/>
            <a:ext cx="3696570" cy="562784"/>
          </a:xfrm>
          <a:prstGeom prst="rect">
            <a:avLst/>
          </a:prstGeom>
        </p:spPr>
      </p:pic>
    </p:spTree>
    <p:extLst>
      <p:ext uri="{BB962C8B-B14F-4D97-AF65-F5344CB8AC3E}">
        <p14:creationId xmlns:p14="http://schemas.microsoft.com/office/powerpoint/2010/main" val="4069582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B3109A-6AD4-2112-5364-BCF3E7962CD4}"/>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C8DB2E84-4B42-6B92-A33D-45F2EDB96DC6}"/>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Speech Models</a:t>
            </a:r>
          </a:p>
        </p:txBody>
      </p:sp>
      <p:sp>
        <p:nvSpPr>
          <p:cNvPr id="16387" name="Rectangle 6">
            <a:extLst>
              <a:ext uri="{FF2B5EF4-FFF2-40B4-BE49-F238E27FC236}">
                <a16:creationId xmlns:a16="http://schemas.microsoft.com/office/drawing/2014/main" id="{42783DB6-C23B-BE59-258D-1FFE0885DA69}"/>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ea typeface="ＭＳ Ｐゴシック" charset="0"/>
                <a:cs typeface="Calibri"/>
              </a:rPr>
              <a:t>Whisper: Cross-attention in the Encoder-Decoder</a:t>
            </a:r>
          </a:p>
        </p:txBody>
      </p:sp>
      <p:sp>
        <p:nvSpPr>
          <p:cNvPr id="4" name="Text Placeholder 3">
            <a:extLst>
              <a:ext uri="{FF2B5EF4-FFF2-40B4-BE49-F238E27FC236}">
                <a16:creationId xmlns:a16="http://schemas.microsoft.com/office/drawing/2014/main" id="{0093AC6C-10FE-7980-8EE5-802D65A8FF30}"/>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739987716"/>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1E11F-4400-07EE-1DF7-34E95A14AA2C}"/>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B9787BA2-542C-379B-EDD1-5C17C389977C}"/>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Speech Models</a:t>
            </a:r>
          </a:p>
        </p:txBody>
      </p:sp>
      <p:sp>
        <p:nvSpPr>
          <p:cNvPr id="16387" name="Rectangle 6">
            <a:extLst>
              <a:ext uri="{FF2B5EF4-FFF2-40B4-BE49-F238E27FC236}">
                <a16:creationId xmlns:a16="http://schemas.microsoft.com/office/drawing/2014/main" id="{A9C857C0-4C12-C5BB-04E6-5DA4DB0E6470}"/>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ea typeface="ＭＳ Ｐゴシック" charset="0"/>
                <a:cs typeface="Calibri"/>
              </a:rPr>
              <a:t>Whisper: Training</a:t>
            </a:r>
          </a:p>
        </p:txBody>
      </p:sp>
      <p:sp>
        <p:nvSpPr>
          <p:cNvPr id="4" name="Text Placeholder 3">
            <a:extLst>
              <a:ext uri="{FF2B5EF4-FFF2-40B4-BE49-F238E27FC236}">
                <a16:creationId xmlns:a16="http://schemas.microsoft.com/office/drawing/2014/main" id="{15766422-35F5-C0F1-C0FD-6D87BE3117E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483666027"/>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3F515C5-8762-1BCD-C3CF-9BE6E315E3C3}"/>
              </a:ext>
            </a:extLst>
          </p:cNvPr>
          <p:cNvSpPr>
            <a:spLocks noGrp="1"/>
          </p:cNvSpPr>
          <p:nvPr>
            <p:ph type="title"/>
          </p:nvPr>
        </p:nvSpPr>
        <p:spPr/>
        <p:txBody>
          <a:bodyPr/>
          <a:lstStyle/>
          <a:p>
            <a:r>
              <a:rPr lang="en-US" dirty="0"/>
              <a:t>Whisper training: Loss function</a:t>
            </a:r>
          </a:p>
        </p:txBody>
      </p:sp>
      <p:sp>
        <p:nvSpPr>
          <p:cNvPr id="6" name="Content Placeholder 5">
            <a:extLst>
              <a:ext uri="{FF2B5EF4-FFF2-40B4-BE49-F238E27FC236}">
                <a16:creationId xmlns:a16="http://schemas.microsoft.com/office/drawing/2014/main" id="{D6292D9A-1F5C-6C88-8EAA-76910CADAD07}"/>
              </a:ext>
            </a:extLst>
          </p:cNvPr>
          <p:cNvSpPr>
            <a:spLocks noGrp="1"/>
          </p:cNvSpPr>
          <p:nvPr>
            <p:ph idx="1"/>
          </p:nvPr>
        </p:nvSpPr>
        <p:spPr/>
        <p:txBody>
          <a:bodyPr/>
          <a:lstStyle/>
          <a:p>
            <a:r>
              <a:rPr lang="en-US" dirty="0"/>
              <a:t>Standard language-modeling loss:</a:t>
            </a:r>
          </a:p>
          <a:p>
            <a:endParaRPr lang="en-US" dirty="0"/>
          </a:p>
          <a:p>
            <a:r>
              <a:rPr lang="en-US" sz="3600" i="1" dirty="0">
                <a:latin typeface="Times New Roman" panose="02020603050405020304" pitchFamily="18" charset="0"/>
                <a:cs typeface="Times New Roman" panose="02020603050405020304" pitchFamily="18" charset="0"/>
              </a:rPr>
              <a:t>L</a:t>
            </a:r>
            <a:r>
              <a:rPr lang="en-US" sz="4400" i="1" baseline="-25000" dirty="0">
                <a:latin typeface="Times New Roman" panose="02020603050405020304" pitchFamily="18" charset="0"/>
                <a:cs typeface="Times New Roman" panose="02020603050405020304" pitchFamily="18" charset="0"/>
              </a:rPr>
              <a:t>CE</a:t>
            </a:r>
            <a:r>
              <a:rPr lang="en-US" sz="3600" dirty="0">
                <a:latin typeface="Times New Roman" panose="02020603050405020304" pitchFamily="18" charset="0"/>
                <a:cs typeface="Times New Roman" panose="02020603050405020304" pitchFamily="18" charset="0"/>
              </a:rPr>
              <a:t> = −log </a:t>
            </a:r>
            <a:r>
              <a:rPr lang="en-US" sz="3600" i="1" dirty="0">
                <a:latin typeface="Times New Roman" panose="02020603050405020304" pitchFamily="18" charset="0"/>
                <a:cs typeface="Times New Roman" panose="02020603050405020304" pitchFamily="18" charset="0"/>
              </a:rPr>
              <a:t>p</a:t>
            </a:r>
            <a:r>
              <a:rPr lang="en-US" sz="3600" dirty="0">
                <a:latin typeface="Times New Roman" panose="02020603050405020304" pitchFamily="18" charset="0"/>
                <a:cs typeface="Times New Roman" panose="02020603050405020304" pitchFamily="18" charset="0"/>
              </a:rPr>
              <a:t>(</a:t>
            </a:r>
            <a:r>
              <a:rPr lang="en-US" sz="3600" dirty="0" err="1">
                <a:latin typeface="Times New Roman" panose="02020603050405020304" pitchFamily="18" charset="0"/>
                <a:cs typeface="Times New Roman" panose="02020603050405020304" pitchFamily="18" charset="0"/>
              </a:rPr>
              <a:t>y</a:t>
            </a:r>
            <a:r>
              <a:rPr lang="en-US" sz="4400" i="1" baseline="-25000" dirty="0" err="1">
                <a:latin typeface="Times New Roman" panose="02020603050405020304" pitchFamily="18" charset="0"/>
                <a:cs typeface="Times New Roman" panose="02020603050405020304" pitchFamily="18" charset="0"/>
              </a:rPr>
              <a:t>i</a:t>
            </a:r>
            <a:r>
              <a:rPr lang="en-US" sz="4400" i="1" baseline="-25000" dirty="0">
                <a:latin typeface="Times New Roman" panose="02020603050405020304" pitchFamily="18" charset="0"/>
                <a:cs typeface="Times New Roman" panose="02020603050405020304" pitchFamily="18" charset="0"/>
              </a:rPr>
              <a:t> </a:t>
            </a:r>
            <a:r>
              <a:rPr lang="en-US" sz="3600" dirty="0">
                <a:latin typeface="Times New Roman" panose="02020603050405020304" pitchFamily="18" charset="0"/>
                <a:cs typeface="Times New Roman" panose="02020603050405020304" pitchFamily="18" charset="0"/>
              </a:rPr>
              <a:t>| y</a:t>
            </a:r>
            <a:r>
              <a:rPr lang="en-US" sz="4400" baseline="-25000" dirty="0">
                <a:latin typeface="Times New Roman" panose="02020603050405020304" pitchFamily="18" charset="0"/>
                <a:cs typeface="Times New Roman" panose="02020603050405020304" pitchFamily="18" charset="0"/>
              </a:rPr>
              <a:t>1</a:t>
            </a:r>
            <a:r>
              <a:rPr lang="en-US" sz="3600" dirty="0">
                <a:latin typeface="Times New Roman" panose="02020603050405020304" pitchFamily="18" charset="0"/>
                <a:cs typeface="Times New Roman" panose="02020603050405020304" pitchFamily="18" charset="0"/>
              </a:rPr>
              <a:t>, …, y</a:t>
            </a:r>
            <a:r>
              <a:rPr lang="en-US" sz="4400" i="1" baseline="-25000" dirty="0">
                <a:latin typeface="Times New Roman" panose="02020603050405020304" pitchFamily="18" charset="0"/>
                <a:cs typeface="Times New Roman" panose="02020603050405020304" pitchFamily="18" charset="0"/>
              </a:rPr>
              <a:t>i</a:t>
            </a:r>
            <a:r>
              <a:rPr lang="en-US" sz="4400" baseline="-25000" dirty="0">
                <a:latin typeface="Times New Roman" panose="02020603050405020304" pitchFamily="18" charset="0"/>
                <a:cs typeface="Times New Roman" panose="02020603050405020304" pitchFamily="18" charset="0"/>
              </a:rPr>
              <a:t>-1</a:t>
            </a:r>
            <a:r>
              <a:rPr lang="en-US" sz="3600" dirty="0">
                <a:latin typeface="Times New Roman" panose="02020603050405020304" pitchFamily="18" charset="0"/>
                <a:cs typeface="Times New Roman" panose="02020603050405020304" pitchFamily="18" charset="0"/>
              </a:rPr>
              <a:t>, </a:t>
            </a:r>
            <a:r>
              <a:rPr lang="en-US" sz="3600" b="1" dirty="0">
                <a:cs typeface="Times New Roman" panose="02020603050405020304" pitchFamily="18" charset="0"/>
              </a:rPr>
              <a:t>X</a:t>
            </a:r>
            <a:r>
              <a:rPr lang="en-US" sz="3600" dirty="0">
                <a:latin typeface="Times New Roman" panose="02020603050405020304" pitchFamily="18" charset="0"/>
                <a:cs typeface="Times New Roman" panose="02020603050405020304" pitchFamily="18" charset="0"/>
              </a:rPr>
              <a:t>)</a:t>
            </a:r>
          </a:p>
          <a:p>
            <a:endParaRPr lang="en-US" dirty="0"/>
          </a:p>
          <a:p>
            <a:r>
              <a:rPr lang="en-US" dirty="0"/>
              <a:t>The probability of the next token </a:t>
            </a:r>
            <a:r>
              <a:rPr lang="en-US" dirty="0" err="1">
                <a:latin typeface="Times New Roman" panose="02020603050405020304" pitchFamily="18" charset="0"/>
                <a:cs typeface="Times New Roman" panose="02020603050405020304" pitchFamily="18" charset="0"/>
              </a:rPr>
              <a:t>y</a:t>
            </a:r>
            <a:r>
              <a:rPr lang="en-US" sz="3600" i="1" baseline="-25000" dirty="0" err="1">
                <a:latin typeface="Times New Roman" panose="02020603050405020304" pitchFamily="18" charset="0"/>
                <a:cs typeface="Times New Roman" panose="02020603050405020304" pitchFamily="18" charset="0"/>
              </a:rPr>
              <a:t>i</a:t>
            </a:r>
            <a:r>
              <a:rPr lang="en-US" dirty="0"/>
              <a:t> given all the previous tokens and the acoustic input </a:t>
            </a:r>
            <a:r>
              <a:rPr lang="en-US" b="1" dirty="0">
                <a:cs typeface="Times New Roman" panose="02020603050405020304" pitchFamily="18" charset="0"/>
              </a:rPr>
              <a:t>X</a:t>
            </a:r>
            <a:endParaRPr lang="en-US" dirty="0"/>
          </a:p>
        </p:txBody>
      </p:sp>
    </p:spTree>
    <p:extLst>
      <p:ext uri="{BB962C8B-B14F-4D97-AF65-F5344CB8AC3E}">
        <p14:creationId xmlns:p14="http://schemas.microsoft.com/office/powerpoint/2010/main" val="222769888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5893079-4748-098F-0BAB-1ADC8B4CCF1C}"/>
              </a:ext>
            </a:extLst>
          </p:cNvPr>
          <p:cNvSpPr>
            <a:spLocks noGrp="1"/>
          </p:cNvSpPr>
          <p:nvPr>
            <p:ph type="title"/>
          </p:nvPr>
        </p:nvSpPr>
        <p:spPr/>
        <p:txBody>
          <a:bodyPr/>
          <a:lstStyle/>
          <a:p>
            <a:r>
              <a:rPr lang="en-US" dirty="0"/>
              <a:t>Whisper training: Data</a:t>
            </a:r>
          </a:p>
        </p:txBody>
      </p:sp>
      <p:sp>
        <p:nvSpPr>
          <p:cNvPr id="6" name="Content Placeholder 5">
            <a:extLst>
              <a:ext uri="{FF2B5EF4-FFF2-40B4-BE49-F238E27FC236}">
                <a16:creationId xmlns:a16="http://schemas.microsoft.com/office/drawing/2014/main" id="{EDF774B9-1B6E-2743-56D8-15B3C1FECD7E}"/>
              </a:ext>
            </a:extLst>
          </p:cNvPr>
          <p:cNvSpPr>
            <a:spLocks noGrp="1"/>
          </p:cNvSpPr>
          <p:nvPr>
            <p:ph idx="1"/>
          </p:nvPr>
        </p:nvSpPr>
        <p:spPr/>
        <p:txBody>
          <a:bodyPr/>
          <a:lstStyle/>
          <a:p>
            <a:r>
              <a:rPr lang="en-US" dirty="0"/>
              <a:t>680,000 hours of multilingual and multitask supervision</a:t>
            </a:r>
          </a:p>
          <a:p>
            <a:pPr marL="457200" indent="-457200">
              <a:buFont typeface="Arial" panose="020B0604020202020204" pitchFamily="34" charset="0"/>
              <a:buChar char="•"/>
            </a:pPr>
            <a:r>
              <a:rPr lang="en-US" dirty="0"/>
              <a:t>Including 118,000 hours from 96 other languages. </a:t>
            </a:r>
          </a:p>
          <a:p>
            <a:r>
              <a:rPr lang="en-US" dirty="0"/>
              <a:t>All the data is audio paired with a transcript</a:t>
            </a:r>
          </a:p>
          <a:p>
            <a:r>
              <a:rPr lang="en-US" dirty="0"/>
              <a:t>Scraped from the web, with lots of filtering</a:t>
            </a:r>
          </a:p>
          <a:p>
            <a:r>
              <a:rPr lang="en-US" dirty="0"/>
              <a:t>Broken into chunks:</a:t>
            </a:r>
          </a:p>
          <a:p>
            <a:pPr marL="457200" indent="-457200">
              <a:buFont typeface="Arial" panose="020B0604020202020204" pitchFamily="34" charset="0"/>
              <a:buChar char="•"/>
            </a:pPr>
            <a:r>
              <a:rPr lang="en-US" dirty="0"/>
              <a:t>30 second audio, paired with transcript of words</a:t>
            </a:r>
          </a:p>
        </p:txBody>
      </p:sp>
    </p:spTree>
    <p:extLst>
      <p:ext uri="{BB962C8B-B14F-4D97-AF65-F5344CB8AC3E}">
        <p14:creationId xmlns:p14="http://schemas.microsoft.com/office/powerpoint/2010/main" val="123308988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FBEC5-E1B3-96F8-D036-A910E032E5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C0E801-0DFD-3365-029E-054E631CCB3A}"/>
              </a:ext>
            </a:extLst>
          </p:cNvPr>
          <p:cNvSpPr>
            <a:spLocks noGrp="1"/>
          </p:cNvSpPr>
          <p:nvPr>
            <p:ph type="title"/>
          </p:nvPr>
        </p:nvSpPr>
        <p:spPr/>
        <p:txBody>
          <a:bodyPr>
            <a:normAutofit fontScale="90000"/>
          </a:bodyPr>
          <a:lstStyle/>
          <a:p>
            <a:r>
              <a:rPr lang="en-US" dirty="0"/>
              <a:t>Actually, it's</a:t>
            </a:r>
            <a:br>
              <a:rPr lang="en-US" dirty="0"/>
            </a:br>
            <a:r>
              <a:rPr lang="en-US" dirty="0"/>
              <a:t>multitask training setup</a:t>
            </a:r>
          </a:p>
        </p:txBody>
      </p:sp>
      <p:sp>
        <p:nvSpPr>
          <p:cNvPr id="5" name="Content Placeholder 4">
            <a:extLst>
              <a:ext uri="{FF2B5EF4-FFF2-40B4-BE49-F238E27FC236}">
                <a16:creationId xmlns:a16="http://schemas.microsoft.com/office/drawing/2014/main" id="{C8D08C23-3012-2F7A-DD26-64783752BA4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ADF8BF80-1C39-2B0D-F607-F1A63C53A376}"/>
              </a:ext>
            </a:extLst>
          </p:cNvPr>
          <p:cNvPicPr>
            <a:picLocks noChangeAspect="1"/>
          </p:cNvPicPr>
          <p:nvPr/>
        </p:nvPicPr>
        <p:blipFill>
          <a:blip r:embed="rId2"/>
          <a:srcRect r="62840"/>
          <a:stretch/>
        </p:blipFill>
        <p:spPr>
          <a:xfrm>
            <a:off x="6553201" y="159602"/>
            <a:ext cx="5410200" cy="6609625"/>
          </a:xfrm>
          <a:prstGeom prst="rect">
            <a:avLst/>
          </a:prstGeom>
        </p:spPr>
      </p:pic>
    </p:spTree>
    <p:extLst>
      <p:ext uri="{BB962C8B-B14F-4D97-AF65-F5344CB8AC3E}">
        <p14:creationId xmlns:p14="http://schemas.microsoft.com/office/powerpoint/2010/main" val="37392501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77A9A01-107D-84D2-2EDA-A21E20D03182}"/>
              </a:ext>
            </a:extLst>
          </p:cNvPr>
          <p:cNvSpPr>
            <a:spLocks noGrp="1"/>
          </p:cNvSpPr>
          <p:nvPr>
            <p:ph type="title"/>
          </p:nvPr>
        </p:nvSpPr>
        <p:spPr/>
        <p:txBody>
          <a:bodyPr/>
          <a:lstStyle/>
          <a:p>
            <a:endParaRPr lang="en-US"/>
          </a:p>
        </p:txBody>
      </p:sp>
      <p:sp>
        <p:nvSpPr>
          <p:cNvPr id="6" name="Content Placeholder 5">
            <a:extLst>
              <a:ext uri="{FF2B5EF4-FFF2-40B4-BE49-F238E27FC236}">
                <a16:creationId xmlns:a16="http://schemas.microsoft.com/office/drawing/2014/main" id="{20E323E0-54FF-1671-7FC4-00842FC3310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DA367FCB-4C39-26E4-3F21-97C57954E429}"/>
              </a:ext>
            </a:extLst>
          </p:cNvPr>
          <p:cNvPicPr>
            <a:picLocks noChangeAspect="1"/>
          </p:cNvPicPr>
          <p:nvPr/>
        </p:nvPicPr>
        <p:blipFill>
          <a:blip r:embed="rId2"/>
          <a:stretch>
            <a:fillRect/>
          </a:stretch>
        </p:blipFill>
        <p:spPr>
          <a:xfrm>
            <a:off x="536103" y="1371600"/>
            <a:ext cx="11287639" cy="5124450"/>
          </a:xfrm>
          <a:prstGeom prst="rect">
            <a:avLst/>
          </a:prstGeom>
        </p:spPr>
      </p:pic>
    </p:spTree>
    <p:extLst>
      <p:ext uri="{BB962C8B-B14F-4D97-AF65-F5344CB8AC3E}">
        <p14:creationId xmlns:p14="http://schemas.microsoft.com/office/powerpoint/2010/main" val="242734223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34"/>
          <p:cNvSpPr txBox="1">
            <a:spLocks noGrp="1"/>
          </p:cNvSpPr>
          <p:nvPr>
            <p:ph type="title"/>
          </p:nvPr>
        </p:nvSpPr>
        <p:spPr>
          <a:xfrm>
            <a:off x="362967" y="214900"/>
            <a:ext cx="11360800" cy="864400"/>
          </a:xfrm>
          <a:prstGeom prst="rect">
            <a:avLst/>
          </a:prstGeom>
        </p:spPr>
        <p:txBody>
          <a:bodyPr spcFirstLastPara="1" vert="horz" wrap="square" lIns="121900" tIns="121900" rIns="121900" bIns="121900" rtlCol="0" anchor="t" anchorCtr="0">
            <a:noAutofit/>
          </a:bodyPr>
          <a:lstStyle/>
          <a:p>
            <a:r>
              <a:rPr lang="en"/>
              <a:t>Whisper (Multitask Training)</a:t>
            </a:r>
            <a:endParaRPr/>
          </a:p>
        </p:txBody>
      </p:sp>
      <p:sp>
        <p:nvSpPr>
          <p:cNvPr id="321" name="Google Shape;321;p34"/>
          <p:cNvSpPr txBox="1">
            <a:spLocks noGrp="1"/>
          </p:cNvSpPr>
          <p:nvPr>
            <p:ph type="sldNum" idx="12"/>
          </p:nvPr>
        </p:nvSpPr>
        <p:spPr>
          <a:xfrm>
            <a:off x="11296611" y="6238704"/>
            <a:ext cx="731600" cy="524800"/>
          </a:xfrm>
          <a:prstGeom prst="rect">
            <a:avLst/>
          </a:prstGeom>
        </p:spPr>
        <p:txBody>
          <a:bodyPr spcFirstLastPara="1" vert="horz" wrap="square" lIns="121900" tIns="121900" rIns="121900" bIns="121900" rtlCol="0" anchor="ctr" anchorCtr="0">
            <a:normAutofit/>
          </a:bodyPr>
          <a:lstStyle/>
          <a:p>
            <a:fld id="{00000000-1234-1234-1234-123412341234}" type="slidenum">
              <a:rPr lang="en"/>
              <a:pPr/>
              <a:t>119</a:t>
            </a:fld>
            <a:endParaRPr/>
          </a:p>
        </p:txBody>
      </p:sp>
      <p:pic>
        <p:nvPicPr>
          <p:cNvPr id="322" name="Google Shape;322;p34" title="format.png"/>
          <p:cNvPicPr preferRelativeResize="0"/>
          <p:nvPr/>
        </p:nvPicPr>
        <p:blipFill>
          <a:blip r:embed="rId3">
            <a:alphaModFix/>
          </a:blip>
          <a:stretch>
            <a:fillRect/>
          </a:stretch>
        </p:blipFill>
        <p:spPr>
          <a:xfrm>
            <a:off x="174467" y="1423033"/>
            <a:ext cx="11737784" cy="4011939"/>
          </a:xfrm>
          <a:prstGeom prst="rect">
            <a:avLst/>
          </a:prstGeom>
          <a:noFill/>
          <a:ln>
            <a:noFill/>
          </a:ln>
        </p:spPr>
      </p:pic>
    </p:spTree>
    <p:extLst>
      <p:ext uri="{BB962C8B-B14F-4D97-AF65-F5344CB8AC3E}">
        <p14:creationId xmlns:p14="http://schemas.microsoft.com/office/powerpoint/2010/main" val="4790399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35"/>
          <p:cNvSpPr txBox="1">
            <a:spLocks noGrp="1"/>
          </p:cNvSpPr>
          <p:nvPr>
            <p:ph type="title"/>
          </p:nvPr>
        </p:nvSpPr>
        <p:spPr>
          <a:xfrm>
            <a:off x="362967" y="214900"/>
            <a:ext cx="11360800" cy="864400"/>
          </a:xfrm>
          <a:prstGeom prst="rect">
            <a:avLst/>
          </a:prstGeom>
        </p:spPr>
        <p:txBody>
          <a:bodyPr spcFirstLastPara="1" vert="horz" wrap="square" lIns="121900" tIns="121900" rIns="121900" bIns="121900" rtlCol="0" anchor="t" anchorCtr="0">
            <a:noAutofit/>
          </a:bodyPr>
          <a:lstStyle/>
          <a:p>
            <a:r>
              <a:rPr lang="en"/>
              <a:t>Whisper: task tags</a:t>
            </a:r>
            <a:endParaRPr/>
          </a:p>
        </p:txBody>
      </p:sp>
      <p:sp>
        <p:nvSpPr>
          <p:cNvPr id="328" name="Google Shape;328;p35"/>
          <p:cNvSpPr txBox="1">
            <a:spLocks noGrp="1"/>
          </p:cNvSpPr>
          <p:nvPr>
            <p:ph type="sldNum" idx="12"/>
          </p:nvPr>
        </p:nvSpPr>
        <p:spPr>
          <a:xfrm>
            <a:off x="11296611" y="6238704"/>
            <a:ext cx="731600" cy="524800"/>
          </a:xfrm>
          <a:prstGeom prst="rect">
            <a:avLst/>
          </a:prstGeom>
        </p:spPr>
        <p:txBody>
          <a:bodyPr spcFirstLastPara="1" vert="horz" wrap="square" lIns="121900" tIns="121900" rIns="121900" bIns="121900" rtlCol="0" anchor="ctr" anchorCtr="0">
            <a:normAutofit/>
          </a:bodyPr>
          <a:lstStyle/>
          <a:p>
            <a:fld id="{00000000-1234-1234-1234-123412341234}" type="slidenum">
              <a:rPr lang="en"/>
              <a:pPr/>
              <a:t>120</a:t>
            </a:fld>
            <a:endParaRPr/>
          </a:p>
        </p:txBody>
      </p:sp>
      <p:pic>
        <p:nvPicPr>
          <p:cNvPr id="329" name="Google Shape;329;p35" title="format.png"/>
          <p:cNvPicPr preferRelativeResize="0"/>
          <p:nvPr/>
        </p:nvPicPr>
        <p:blipFill>
          <a:blip r:embed="rId3">
            <a:alphaModFix/>
          </a:blip>
          <a:stretch>
            <a:fillRect/>
          </a:stretch>
        </p:blipFill>
        <p:spPr>
          <a:xfrm>
            <a:off x="174467" y="1423033"/>
            <a:ext cx="11737784" cy="4011939"/>
          </a:xfrm>
          <a:prstGeom prst="rect">
            <a:avLst/>
          </a:prstGeom>
          <a:noFill/>
          <a:ln>
            <a:noFill/>
          </a:ln>
        </p:spPr>
      </p:pic>
      <p:sp>
        <p:nvSpPr>
          <p:cNvPr id="330" name="Google Shape;330;p35"/>
          <p:cNvSpPr/>
          <p:nvPr/>
        </p:nvSpPr>
        <p:spPr>
          <a:xfrm>
            <a:off x="3609333" y="1203100"/>
            <a:ext cx="2486800" cy="3738400"/>
          </a:xfrm>
          <a:prstGeom prst="roundRect">
            <a:avLst>
              <a:gd name="adj" fmla="val 16667"/>
            </a:avLst>
          </a:prstGeom>
          <a:noFill/>
          <a:ln w="76200" cap="flat" cmpd="sng">
            <a:solidFill>
              <a:srgbClr val="8C1515"/>
            </a:solidFill>
            <a:prstDash val="solid"/>
            <a:round/>
            <a:headEnd type="none" w="sm" len="sm"/>
            <a:tailEnd type="none" w="sm" len="sm"/>
          </a:ln>
        </p:spPr>
        <p:txBody>
          <a:bodyPr spcFirstLastPara="1" wrap="square" lIns="121900" tIns="121900" rIns="121900" bIns="121900" anchor="ctr" anchorCtr="0">
            <a:noAutofit/>
          </a:bodyPr>
          <a:lstStyle/>
          <a:p>
            <a:pPr algn="ctr"/>
            <a:endParaRPr sz="2400">
              <a:latin typeface="Roboto Medium"/>
              <a:ea typeface="Roboto Medium"/>
              <a:cs typeface="Roboto Medium"/>
              <a:sym typeface="Roboto Medium"/>
            </a:endParaRPr>
          </a:p>
        </p:txBody>
      </p:sp>
    </p:spTree>
    <p:extLst>
      <p:ext uri="{BB962C8B-B14F-4D97-AF65-F5344CB8AC3E}">
        <p14:creationId xmlns:p14="http://schemas.microsoft.com/office/powerpoint/2010/main" val="309960933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123C8-6CD0-E9DB-D35D-57CC2CCFDAE4}"/>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3C34C417-5BCC-0130-C3F1-1912CC213807}"/>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Speech Models</a:t>
            </a:r>
          </a:p>
        </p:txBody>
      </p:sp>
      <p:sp>
        <p:nvSpPr>
          <p:cNvPr id="16387" name="Rectangle 6">
            <a:extLst>
              <a:ext uri="{FF2B5EF4-FFF2-40B4-BE49-F238E27FC236}">
                <a16:creationId xmlns:a16="http://schemas.microsoft.com/office/drawing/2014/main" id="{01B78D98-1D31-3236-7AB0-F866817F9F28}"/>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ea typeface="ＭＳ Ｐゴシック" charset="0"/>
                <a:cs typeface="Calibri"/>
              </a:rPr>
              <a:t>Whisper: Training</a:t>
            </a:r>
          </a:p>
        </p:txBody>
      </p:sp>
      <p:sp>
        <p:nvSpPr>
          <p:cNvPr id="4" name="Text Placeholder 3">
            <a:extLst>
              <a:ext uri="{FF2B5EF4-FFF2-40B4-BE49-F238E27FC236}">
                <a16:creationId xmlns:a16="http://schemas.microsoft.com/office/drawing/2014/main" id="{9B909850-3C33-9614-CAE2-1079E27A24AD}"/>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247564950"/>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7A943-12BD-803D-B925-D146E46E82D0}"/>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C3B9A613-62F0-6545-9437-2FF28835E768}"/>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Speech Models</a:t>
            </a:r>
          </a:p>
        </p:txBody>
      </p:sp>
      <p:sp>
        <p:nvSpPr>
          <p:cNvPr id="16387" name="Rectangle 6">
            <a:extLst>
              <a:ext uri="{FF2B5EF4-FFF2-40B4-BE49-F238E27FC236}">
                <a16:creationId xmlns:a16="http://schemas.microsoft.com/office/drawing/2014/main" id="{88556C85-1CC6-0DA5-4101-CAFF9F21A651}"/>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ea typeface="ＭＳ Ｐゴシック" charset="0"/>
                <a:cs typeface="Calibri"/>
              </a:rPr>
              <a:t>Whisper: Conclusion</a:t>
            </a:r>
          </a:p>
        </p:txBody>
      </p:sp>
      <p:sp>
        <p:nvSpPr>
          <p:cNvPr id="4" name="Text Placeholder 3">
            <a:extLst>
              <a:ext uri="{FF2B5EF4-FFF2-40B4-BE49-F238E27FC236}">
                <a16:creationId xmlns:a16="http://schemas.microsoft.com/office/drawing/2014/main" id="{92FCBA0F-5FB2-9B11-5EF9-5C1A1BA8E433}"/>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470415752"/>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1A0CE75-99AF-33FF-61FB-42383D37CCB4}"/>
              </a:ext>
            </a:extLst>
          </p:cNvPr>
          <p:cNvSpPr>
            <a:spLocks noGrp="1"/>
          </p:cNvSpPr>
          <p:nvPr>
            <p:ph type="title"/>
          </p:nvPr>
        </p:nvSpPr>
        <p:spPr/>
        <p:txBody>
          <a:bodyPr/>
          <a:lstStyle/>
          <a:p>
            <a:r>
              <a:rPr lang="en-US" dirty="0"/>
              <a:t>Speech recognition!</a:t>
            </a:r>
          </a:p>
        </p:txBody>
      </p:sp>
      <p:sp>
        <p:nvSpPr>
          <p:cNvPr id="6" name="Content Placeholder 5">
            <a:extLst>
              <a:ext uri="{FF2B5EF4-FFF2-40B4-BE49-F238E27FC236}">
                <a16:creationId xmlns:a16="http://schemas.microsoft.com/office/drawing/2014/main" id="{7F1CADC4-07F7-32C4-5121-0A4184353245}"/>
              </a:ext>
            </a:extLst>
          </p:cNvPr>
          <p:cNvSpPr>
            <a:spLocks noGrp="1"/>
          </p:cNvSpPr>
          <p:nvPr>
            <p:ph idx="1"/>
          </p:nvPr>
        </p:nvSpPr>
        <p:spPr/>
        <p:txBody>
          <a:bodyPr>
            <a:normAutofit/>
          </a:bodyPr>
          <a:lstStyle/>
          <a:p>
            <a:pPr marL="457200" indent="-457200">
              <a:buFont typeface="Arial" panose="020B0604020202020204" pitchFamily="34" charset="0"/>
              <a:buChar char="•"/>
            </a:pPr>
            <a:r>
              <a:rPr lang="en-US" sz="3600" dirty="0"/>
              <a:t>Transformers work for speech as well as text!</a:t>
            </a:r>
          </a:p>
          <a:p>
            <a:pPr marL="457200" indent="-457200">
              <a:buFont typeface="Arial" panose="020B0604020202020204" pitchFamily="34" charset="0"/>
              <a:buChar char="•"/>
            </a:pPr>
            <a:r>
              <a:rPr lang="en-US" sz="3600" dirty="0"/>
              <a:t>Speech transcription performance is good enough to be useful in many practical situations</a:t>
            </a:r>
          </a:p>
          <a:p>
            <a:pPr marL="457200" indent="-457200">
              <a:buFont typeface="Arial" panose="020B0604020202020204" pitchFamily="34" charset="0"/>
              <a:buChar char="•"/>
            </a:pPr>
            <a:r>
              <a:rPr lang="en-US" sz="3600" dirty="0"/>
              <a:t>Huge improvements in technology in 10 years.</a:t>
            </a:r>
          </a:p>
        </p:txBody>
      </p:sp>
    </p:spTree>
    <p:extLst>
      <p:ext uri="{BB962C8B-B14F-4D97-AF65-F5344CB8AC3E}">
        <p14:creationId xmlns:p14="http://schemas.microsoft.com/office/powerpoint/2010/main" val="200209217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8BF1EF8-C042-0BE6-A43A-AFCAE812939E}"/>
              </a:ext>
            </a:extLst>
          </p:cNvPr>
          <p:cNvSpPr>
            <a:spLocks noGrp="1"/>
          </p:cNvSpPr>
          <p:nvPr>
            <p:ph type="title"/>
          </p:nvPr>
        </p:nvSpPr>
        <p:spPr/>
        <p:txBody>
          <a:bodyPr/>
          <a:lstStyle/>
          <a:p>
            <a:r>
              <a:rPr lang="en-US" dirty="0"/>
              <a:t>So is speech recognition solved?</a:t>
            </a:r>
          </a:p>
        </p:txBody>
      </p:sp>
      <p:sp>
        <p:nvSpPr>
          <p:cNvPr id="6" name="Content Placeholder 5">
            <a:extLst>
              <a:ext uri="{FF2B5EF4-FFF2-40B4-BE49-F238E27FC236}">
                <a16:creationId xmlns:a16="http://schemas.microsoft.com/office/drawing/2014/main" id="{DDA67D90-1BE1-570B-3F25-9C0E1D47980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16227758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2A8689E-0E9E-5B3C-2B4A-825C0EA19267}"/>
              </a:ext>
            </a:extLst>
          </p:cNvPr>
          <p:cNvSpPr>
            <a:spLocks noGrp="1"/>
          </p:cNvSpPr>
          <p:nvPr>
            <p:ph type="title"/>
          </p:nvPr>
        </p:nvSpPr>
        <p:spPr/>
        <p:txBody>
          <a:bodyPr>
            <a:normAutofit fontScale="90000"/>
          </a:bodyPr>
          <a:lstStyle/>
          <a:p>
            <a:r>
              <a:rPr lang="en-US" dirty="0"/>
              <a:t>Not yet.   Whisper is much worse than humans on slightly noisy speech</a:t>
            </a:r>
          </a:p>
        </p:txBody>
      </p:sp>
      <p:sp>
        <p:nvSpPr>
          <p:cNvPr id="6" name="Content Placeholder 5">
            <a:extLst>
              <a:ext uri="{FF2B5EF4-FFF2-40B4-BE49-F238E27FC236}">
                <a16:creationId xmlns:a16="http://schemas.microsoft.com/office/drawing/2014/main" id="{18CF63EF-D2E2-E6EA-0EF0-6FBC36AAD360}"/>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A4AC8A6D-EF62-C3AF-CF79-4E7CD0867620}"/>
              </a:ext>
            </a:extLst>
          </p:cNvPr>
          <p:cNvPicPr>
            <a:picLocks noChangeAspect="1"/>
          </p:cNvPicPr>
          <p:nvPr/>
        </p:nvPicPr>
        <p:blipFill>
          <a:blip r:embed="rId2"/>
          <a:stretch>
            <a:fillRect/>
          </a:stretch>
        </p:blipFill>
        <p:spPr>
          <a:xfrm>
            <a:off x="5373667" y="1563430"/>
            <a:ext cx="5398718" cy="5234409"/>
          </a:xfrm>
          <a:prstGeom prst="rect">
            <a:avLst/>
          </a:prstGeom>
        </p:spPr>
      </p:pic>
    </p:spTree>
    <p:extLst>
      <p:ext uri="{BB962C8B-B14F-4D97-AF65-F5344CB8AC3E}">
        <p14:creationId xmlns:p14="http://schemas.microsoft.com/office/powerpoint/2010/main" val="336278864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42"/>
          <p:cNvSpPr txBox="1">
            <a:spLocks noGrp="1"/>
          </p:cNvSpPr>
          <p:nvPr>
            <p:ph type="title"/>
          </p:nvPr>
        </p:nvSpPr>
        <p:spPr>
          <a:xfrm>
            <a:off x="362967" y="201967"/>
            <a:ext cx="8142206" cy="763600"/>
          </a:xfrm>
          <a:prstGeom prst="rect">
            <a:avLst/>
          </a:prstGeom>
        </p:spPr>
        <p:txBody>
          <a:bodyPr spcFirstLastPara="1" vert="horz" wrap="square" lIns="121900" tIns="121900" rIns="121900" bIns="121900" rtlCol="0" anchor="t" anchorCtr="0">
            <a:normAutofit/>
          </a:bodyPr>
          <a:lstStyle/>
          <a:p>
            <a:r>
              <a:rPr lang="en" dirty="0"/>
              <a:t>And even worse on very noisy speech</a:t>
            </a:r>
            <a:endParaRPr dirty="0"/>
          </a:p>
        </p:txBody>
      </p:sp>
      <p:sp>
        <p:nvSpPr>
          <p:cNvPr id="386" name="Google Shape;386;p42"/>
          <p:cNvSpPr txBox="1">
            <a:spLocks noGrp="1"/>
          </p:cNvSpPr>
          <p:nvPr>
            <p:ph type="body" idx="1"/>
          </p:nvPr>
        </p:nvSpPr>
        <p:spPr>
          <a:xfrm>
            <a:off x="6501008" y="728014"/>
            <a:ext cx="5359492" cy="5713406"/>
          </a:xfrm>
          <a:prstGeom prst="rect">
            <a:avLst/>
          </a:prstGeom>
        </p:spPr>
        <p:txBody>
          <a:bodyPr spcFirstLastPara="1" vert="horz" wrap="square" lIns="121900" tIns="121900" rIns="121900" bIns="121900" rtlCol="0" anchor="t" anchorCtr="0">
            <a:normAutofit fontScale="92500" lnSpcReduction="10000"/>
          </a:bodyPr>
          <a:lstStyle/>
          <a:p>
            <a:pPr marL="0" indent="0">
              <a:spcBef>
                <a:spcPts val="1600"/>
              </a:spcBef>
              <a:buNone/>
            </a:pPr>
            <a:r>
              <a:rPr lang="en" b="1" dirty="0"/>
              <a:t>Whisper (Transcription): </a:t>
            </a:r>
            <a:r>
              <a:rPr lang="en-US" b="1" dirty="0"/>
              <a:t> </a:t>
            </a:r>
            <a:r>
              <a:rPr lang="en-US" dirty="0"/>
              <a:t>Allez, il </a:t>
            </a:r>
            <a:r>
              <a:rPr lang="en-US" dirty="0" err="1"/>
              <a:t>va</a:t>
            </a:r>
            <a:r>
              <a:rPr lang="en-US" dirty="0"/>
              <a:t> y </a:t>
            </a:r>
            <a:r>
              <a:rPr lang="en-US" dirty="0" err="1"/>
              <a:t>aller</a:t>
            </a:r>
            <a:r>
              <a:rPr lang="en-US" dirty="0"/>
              <a:t>, il </a:t>
            </a:r>
            <a:r>
              <a:rPr lang="en-US" dirty="0" err="1"/>
              <a:t>va</a:t>
            </a:r>
            <a:r>
              <a:rPr lang="en-US" dirty="0"/>
              <a:t> y </a:t>
            </a:r>
            <a:r>
              <a:rPr lang="en-US" dirty="0" err="1"/>
              <a:t>aller</a:t>
            </a:r>
            <a:r>
              <a:rPr lang="en-US" dirty="0"/>
              <a:t>, il </a:t>
            </a:r>
            <a:r>
              <a:rPr lang="en-US" dirty="0" err="1"/>
              <a:t>va</a:t>
            </a:r>
            <a:r>
              <a:rPr lang="en-US" dirty="0"/>
              <a:t> y </a:t>
            </a:r>
            <a:r>
              <a:rPr lang="en-US" dirty="0" err="1"/>
              <a:t>aller</a:t>
            </a:r>
            <a:r>
              <a:rPr lang="en-US" dirty="0"/>
              <a:t>, il </a:t>
            </a:r>
            <a:r>
              <a:rPr lang="en-US" dirty="0" err="1"/>
              <a:t>va</a:t>
            </a:r>
            <a:r>
              <a:rPr lang="en-US" dirty="0"/>
              <a:t> y </a:t>
            </a:r>
            <a:r>
              <a:rPr lang="en-US" dirty="0" err="1"/>
              <a:t>aller</a:t>
            </a:r>
            <a:r>
              <a:rPr lang="en-US" dirty="0"/>
              <a:t>, il </a:t>
            </a:r>
            <a:r>
              <a:rPr lang="en-US" dirty="0" err="1"/>
              <a:t>va</a:t>
            </a:r>
            <a:r>
              <a:rPr lang="en-US" dirty="0"/>
              <a:t> y </a:t>
            </a:r>
            <a:r>
              <a:rPr lang="en-US" dirty="0" err="1"/>
              <a:t>aller</a:t>
            </a:r>
            <a:r>
              <a:rPr lang="en-US" dirty="0"/>
              <a:t>, il </a:t>
            </a:r>
            <a:r>
              <a:rPr lang="en-US" dirty="0" err="1"/>
              <a:t>va</a:t>
            </a:r>
            <a:r>
              <a:rPr lang="en-US" dirty="0"/>
              <a:t> y </a:t>
            </a:r>
            <a:r>
              <a:rPr lang="en-US" dirty="0" err="1"/>
              <a:t>aller</a:t>
            </a:r>
            <a:r>
              <a:rPr lang="en-US" dirty="0"/>
              <a:t>, il </a:t>
            </a:r>
            <a:r>
              <a:rPr lang="en-US" dirty="0" err="1"/>
              <a:t>va</a:t>
            </a:r>
            <a:r>
              <a:rPr lang="en-US" dirty="0"/>
              <a:t> y </a:t>
            </a:r>
            <a:r>
              <a:rPr lang="en-US" dirty="0" err="1"/>
              <a:t>aller</a:t>
            </a:r>
            <a:r>
              <a:rPr lang="en-US" dirty="0"/>
              <a:t>, il </a:t>
            </a:r>
            <a:r>
              <a:rPr lang="en-US" dirty="0" err="1"/>
              <a:t>va</a:t>
            </a:r>
            <a:r>
              <a:rPr lang="en-US" dirty="0"/>
              <a:t> y </a:t>
            </a:r>
            <a:r>
              <a:rPr lang="en-US" dirty="0" err="1"/>
              <a:t>aller</a:t>
            </a:r>
            <a:r>
              <a:rPr lang="en-US" dirty="0"/>
              <a:t>, il </a:t>
            </a:r>
            <a:r>
              <a:rPr lang="en-US" dirty="0" err="1"/>
              <a:t>va</a:t>
            </a:r>
            <a:r>
              <a:rPr lang="en-US" dirty="0"/>
              <a:t> y </a:t>
            </a:r>
            <a:r>
              <a:rPr lang="en-US" dirty="0" err="1"/>
              <a:t>aller</a:t>
            </a:r>
            <a:r>
              <a:rPr lang="en-US" dirty="0"/>
              <a:t>, il </a:t>
            </a:r>
            <a:r>
              <a:rPr lang="en-US" dirty="0" err="1"/>
              <a:t>va</a:t>
            </a:r>
            <a:r>
              <a:rPr lang="en-US" dirty="0"/>
              <a:t> y </a:t>
            </a:r>
            <a:r>
              <a:rPr lang="en-US" dirty="0" err="1"/>
              <a:t>aller</a:t>
            </a:r>
            <a:r>
              <a:rPr lang="en-US" dirty="0"/>
              <a:t>, il </a:t>
            </a:r>
            <a:r>
              <a:rPr lang="en-US" dirty="0" err="1"/>
              <a:t>va</a:t>
            </a:r>
            <a:r>
              <a:rPr lang="en-US" dirty="0"/>
              <a:t> y </a:t>
            </a:r>
            <a:r>
              <a:rPr lang="en-US" dirty="0" err="1"/>
              <a:t>aller</a:t>
            </a:r>
            <a:r>
              <a:rPr lang="en-US" dirty="0"/>
              <a:t>, il </a:t>
            </a:r>
            <a:r>
              <a:rPr lang="en-US" dirty="0" err="1"/>
              <a:t>va</a:t>
            </a:r>
            <a:r>
              <a:rPr lang="en-US" dirty="0"/>
              <a:t> y </a:t>
            </a:r>
            <a:r>
              <a:rPr lang="en-US" dirty="0" err="1"/>
              <a:t>aller</a:t>
            </a:r>
            <a:r>
              <a:rPr lang="en-US" dirty="0"/>
              <a:t>, il </a:t>
            </a:r>
            <a:r>
              <a:rPr lang="en-US" dirty="0" err="1"/>
              <a:t>va</a:t>
            </a:r>
            <a:r>
              <a:rPr lang="en-US" dirty="0"/>
              <a:t> y </a:t>
            </a:r>
            <a:r>
              <a:rPr lang="en-US" dirty="0" err="1"/>
              <a:t>aller</a:t>
            </a:r>
            <a:r>
              <a:rPr lang="en-US" dirty="0"/>
              <a:t>, il </a:t>
            </a:r>
            <a:r>
              <a:rPr lang="en-US" dirty="0" err="1"/>
              <a:t>va</a:t>
            </a:r>
            <a:r>
              <a:rPr lang="en-US" dirty="0"/>
              <a:t> y </a:t>
            </a:r>
            <a:r>
              <a:rPr lang="en-US" dirty="0" err="1"/>
              <a:t>aller</a:t>
            </a:r>
            <a:r>
              <a:rPr lang="en-US" dirty="0"/>
              <a:t>, il </a:t>
            </a:r>
            <a:r>
              <a:rPr lang="en-US" dirty="0" err="1"/>
              <a:t>va</a:t>
            </a:r>
            <a:r>
              <a:rPr lang="en-US" dirty="0"/>
              <a:t> y </a:t>
            </a:r>
            <a:r>
              <a:rPr lang="en-US" dirty="0" err="1"/>
              <a:t>aller</a:t>
            </a:r>
            <a:r>
              <a:rPr lang="en-US" dirty="0"/>
              <a:t>, il </a:t>
            </a:r>
            <a:r>
              <a:rPr lang="en-US" dirty="0" err="1"/>
              <a:t>va</a:t>
            </a:r>
            <a:r>
              <a:rPr lang="en-US" dirty="0"/>
              <a:t> y </a:t>
            </a:r>
            <a:r>
              <a:rPr lang="en-US" dirty="0" err="1"/>
              <a:t>aller</a:t>
            </a:r>
            <a:r>
              <a:rPr lang="en-US" dirty="0"/>
              <a:t>, il </a:t>
            </a:r>
            <a:r>
              <a:rPr lang="en-US" dirty="0" err="1"/>
              <a:t>va</a:t>
            </a:r>
            <a:r>
              <a:rPr lang="en-US" dirty="0"/>
              <a:t> y </a:t>
            </a:r>
            <a:r>
              <a:rPr lang="en-US" dirty="0" err="1"/>
              <a:t>aller</a:t>
            </a:r>
            <a:r>
              <a:rPr lang="en-US" dirty="0"/>
              <a:t>, il </a:t>
            </a:r>
            <a:r>
              <a:rPr lang="en-US" dirty="0" err="1"/>
              <a:t>va</a:t>
            </a:r>
            <a:r>
              <a:rPr lang="en-US" dirty="0"/>
              <a:t> y </a:t>
            </a:r>
            <a:r>
              <a:rPr lang="en-US" dirty="0" err="1"/>
              <a:t>aller</a:t>
            </a:r>
            <a:r>
              <a:rPr lang="en-US" dirty="0"/>
              <a:t>, il </a:t>
            </a:r>
            <a:r>
              <a:rPr lang="en-US" dirty="0" err="1"/>
              <a:t>va</a:t>
            </a:r>
            <a:r>
              <a:rPr lang="en-US" dirty="0"/>
              <a:t> y </a:t>
            </a:r>
            <a:r>
              <a:rPr lang="en-US" dirty="0" err="1"/>
              <a:t>aller</a:t>
            </a:r>
            <a:r>
              <a:rPr lang="en-US" dirty="0"/>
              <a:t>, il </a:t>
            </a:r>
            <a:r>
              <a:rPr lang="en-US" dirty="0" err="1"/>
              <a:t>va</a:t>
            </a:r>
            <a:r>
              <a:rPr lang="en-US" dirty="0"/>
              <a:t> y </a:t>
            </a:r>
            <a:r>
              <a:rPr lang="en-US" dirty="0" err="1"/>
              <a:t>aller</a:t>
            </a:r>
            <a:r>
              <a:rPr lang="en-US" dirty="0"/>
              <a:t>, il </a:t>
            </a:r>
            <a:r>
              <a:rPr lang="en-US" dirty="0" err="1"/>
              <a:t>va</a:t>
            </a:r>
            <a:r>
              <a:rPr lang="en-US" dirty="0"/>
              <a:t> y </a:t>
            </a:r>
            <a:r>
              <a:rPr lang="en-US" dirty="0" err="1"/>
              <a:t>aller</a:t>
            </a:r>
            <a:r>
              <a:rPr lang="en-US" dirty="0"/>
              <a:t>, il </a:t>
            </a:r>
            <a:r>
              <a:rPr lang="en-US" dirty="0" err="1"/>
              <a:t>va</a:t>
            </a:r>
            <a:r>
              <a:rPr lang="en-US" dirty="0"/>
              <a:t> y </a:t>
            </a:r>
            <a:r>
              <a:rPr lang="en-US" dirty="0" err="1"/>
              <a:t>aller</a:t>
            </a:r>
            <a:r>
              <a:rPr lang="en-US" dirty="0"/>
              <a:t>, il </a:t>
            </a:r>
            <a:r>
              <a:rPr lang="en-US" dirty="0" err="1"/>
              <a:t>va</a:t>
            </a:r>
            <a:r>
              <a:rPr lang="en-US" dirty="0"/>
              <a:t> y </a:t>
            </a:r>
            <a:r>
              <a:rPr lang="en-US" dirty="0" err="1"/>
              <a:t>aller</a:t>
            </a:r>
            <a:r>
              <a:rPr lang="en-US" dirty="0"/>
              <a:t>, il </a:t>
            </a:r>
            <a:r>
              <a:rPr lang="en-US" dirty="0" err="1"/>
              <a:t>va</a:t>
            </a:r>
            <a:r>
              <a:rPr lang="en-US" dirty="0"/>
              <a:t> y </a:t>
            </a:r>
            <a:r>
              <a:rPr lang="en-US" dirty="0" err="1"/>
              <a:t>aller</a:t>
            </a:r>
            <a:r>
              <a:rPr lang="en-US" dirty="0"/>
              <a:t>, il </a:t>
            </a:r>
            <a:r>
              <a:rPr lang="en-US" dirty="0" err="1"/>
              <a:t>va</a:t>
            </a:r>
            <a:r>
              <a:rPr lang="en-US" dirty="0"/>
              <a:t> y </a:t>
            </a:r>
            <a:r>
              <a:rPr lang="en-US" dirty="0" err="1"/>
              <a:t>aller</a:t>
            </a:r>
            <a:r>
              <a:rPr lang="en-US" dirty="0"/>
              <a:t>, il </a:t>
            </a:r>
            <a:r>
              <a:rPr lang="en-US" dirty="0" err="1"/>
              <a:t>va</a:t>
            </a:r>
            <a:r>
              <a:rPr lang="en-US" dirty="0"/>
              <a:t> y </a:t>
            </a:r>
            <a:r>
              <a:rPr lang="en-US" dirty="0" err="1"/>
              <a:t>aller</a:t>
            </a:r>
            <a:r>
              <a:rPr lang="en-US" dirty="0"/>
              <a:t>, il </a:t>
            </a:r>
            <a:r>
              <a:rPr lang="en-US" dirty="0" err="1"/>
              <a:t>va</a:t>
            </a:r>
            <a:r>
              <a:rPr lang="en-US" dirty="0"/>
              <a:t> y </a:t>
            </a:r>
            <a:r>
              <a:rPr lang="en-US" dirty="0" err="1"/>
              <a:t>aller</a:t>
            </a:r>
            <a:r>
              <a:rPr lang="en-US" dirty="0"/>
              <a:t>………..</a:t>
            </a:r>
          </a:p>
          <a:p>
            <a:pPr marL="0" indent="0">
              <a:spcBef>
                <a:spcPts val="1600"/>
              </a:spcBef>
              <a:buNone/>
            </a:pPr>
            <a:r>
              <a:rPr lang="en" b="1" dirty="0"/>
              <a:t>Whisper (Translation): </a:t>
            </a:r>
            <a:r>
              <a:rPr lang="en" dirty="0"/>
              <a:t>Come on, come on, come on, come on, come on, come on, come on, come on, come on, come on, come on, come on, come on, come on, come on, come on, come on, come on, come on, come on, come on, come on, come on, come on, come on, come on, come on, come on, come on,,...............</a:t>
            </a:r>
            <a:endParaRPr dirty="0"/>
          </a:p>
        </p:txBody>
      </p:sp>
      <p:sp>
        <p:nvSpPr>
          <p:cNvPr id="387" name="Google Shape;387;p42"/>
          <p:cNvSpPr txBox="1">
            <a:spLocks noGrp="1"/>
          </p:cNvSpPr>
          <p:nvPr>
            <p:ph type="sldNum" idx="12"/>
          </p:nvPr>
        </p:nvSpPr>
        <p:spPr>
          <a:xfrm>
            <a:off x="11296611" y="6238704"/>
            <a:ext cx="731600" cy="524800"/>
          </a:xfrm>
          <a:prstGeom prst="rect">
            <a:avLst/>
          </a:prstGeom>
        </p:spPr>
        <p:txBody>
          <a:bodyPr spcFirstLastPara="1" vert="horz" wrap="square" lIns="121900" tIns="121900" rIns="121900" bIns="121900" rtlCol="0" anchor="ctr" anchorCtr="0">
            <a:normAutofit/>
          </a:bodyPr>
          <a:lstStyle/>
          <a:p>
            <a:fld id="{00000000-1234-1234-1234-123412341234}" type="slidenum">
              <a:rPr lang="en"/>
              <a:pPr/>
              <a:t>126</a:t>
            </a:fld>
            <a:endParaRPr/>
          </a:p>
        </p:txBody>
      </p:sp>
      <p:sp>
        <p:nvSpPr>
          <p:cNvPr id="2" name="TextBox 1">
            <a:extLst>
              <a:ext uri="{FF2B5EF4-FFF2-40B4-BE49-F238E27FC236}">
                <a16:creationId xmlns:a16="http://schemas.microsoft.com/office/drawing/2014/main" id="{B317BCEC-F4D7-2679-7198-40E5C6E5FE8A}"/>
              </a:ext>
            </a:extLst>
          </p:cNvPr>
          <p:cNvSpPr txBox="1"/>
          <p:nvPr/>
        </p:nvSpPr>
        <p:spPr>
          <a:xfrm>
            <a:off x="627949" y="865800"/>
            <a:ext cx="5359492" cy="2215991"/>
          </a:xfrm>
          <a:prstGeom prst="rect">
            <a:avLst/>
          </a:prstGeom>
          <a:noFill/>
        </p:spPr>
        <p:txBody>
          <a:bodyPr wrap="square" rtlCol="0">
            <a:spAutoFit/>
          </a:bodyPr>
          <a:lstStyle/>
          <a:p>
            <a:r>
              <a:rPr lang="en-US" sz="2400" dirty="0">
                <a:latin typeface="Raleway" pitchFamily="2" charset="77"/>
              </a:rPr>
              <a:t>Ground truth: “Allez, </a:t>
            </a:r>
            <a:r>
              <a:rPr lang="en-US" sz="2400" dirty="0" err="1">
                <a:latin typeface="Raleway" pitchFamily="2" charset="77"/>
              </a:rPr>
              <a:t>allez</a:t>
            </a:r>
            <a:r>
              <a:rPr lang="en-US" sz="2400" dirty="0">
                <a:latin typeface="Raleway" pitchFamily="2" charset="77"/>
              </a:rPr>
              <a:t>, </a:t>
            </a:r>
            <a:r>
              <a:rPr lang="en-US" sz="2400" dirty="0" err="1">
                <a:latin typeface="Raleway" pitchFamily="2" charset="77"/>
              </a:rPr>
              <a:t>allez</a:t>
            </a:r>
            <a:r>
              <a:rPr lang="en-US" sz="2400" dirty="0">
                <a:latin typeface="Raleway" pitchFamily="2" charset="77"/>
              </a:rPr>
              <a:t>, </a:t>
            </a:r>
            <a:r>
              <a:rPr lang="en-US" sz="2400" dirty="0" err="1">
                <a:latin typeface="Raleway" pitchFamily="2" charset="77"/>
              </a:rPr>
              <a:t>alleeeeez</a:t>
            </a:r>
            <a:r>
              <a:rPr lang="en-US" sz="2400" dirty="0">
                <a:latin typeface="Raleway" pitchFamily="2" charset="77"/>
              </a:rPr>
              <a:t>….. Martinez! Qui </a:t>
            </a:r>
            <a:r>
              <a:rPr lang="en-US" sz="2400" dirty="0" err="1">
                <a:latin typeface="Raleway" pitchFamily="2" charset="77"/>
              </a:rPr>
              <a:t>vient</a:t>
            </a:r>
            <a:r>
              <a:rPr lang="en-US" sz="2400" dirty="0">
                <a:latin typeface="Raleway" pitchFamily="2" charset="77"/>
              </a:rPr>
              <a:t> de </a:t>
            </a:r>
            <a:r>
              <a:rPr lang="en-US" sz="2400" dirty="0" err="1">
                <a:latin typeface="Raleway" pitchFamily="2" charset="77"/>
              </a:rPr>
              <a:t>sauver</a:t>
            </a:r>
            <a:r>
              <a:rPr lang="en-US" sz="2400" dirty="0">
                <a:latin typeface="Raleway" pitchFamily="2" charset="77"/>
              </a:rPr>
              <a:t>…. Face à Randal Kolo </a:t>
            </a:r>
            <a:r>
              <a:rPr lang="en-US" sz="2400" dirty="0" err="1">
                <a:latin typeface="Raleway" pitchFamily="2" charset="77"/>
              </a:rPr>
              <a:t>Muani</a:t>
            </a:r>
            <a:r>
              <a:rPr lang="en-US" sz="2400" dirty="0">
                <a:latin typeface="Raleway" pitchFamily="2" charset="77"/>
              </a:rPr>
              <a:t>. Mais </a:t>
            </a:r>
            <a:r>
              <a:rPr lang="en-US" sz="2400" dirty="0" err="1">
                <a:latin typeface="Raleway" pitchFamily="2" charset="77"/>
              </a:rPr>
              <a:t>c’est</a:t>
            </a:r>
            <a:r>
              <a:rPr lang="en-US" sz="2400" dirty="0">
                <a:latin typeface="Raleway" pitchFamily="2" charset="77"/>
              </a:rPr>
              <a:t> </a:t>
            </a:r>
            <a:r>
              <a:rPr lang="en-US" sz="2400" dirty="0" err="1">
                <a:latin typeface="Raleway" pitchFamily="2" charset="77"/>
              </a:rPr>
              <a:t>fou</a:t>
            </a:r>
            <a:r>
              <a:rPr lang="en-US" sz="2400" dirty="0">
                <a:latin typeface="Raleway" pitchFamily="2" charset="77"/>
              </a:rPr>
              <a:t> ! Et </a:t>
            </a:r>
            <a:r>
              <a:rPr lang="en-US" sz="2400" dirty="0" err="1">
                <a:latin typeface="Raleway" pitchFamily="2" charset="77"/>
              </a:rPr>
              <a:t>ça</a:t>
            </a:r>
            <a:r>
              <a:rPr lang="en-US" sz="2400" dirty="0">
                <a:latin typeface="Raleway" pitchFamily="2" charset="77"/>
              </a:rPr>
              <a:t> </a:t>
            </a:r>
            <a:r>
              <a:rPr lang="en-US" sz="2400" dirty="0" err="1">
                <a:latin typeface="Raleway" pitchFamily="2" charset="77"/>
              </a:rPr>
              <a:t>repart</a:t>
            </a:r>
            <a:r>
              <a:rPr lang="en-US" sz="2400" dirty="0">
                <a:latin typeface="Raleway" pitchFamily="2" charset="77"/>
              </a:rPr>
              <a:t> de </a:t>
            </a:r>
            <a:r>
              <a:rPr lang="en-US" sz="2400" dirty="0" err="1">
                <a:latin typeface="Raleway" pitchFamily="2" charset="77"/>
              </a:rPr>
              <a:t>l'autre</a:t>
            </a:r>
            <a:r>
              <a:rPr lang="en-US" sz="2400" dirty="0">
                <a:latin typeface="Raleway" pitchFamily="2" charset="77"/>
              </a:rPr>
              <a:t> </a:t>
            </a:r>
            <a:r>
              <a:rPr lang="en-US" sz="2400" dirty="0" err="1">
                <a:latin typeface="Raleway" pitchFamily="2" charset="77"/>
              </a:rPr>
              <a:t>côté</a:t>
            </a:r>
            <a:r>
              <a:rPr lang="en-US" sz="2400" dirty="0">
                <a:latin typeface="Raleway" pitchFamily="2" charset="77"/>
              </a:rPr>
              <a:t>, et </a:t>
            </a:r>
            <a:r>
              <a:rPr lang="en-US" sz="2400" b="1" dirty="0" err="1">
                <a:latin typeface="Raleway" pitchFamily="2" charset="77"/>
              </a:rPr>
              <a:t>ça</a:t>
            </a:r>
            <a:r>
              <a:rPr lang="en-US" sz="2400" b="1" dirty="0">
                <a:latin typeface="Raleway" pitchFamily="2" charset="77"/>
              </a:rPr>
              <a:t> </a:t>
            </a:r>
            <a:r>
              <a:rPr lang="en-US" sz="2400" b="1" dirty="0" err="1">
                <a:latin typeface="Raleway" pitchFamily="2" charset="77"/>
              </a:rPr>
              <a:t>repart</a:t>
            </a:r>
            <a:r>
              <a:rPr lang="en-US" sz="2400" b="1" dirty="0">
                <a:latin typeface="Raleway" pitchFamily="2" charset="77"/>
              </a:rPr>
              <a:t> de </a:t>
            </a:r>
            <a:r>
              <a:rPr lang="en-US" sz="2400" b="1" dirty="0" err="1">
                <a:latin typeface="Raleway" pitchFamily="2" charset="77"/>
              </a:rPr>
              <a:t>l'autre</a:t>
            </a:r>
            <a:r>
              <a:rPr lang="en-US" sz="2400" b="1" dirty="0">
                <a:latin typeface="Raleway" pitchFamily="2" charset="77"/>
              </a:rPr>
              <a:t> </a:t>
            </a:r>
            <a:r>
              <a:rPr lang="en-US" sz="2400" b="1" dirty="0" err="1">
                <a:latin typeface="Raleway" pitchFamily="2" charset="77"/>
              </a:rPr>
              <a:t>côté</a:t>
            </a:r>
            <a:r>
              <a:rPr lang="en-US" sz="2400" b="1" dirty="0">
                <a:latin typeface="Raleway" pitchFamily="2" charset="77"/>
              </a:rPr>
              <a:t> !</a:t>
            </a:r>
          </a:p>
          <a:p>
            <a:endParaRPr lang="en-US" dirty="0"/>
          </a:p>
        </p:txBody>
      </p:sp>
      <p:pic>
        <p:nvPicPr>
          <p:cNvPr id="3" name="videoplayback2.mp4">
            <a:hlinkClick r:id="" action="ppaction://media"/>
            <a:extLst>
              <a:ext uri="{FF2B5EF4-FFF2-40B4-BE49-F238E27FC236}">
                <a16:creationId xmlns:a16="http://schemas.microsoft.com/office/drawing/2014/main" id="{AB0A8FDE-5CC6-3062-8A5B-ECC3205DD2A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27949" y="3176912"/>
            <a:ext cx="5359492" cy="3014715"/>
          </a:xfrm>
          <a:prstGeom prst="rect">
            <a:avLst/>
          </a:prstGeom>
        </p:spPr>
      </p:pic>
      <p:sp>
        <p:nvSpPr>
          <p:cNvPr id="4" name="TextBox 3">
            <a:extLst>
              <a:ext uri="{FF2B5EF4-FFF2-40B4-BE49-F238E27FC236}">
                <a16:creationId xmlns:a16="http://schemas.microsoft.com/office/drawing/2014/main" id="{29819D7B-CFBE-E612-7DAD-11FEDFDD1C80}"/>
              </a:ext>
            </a:extLst>
          </p:cNvPr>
          <p:cNvSpPr txBox="1"/>
          <p:nvPr/>
        </p:nvSpPr>
        <p:spPr>
          <a:xfrm>
            <a:off x="8281357" y="6441420"/>
            <a:ext cx="3860352" cy="369332"/>
          </a:xfrm>
          <a:prstGeom prst="rect">
            <a:avLst/>
          </a:prstGeom>
          <a:noFill/>
        </p:spPr>
        <p:txBody>
          <a:bodyPr wrap="none" rtlCol="0">
            <a:spAutoFit/>
          </a:bodyPr>
          <a:lstStyle/>
          <a:p>
            <a:r>
              <a:rPr lang="en-US" dirty="0">
                <a:latin typeface="Raleway" pitchFamily="2" charset="77"/>
              </a:rPr>
              <a:t>Example from  </a:t>
            </a:r>
            <a:r>
              <a:rPr lang="en-US" dirty="0" err="1">
                <a:latin typeface="Raleway" pitchFamily="2" charset="77"/>
              </a:rPr>
              <a:t>Tolúlọpẹ</a:t>
            </a:r>
            <a:r>
              <a:rPr lang="en-US" dirty="0">
                <a:latin typeface="Raleway" pitchFamily="2" charset="77"/>
              </a:rPr>
              <a:t>́ </a:t>
            </a:r>
            <a:r>
              <a:rPr lang="en-US" dirty="0" err="1">
                <a:latin typeface="Raleway" pitchFamily="2" charset="77"/>
              </a:rPr>
              <a:t>Ògúnrẹ̀mí</a:t>
            </a:r>
            <a:endParaRPr lang="en-US" dirty="0">
              <a:latin typeface="Raleway" pitchFamily="2" charset="77"/>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600"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6">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8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3"/>
                </p:tgtEl>
              </p:cMediaNode>
            </p:video>
            <p:seq concurrent="1" nextAc="seek">
              <p:cTn id="14" restart="whenNotActive" fill="hold" evtFilter="cancelBubble" nodeType="interactiveSeq">
                <p:stCondLst>
                  <p:cond evt="onClick" delay="0">
                    <p:tgtEl>
                      <p:spTgt spid="3"/>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43"/>
          <p:cNvSpPr txBox="1">
            <a:spLocks noGrp="1"/>
          </p:cNvSpPr>
          <p:nvPr>
            <p:ph type="title"/>
          </p:nvPr>
        </p:nvSpPr>
        <p:spPr>
          <a:xfrm>
            <a:off x="362967" y="201967"/>
            <a:ext cx="11360800" cy="763600"/>
          </a:xfrm>
          <a:prstGeom prst="rect">
            <a:avLst/>
          </a:prstGeom>
        </p:spPr>
        <p:txBody>
          <a:bodyPr spcFirstLastPara="1" vert="horz" wrap="square" lIns="121900" tIns="121900" rIns="121900" bIns="121900" rtlCol="0" anchor="t" anchorCtr="0">
            <a:normAutofit/>
          </a:bodyPr>
          <a:lstStyle/>
          <a:p>
            <a:r>
              <a:rPr lang="en" dirty="0"/>
              <a:t>And only works on languages with enough data</a:t>
            </a:r>
            <a:endParaRPr dirty="0"/>
          </a:p>
        </p:txBody>
      </p:sp>
      <p:sp>
        <p:nvSpPr>
          <p:cNvPr id="394" name="Google Shape;394;p43"/>
          <p:cNvSpPr txBox="1">
            <a:spLocks noGrp="1"/>
          </p:cNvSpPr>
          <p:nvPr>
            <p:ph type="body" idx="1"/>
          </p:nvPr>
        </p:nvSpPr>
        <p:spPr>
          <a:xfrm>
            <a:off x="6826685" y="1220900"/>
            <a:ext cx="4721482" cy="5322604"/>
          </a:xfrm>
          <a:prstGeom prst="rect">
            <a:avLst/>
          </a:prstGeom>
        </p:spPr>
        <p:txBody>
          <a:bodyPr spcFirstLastPara="1" vert="horz" wrap="square" lIns="121900" tIns="121900" rIns="121900" bIns="121900" rtlCol="0" anchor="t" anchorCtr="0">
            <a:normAutofit/>
          </a:bodyPr>
          <a:lstStyle/>
          <a:p>
            <a:pPr marL="186262" indent="0">
              <a:buNone/>
            </a:pPr>
            <a:r>
              <a:rPr lang="en" sz="2800" dirty="0"/>
              <a:t>WER below 10 if 1000 hours of training data</a:t>
            </a:r>
          </a:p>
          <a:p>
            <a:pPr marL="186262" indent="0">
              <a:buNone/>
            </a:pPr>
            <a:r>
              <a:rPr lang="en" sz="2800" dirty="0"/>
              <a:t>(English, Spanish, French, German, etc.)</a:t>
            </a:r>
          </a:p>
          <a:p>
            <a:pPr marL="186262" indent="0">
              <a:buNone/>
            </a:pPr>
            <a:endParaRPr sz="2800" dirty="0"/>
          </a:p>
          <a:p>
            <a:pPr marL="186262" indent="0">
              <a:buNone/>
            </a:pPr>
            <a:r>
              <a:rPr lang="en" sz="2800" dirty="0"/>
              <a:t>Low resource languages (top left) have a WER above 100 (Burmese, Lao, Tajik)</a:t>
            </a:r>
          </a:p>
          <a:p>
            <a:pPr marL="186262" indent="0">
              <a:buNone/>
            </a:pPr>
            <a:endParaRPr lang="en" sz="2800" dirty="0"/>
          </a:p>
          <a:p>
            <a:pPr marL="186262" indent="0">
              <a:buNone/>
            </a:pPr>
            <a:r>
              <a:rPr lang="en" sz="2800" dirty="0"/>
              <a:t>High WER for Chinese</a:t>
            </a:r>
          </a:p>
          <a:p>
            <a:pPr marL="186262" indent="0">
              <a:buNone/>
            </a:pPr>
            <a:endParaRPr dirty="0"/>
          </a:p>
        </p:txBody>
      </p:sp>
      <p:sp>
        <p:nvSpPr>
          <p:cNvPr id="395" name="Google Shape;395;p43"/>
          <p:cNvSpPr txBox="1">
            <a:spLocks noGrp="1"/>
          </p:cNvSpPr>
          <p:nvPr>
            <p:ph type="sldNum" idx="12"/>
          </p:nvPr>
        </p:nvSpPr>
        <p:spPr>
          <a:xfrm>
            <a:off x="11296611" y="6238704"/>
            <a:ext cx="731600" cy="524800"/>
          </a:xfrm>
          <a:prstGeom prst="rect">
            <a:avLst/>
          </a:prstGeom>
        </p:spPr>
        <p:txBody>
          <a:bodyPr spcFirstLastPara="1" vert="horz" wrap="square" lIns="121900" tIns="121900" rIns="121900" bIns="121900" rtlCol="0" anchor="ctr" anchorCtr="0">
            <a:normAutofit/>
          </a:bodyPr>
          <a:lstStyle/>
          <a:p>
            <a:fld id="{00000000-1234-1234-1234-123412341234}" type="slidenum">
              <a:rPr lang="en"/>
              <a:pPr/>
              <a:t>127</a:t>
            </a:fld>
            <a:endParaRPr/>
          </a:p>
        </p:txBody>
      </p:sp>
      <p:pic>
        <p:nvPicPr>
          <p:cNvPr id="396" name="Google Shape;396;p43" title="fleurs_asr-1.png"/>
          <p:cNvPicPr preferRelativeResize="0"/>
          <p:nvPr/>
        </p:nvPicPr>
        <p:blipFill>
          <a:blip r:embed="rId3">
            <a:alphaModFix/>
          </a:blip>
          <a:stretch>
            <a:fillRect/>
          </a:stretch>
        </p:blipFill>
        <p:spPr>
          <a:xfrm>
            <a:off x="362967" y="1535396"/>
            <a:ext cx="5753669" cy="5322604"/>
          </a:xfrm>
          <a:prstGeom prst="rect">
            <a:avLst/>
          </a:prstGeom>
          <a:noFill/>
          <a:ln>
            <a:noFill/>
          </a:ln>
        </p:spPr>
      </p:pic>
      <p:sp>
        <p:nvSpPr>
          <p:cNvPr id="3" name="TextBox 2">
            <a:extLst>
              <a:ext uri="{FF2B5EF4-FFF2-40B4-BE49-F238E27FC236}">
                <a16:creationId xmlns:a16="http://schemas.microsoft.com/office/drawing/2014/main" id="{3456ABA8-87A5-AB1B-69C7-2DA3B26373E6}"/>
              </a:ext>
            </a:extLst>
          </p:cNvPr>
          <p:cNvSpPr txBox="1"/>
          <p:nvPr/>
        </p:nvSpPr>
        <p:spPr>
          <a:xfrm>
            <a:off x="643834" y="827510"/>
            <a:ext cx="5753669" cy="707886"/>
          </a:xfrm>
          <a:prstGeom prst="rect">
            <a:avLst/>
          </a:prstGeom>
          <a:noFill/>
        </p:spPr>
        <p:txBody>
          <a:bodyPr wrap="square">
            <a:spAutoFit/>
          </a:bodyPr>
          <a:lstStyle/>
          <a:p>
            <a:pPr marL="0" indent="0">
              <a:buNone/>
            </a:pPr>
            <a:r>
              <a:rPr lang="en-US" sz="2000" dirty="0">
                <a:latin typeface="Raleway" pitchFamily="2" charset="77"/>
              </a:rPr>
              <a:t>Transcription performance on FLEURS dataset (lower is better)</a:t>
            </a:r>
          </a:p>
        </p:txBody>
      </p:sp>
      <p:sp>
        <p:nvSpPr>
          <p:cNvPr id="4" name="Freeform 3">
            <a:extLst>
              <a:ext uri="{FF2B5EF4-FFF2-40B4-BE49-F238E27FC236}">
                <a16:creationId xmlns:a16="http://schemas.microsoft.com/office/drawing/2014/main" id="{1517C44C-4D64-E08C-1996-1A34D7993B20}"/>
              </a:ext>
            </a:extLst>
          </p:cNvPr>
          <p:cNvSpPr/>
          <p:nvPr/>
        </p:nvSpPr>
        <p:spPr>
          <a:xfrm>
            <a:off x="5460897" y="5273458"/>
            <a:ext cx="614226" cy="676405"/>
          </a:xfrm>
          <a:custGeom>
            <a:avLst/>
            <a:gdLst>
              <a:gd name="csX0" fmla="*/ 238445 w 614226"/>
              <a:gd name="csY0" fmla="*/ 0 h 676405"/>
              <a:gd name="csX1" fmla="*/ 163289 w 614226"/>
              <a:gd name="csY1" fmla="*/ 87682 h 676405"/>
              <a:gd name="csX2" fmla="*/ 113185 w 614226"/>
              <a:gd name="csY2" fmla="*/ 162838 h 676405"/>
              <a:gd name="csX3" fmla="*/ 75607 w 614226"/>
              <a:gd name="csY3" fmla="*/ 275572 h 676405"/>
              <a:gd name="csX4" fmla="*/ 50555 w 614226"/>
              <a:gd name="csY4" fmla="*/ 388306 h 676405"/>
              <a:gd name="csX5" fmla="*/ 25503 w 614226"/>
              <a:gd name="csY5" fmla="*/ 425884 h 676405"/>
              <a:gd name="csX6" fmla="*/ 451 w 614226"/>
              <a:gd name="csY6" fmla="*/ 501041 h 676405"/>
              <a:gd name="csX7" fmla="*/ 12977 w 614226"/>
              <a:gd name="csY7" fmla="*/ 588723 h 676405"/>
              <a:gd name="csX8" fmla="*/ 100659 w 614226"/>
              <a:gd name="csY8" fmla="*/ 638827 h 676405"/>
              <a:gd name="csX9" fmla="*/ 238445 w 614226"/>
              <a:gd name="csY9" fmla="*/ 676405 h 676405"/>
              <a:gd name="csX10" fmla="*/ 438862 w 614226"/>
              <a:gd name="csY10" fmla="*/ 663879 h 676405"/>
              <a:gd name="csX11" fmla="*/ 488966 w 614226"/>
              <a:gd name="csY11" fmla="*/ 626301 h 676405"/>
              <a:gd name="csX12" fmla="*/ 526544 w 614226"/>
              <a:gd name="csY12" fmla="*/ 601249 h 676405"/>
              <a:gd name="csX13" fmla="*/ 576648 w 614226"/>
              <a:gd name="csY13" fmla="*/ 526093 h 676405"/>
              <a:gd name="csX14" fmla="*/ 614226 w 614226"/>
              <a:gd name="csY14" fmla="*/ 450937 h 676405"/>
              <a:gd name="csX15" fmla="*/ 601700 w 614226"/>
              <a:gd name="csY15" fmla="*/ 313150 h 676405"/>
              <a:gd name="csX16" fmla="*/ 576648 w 614226"/>
              <a:gd name="csY16" fmla="*/ 237994 h 676405"/>
              <a:gd name="csX17" fmla="*/ 488966 w 614226"/>
              <a:gd name="csY17" fmla="*/ 125260 h 676405"/>
              <a:gd name="csX18" fmla="*/ 413810 w 614226"/>
              <a:gd name="csY18" fmla="*/ 100208 h 676405"/>
              <a:gd name="csX19" fmla="*/ 188341 w 614226"/>
              <a:gd name="csY19" fmla="*/ 87682 h 6764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614226" h="676405">
                <a:moveTo>
                  <a:pt x="238445" y="0"/>
                </a:moveTo>
                <a:cubicBezTo>
                  <a:pt x="213393" y="29227"/>
                  <a:pt x="186760" y="57170"/>
                  <a:pt x="163289" y="87682"/>
                </a:cubicBezTo>
                <a:cubicBezTo>
                  <a:pt x="144931" y="111547"/>
                  <a:pt x="113185" y="162838"/>
                  <a:pt x="113185" y="162838"/>
                </a:cubicBezTo>
                <a:cubicBezTo>
                  <a:pt x="83177" y="342886"/>
                  <a:pt x="123642" y="163489"/>
                  <a:pt x="75607" y="275572"/>
                </a:cubicBezTo>
                <a:cubicBezTo>
                  <a:pt x="56355" y="320493"/>
                  <a:pt x="68389" y="340747"/>
                  <a:pt x="50555" y="388306"/>
                </a:cubicBezTo>
                <a:cubicBezTo>
                  <a:pt x="45269" y="402402"/>
                  <a:pt x="33854" y="413358"/>
                  <a:pt x="25503" y="425884"/>
                </a:cubicBezTo>
                <a:cubicBezTo>
                  <a:pt x="17152" y="450936"/>
                  <a:pt x="-3284" y="474899"/>
                  <a:pt x="451" y="501041"/>
                </a:cubicBezTo>
                <a:cubicBezTo>
                  <a:pt x="4626" y="530268"/>
                  <a:pt x="2012" y="561311"/>
                  <a:pt x="12977" y="588723"/>
                </a:cubicBezTo>
                <a:cubicBezTo>
                  <a:pt x="30948" y="633651"/>
                  <a:pt x="64254" y="626692"/>
                  <a:pt x="100659" y="638827"/>
                </a:cubicBezTo>
                <a:cubicBezTo>
                  <a:pt x="221354" y="679059"/>
                  <a:pt x="102159" y="653691"/>
                  <a:pt x="238445" y="676405"/>
                </a:cubicBezTo>
                <a:cubicBezTo>
                  <a:pt x="305251" y="672230"/>
                  <a:pt x="373226" y="677006"/>
                  <a:pt x="438862" y="663879"/>
                </a:cubicBezTo>
                <a:cubicBezTo>
                  <a:pt x="459333" y="659785"/>
                  <a:pt x="471978" y="638435"/>
                  <a:pt x="488966" y="626301"/>
                </a:cubicBezTo>
                <a:cubicBezTo>
                  <a:pt x="501216" y="617551"/>
                  <a:pt x="514018" y="609600"/>
                  <a:pt x="526544" y="601249"/>
                </a:cubicBezTo>
                <a:cubicBezTo>
                  <a:pt x="543245" y="576197"/>
                  <a:pt x="567127" y="554657"/>
                  <a:pt x="576648" y="526093"/>
                </a:cubicBezTo>
                <a:cubicBezTo>
                  <a:pt x="593935" y="474233"/>
                  <a:pt x="581850" y="499501"/>
                  <a:pt x="614226" y="450937"/>
                </a:cubicBezTo>
                <a:cubicBezTo>
                  <a:pt x="610051" y="405008"/>
                  <a:pt x="609715" y="358567"/>
                  <a:pt x="601700" y="313150"/>
                </a:cubicBezTo>
                <a:cubicBezTo>
                  <a:pt x="597111" y="287145"/>
                  <a:pt x="591296" y="259966"/>
                  <a:pt x="576648" y="237994"/>
                </a:cubicBezTo>
                <a:cubicBezTo>
                  <a:pt x="563803" y="218727"/>
                  <a:pt x="520131" y="142574"/>
                  <a:pt x="488966" y="125260"/>
                </a:cubicBezTo>
                <a:cubicBezTo>
                  <a:pt x="465882" y="112436"/>
                  <a:pt x="439704" y="105387"/>
                  <a:pt x="413810" y="100208"/>
                </a:cubicBezTo>
                <a:cubicBezTo>
                  <a:pt x="297954" y="77037"/>
                  <a:pt x="372470" y="87682"/>
                  <a:pt x="188341" y="87682"/>
                </a:cubicBezTo>
              </a:path>
            </a:pathLst>
          </a:custGeom>
          <a:noFill/>
          <a:ln w="38100">
            <a:solidFill>
              <a:srgbClr val="013A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a:extLst>
              <a:ext uri="{FF2B5EF4-FFF2-40B4-BE49-F238E27FC236}">
                <a16:creationId xmlns:a16="http://schemas.microsoft.com/office/drawing/2014/main" id="{EBA5D0BD-DACE-84EB-5F8E-A9C4CFEAF512}"/>
              </a:ext>
            </a:extLst>
          </p:cNvPr>
          <p:cNvSpPr/>
          <p:nvPr/>
        </p:nvSpPr>
        <p:spPr>
          <a:xfrm>
            <a:off x="878459" y="1591110"/>
            <a:ext cx="614226" cy="676405"/>
          </a:xfrm>
          <a:custGeom>
            <a:avLst/>
            <a:gdLst>
              <a:gd name="csX0" fmla="*/ 238445 w 614226"/>
              <a:gd name="csY0" fmla="*/ 0 h 676405"/>
              <a:gd name="csX1" fmla="*/ 163289 w 614226"/>
              <a:gd name="csY1" fmla="*/ 87682 h 676405"/>
              <a:gd name="csX2" fmla="*/ 113185 w 614226"/>
              <a:gd name="csY2" fmla="*/ 162838 h 676405"/>
              <a:gd name="csX3" fmla="*/ 75607 w 614226"/>
              <a:gd name="csY3" fmla="*/ 275572 h 676405"/>
              <a:gd name="csX4" fmla="*/ 50555 w 614226"/>
              <a:gd name="csY4" fmla="*/ 388306 h 676405"/>
              <a:gd name="csX5" fmla="*/ 25503 w 614226"/>
              <a:gd name="csY5" fmla="*/ 425884 h 676405"/>
              <a:gd name="csX6" fmla="*/ 451 w 614226"/>
              <a:gd name="csY6" fmla="*/ 501041 h 676405"/>
              <a:gd name="csX7" fmla="*/ 12977 w 614226"/>
              <a:gd name="csY7" fmla="*/ 588723 h 676405"/>
              <a:gd name="csX8" fmla="*/ 100659 w 614226"/>
              <a:gd name="csY8" fmla="*/ 638827 h 676405"/>
              <a:gd name="csX9" fmla="*/ 238445 w 614226"/>
              <a:gd name="csY9" fmla="*/ 676405 h 676405"/>
              <a:gd name="csX10" fmla="*/ 438862 w 614226"/>
              <a:gd name="csY10" fmla="*/ 663879 h 676405"/>
              <a:gd name="csX11" fmla="*/ 488966 w 614226"/>
              <a:gd name="csY11" fmla="*/ 626301 h 676405"/>
              <a:gd name="csX12" fmla="*/ 526544 w 614226"/>
              <a:gd name="csY12" fmla="*/ 601249 h 676405"/>
              <a:gd name="csX13" fmla="*/ 576648 w 614226"/>
              <a:gd name="csY13" fmla="*/ 526093 h 676405"/>
              <a:gd name="csX14" fmla="*/ 614226 w 614226"/>
              <a:gd name="csY14" fmla="*/ 450937 h 676405"/>
              <a:gd name="csX15" fmla="*/ 601700 w 614226"/>
              <a:gd name="csY15" fmla="*/ 313150 h 676405"/>
              <a:gd name="csX16" fmla="*/ 576648 w 614226"/>
              <a:gd name="csY16" fmla="*/ 237994 h 676405"/>
              <a:gd name="csX17" fmla="*/ 488966 w 614226"/>
              <a:gd name="csY17" fmla="*/ 125260 h 676405"/>
              <a:gd name="csX18" fmla="*/ 413810 w 614226"/>
              <a:gd name="csY18" fmla="*/ 100208 h 676405"/>
              <a:gd name="csX19" fmla="*/ 188341 w 614226"/>
              <a:gd name="csY19" fmla="*/ 87682 h 6764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614226" h="676405">
                <a:moveTo>
                  <a:pt x="238445" y="0"/>
                </a:moveTo>
                <a:cubicBezTo>
                  <a:pt x="213393" y="29227"/>
                  <a:pt x="186760" y="57170"/>
                  <a:pt x="163289" y="87682"/>
                </a:cubicBezTo>
                <a:cubicBezTo>
                  <a:pt x="144931" y="111547"/>
                  <a:pt x="113185" y="162838"/>
                  <a:pt x="113185" y="162838"/>
                </a:cubicBezTo>
                <a:cubicBezTo>
                  <a:pt x="83177" y="342886"/>
                  <a:pt x="123642" y="163489"/>
                  <a:pt x="75607" y="275572"/>
                </a:cubicBezTo>
                <a:cubicBezTo>
                  <a:pt x="56355" y="320493"/>
                  <a:pt x="68389" y="340747"/>
                  <a:pt x="50555" y="388306"/>
                </a:cubicBezTo>
                <a:cubicBezTo>
                  <a:pt x="45269" y="402402"/>
                  <a:pt x="33854" y="413358"/>
                  <a:pt x="25503" y="425884"/>
                </a:cubicBezTo>
                <a:cubicBezTo>
                  <a:pt x="17152" y="450936"/>
                  <a:pt x="-3284" y="474899"/>
                  <a:pt x="451" y="501041"/>
                </a:cubicBezTo>
                <a:cubicBezTo>
                  <a:pt x="4626" y="530268"/>
                  <a:pt x="2012" y="561311"/>
                  <a:pt x="12977" y="588723"/>
                </a:cubicBezTo>
                <a:cubicBezTo>
                  <a:pt x="30948" y="633651"/>
                  <a:pt x="64254" y="626692"/>
                  <a:pt x="100659" y="638827"/>
                </a:cubicBezTo>
                <a:cubicBezTo>
                  <a:pt x="221354" y="679059"/>
                  <a:pt x="102159" y="653691"/>
                  <a:pt x="238445" y="676405"/>
                </a:cubicBezTo>
                <a:cubicBezTo>
                  <a:pt x="305251" y="672230"/>
                  <a:pt x="373226" y="677006"/>
                  <a:pt x="438862" y="663879"/>
                </a:cubicBezTo>
                <a:cubicBezTo>
                  <a:pt x="459333" y="659785"/>
                  <a:pt x="471978" y="638435"/>
                  <a:pt x="488966" y="626301"/>
                </a:cubicBezTo>
                <a:cubicBezTo>
                  <a:pt x="501216" y="617551"/>
                  <a:pt x="514018" y="609600"/>
                  <a:pt x="526544" y="601249"/>
                </a:cubicBezTo>
                <a:cubicBezTo>
                  <a:pt x="543245" y="576197"/>
                  <a:pt x="567127" y="554657"/>
                  <a:pt x="576648" y="526093"/>
                </a:cubicBezTo>
                <a:cubicBezTo>
                  <a:pt x="593935" y="474233"/>
                  <a:pt x="581850" y="499501"/>
                  <a:pt x="614226" y="450937"/>
                </a:cubicBezTo>
                <a:cubicBezTo>
                  <a:pt x="610051" y="405008"/>
                  <a:pt x="609715" y="358567"/>
                  <a:pt x="601700" y="313150"/>
                </a:cubicBezTo>
                <a:cubicBezTo>
                  <a:pt x="597111" y="287145"/>
                  <a:pt x="591296" y="259966"/>
                  <a:pt x="576648" y="237994"/>
                </a:cubicBezTo>
                <a:cubicBezTo>
                  <a:pt x="563803" y="218727"/>
                  <a:pt x="520131" y="142574"/>
                  <a:pt x="488966" y="125260"/>
                </a:cubicBezTo>
                <a:cubicBezTo>
                  <a:pt x="465882" y="112436"/>
                  <a:pt x="439704" y="105387"/>
                  <a:pt x="413810" y="100208"/>
                </a:cubicBezTo>
                <a:cubicBezTo>
                  <a:pt x="297954" y="77037"/>
                  <a:pt x="372470" y="87682"/>
                  <a:pt x="188341" y="87682"/>
                </a:cubicBezTo>
              </a:path>
            </a:pathLst>
          </a:custGeom>
          <a:noFill/>
          <a:ln w="38100">
            <a:solidFill>
              <a:srgbClr val="013A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a:extLst>
              <a:ext uri="{FF2B5EF4-FFF2-40B4-BE49-F238E27FC236}">
                <a16:creationId xmlns:a16="http://schemas.microsoft.com/office/drawing/2014/main" id="{0536FA5B-91B5-D977-AEA7-691704EF031C}"/>
              </a:ext>
            </a:extLst>
          </p:cNvPr>
          <p:cNvSpPr/>
          <p:nvPr/>
        </p:nvSpPr>
        <p:spPr>
          <a:xfrm>
            <a:off x="4636267" y="3543999"/>
            <a:ext cx="614226" cy="676405"/>
          </a:xfrm>
          <a:custGeom>
            <a:avLst/>
            <a:gdLst>
              <a:gd name="csX0" fmla="*/ 238445 w 614226"/>
              <a:gd name="csY0" fmla="*/ 0 h 676405"/>
              <a:gd name="csX1" fmla="*/ 163289 w 614226"/>
              <a:gd name="csY1" fmla="*/ 87682 h 676405"/>
              <a:gd name="csX2" fmla="*/ 113185 w 614226"/>
              <a:gd name="csY2" fmla="*/ 162838 h 676405"/>
              <a:gd name="csX3" fmla="*/ 75607 w 614226"/>
              <a:gd name="csY3" fmla="*/ 275572 h 676405"/>
              <a:gd name="csX4" fmla="*/ 50555 w 614226"/>
              <a:gd name="csY4" fmla="*/ 388306 h 676405"/>
              <a:gd name="csX5" fmla="*/ 25503 w 614226"/>
              <a:gd name="csY5" fmla="*/ 425884 h 676405"/>
              <a:gd name="csX6" fmla="*/ 451 w 614226"/>
              <a:gd name="csY6" fmla="*/ 501041 h 676405"/>
              <a:gd name="csX7" fmla="*/ 12977 w 614226"/>
              <a:gd name="csY7" fmla="*/ 588723 h 676405"/>
              <a:gd name="csX8" fmla="*/ 100659 w 614226"/>
              <a:gd name="csY8" fmla="*/ 638827 h 676405"/>
              <a:gd name="csX9" fmla="*/ 238445 w 614226"/>
              <a:gd name="csY9" fmla="*/ 676405 h 676405"/>
              <a:gd name="csX10" fmla="*/ 438862 w 614226"/>
              <a:gd name="csY10" fmla="*/ 663879 h 676405"/>
              <a:gd name="csX11" fmla="*/ 488966 w 614226"/>
              <a:gd name="csY11" fmla="*/ 626301 h 676405"/>
              <a:gd name="csX12" fmla="*/ 526544 w 614226"/>
              <a:gd name="csY12" fmla="*/ 601249 h 676405"/>
              <a:gd name="csX13" fmla="*/ 576648 w 614226"/>
              <a:gd name="csY13" fmla="*/ 526093 h 676405"/>
              <a:gd name="csX14" fmla="*/ 614226 w 614226"/>
              <a:gd name="csY14" fmla="*/ 450937 h 676405"/>
              <a:gd name="csX15" fmla="*/ 601700 w 614226"/>
              <a:gd name="csY15" fmla="*/ 313150 h 676405"/>
              <a:gd name="csX16" fmla="*/ 576648 w 614226"/>
              <a:gd name="csY16" fmla="*/ 237994 h 676405"/>
              <a:gd name="csX17" fmla="*/ 488966 w 614226"/>
              <a:gd name="csY17" fmla="*/ 125260 h 676405"/>
              <a:gd name="csX18" fmla="*/ 413810 w 614226"/>
              <a:gd name="csY18" fmla="*/ 100208 h 676405"/>
              <a:gd name="csX19" fmla="*/ 188341 w 614226"/>
              <a:gd name="csY19" fmla="*/ 87682 h 6764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614226" h="676405">
                <a:moveTo>
                  <a:pt x="238445" y="0"/>
                </a:moveTo>
                <a:cubicBezTo>
                  <a:pt x="213393" y="29227"/>
                  <a:pt x="186760" y="57170"/>
                  <a:pt x="163289" y="87682"/>
                </a:cubicBezTo>
                <a:cubicBezTo>
                  <a:pt x="144931" y="111547"/>
                  <a:pt x="113185" y="162838"/>
                  <a:pt x="113185" y="162838"/>
                </a:cubicBezTo>
                <a:cubicBezTo>
                  <a:pt x="83177" y="342886"/>
                  <a:pt x="123642" y="163489"/>
                  <a:pt x="75607" y="275572"/>
                </a:cubicBezTo>
                <a:cubicBezTo>
                  <a:pt x="56355" y="320493"/>
                  <a:pt x="68389" y="340747"/>
                  <a:pt x="50555" y="388306"/>
                </a:cubicBezTo>
                <a:cubicBezTo>
                  <a:pt x="45269" y="402402"/>
                  <a:pt x="33854" y="413358"/>
                  <a:pt x="25503" y="425884"/>
                </a:cubicBezTo>
                <a:cubicBezTo>
                  <a:pt x="17152" y="450936"/>
                  <a:pt x="-3284" y="474899"/>
                  <a:pt x="451" y="501041"/>
                </a:cubicBezTo>
                <a:cubicBezTo>
                  <a:pt x="4626" y="530268"/>
                  <a:pt x="2012" y="561311"/>
                  <a:pt x="12977" y="588723"/>
                </a:cubicBezTo>
                <a:cubicBezTo>
                  <a:pt x="30948" y="633651"/>
                  <a:pt x="64254" y="626692"/>
                  <a:pt x="100659" y="638827"/>
                </a:cubicBezTo>
                <a:cubicBezTo>
                  <a:pt x="221354" y="679059"/>
                  <a:pt x="102159" y="653691"/>
                  <a:pt x="238445" y="676405"/>
                </a:cubicBezTo>
                <a:cubicBezTo>
                  <a:pt x="305251" y="672230"/>
                  <a:pt x="373226" y="677006"/>
                  <a:pt x="438862" y="663879"/>
                </a:cubicBezTo>
                <a:cubicBezTo>
                  <a:pt x="459333" y="659785"/>
                  <a:pt x="471978" y="638435"/>
                  <a:pt x="488966" y="626301"/>
                </a:cubicBezTo>
                <a:cubicBezTo>
                  <a:pt x="501216" y="617551"/>
                  <a:pt x="514018" y="609600"/>
                  <a:pt x="526544" y="601249"/>
                </a:cubicBezTo>
                <a:cubicBezTo>
                  <a:pt x="543245" y="576197"/>
                  <a:pt x="567127" y="554657"/>
                  <a:pt x="576648" y="526093"/>
                </a:cubicBezTo>
                <a:cubicBezTo>
                  <a:pt x="593935" y="474233"/>
                  <a:pt x="581850" y="499501"/>
                  <a:pt x="614226" y="450937"/>
                </a:cubicBezTo>
                <a:cubicBezTo>
                  <a:pt x="610051" y="405008"/>
                  <a:pt x="609715" y="358567"/>
                  <a:pt x="601700" y="313150"/>
                </a:cubicBezTo>
                <a:cubicBezTo>
                  <a:pt x="597111" y="287145"/>
                  <a:pt x="591296" y="259966"/>
                  <a:pt x="576648" y="237994"/>
                </a:cubicBezTo>
                <a:cubicBezTo>
                  <a:pt x="563803" y="218727"/>
                  <a:pt x="520131" y="142574"/>
                  <a:pt x="488966" y="125260"/>
                </a:cubicBezTo>
                <a:cubicBezTo>
                  <a:pt x="465882" y="112436"/>
                  <a:pt x="439704" y="105387"/>
                  <a:pt x="413810" y="100208"/>
                </a:cubicBezTo>
                <a:cubicBezTo>
                  <a:pt x="297954" y="77037"/>
                  <a:pt x="372470" y="87682"/>
                  <a:pt x="188341" y="87682"/>
                </a:cubicBezTo>
              </a:path>
            </a:pathLst>
          </a:custGeom>
          <a:noFill/>
          <a:ln w="38100">
            <a:solidFill>
              <a:srgbClr val="013A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5F8CC-49CF-B23B-E76B-D0AF92C7011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FA80782-46BC-9859-A9EA-8E08D11CB60D}"/>
              </a:ext>
            </a:extLst>
          </p:cNvPr>
          <p:cNvSpPr>
            <a:spLocks noGrp="1"/>
          </p:cNvSpPr>
          <p:nvPr>
            <p:ph type="title"/>
          </p:nvPr>
        </p:nvSpPr>
        <p:spPr/>
        <p:txBody>
          <a:bodyPr/>
          <a:lstStyle/>
          <a:p>
            <a:r>
              <a:rPr lang="en-US" dirty="0"/>
              <a:t>Speech recognition!</a:t>
            </a:r>
          </a:p>
        </p:txBody>
      </p:sp>
      <p:sp>
        <p:nvSpPr>
          <p:cNvPr id="6" name="Content Placeholder 5">
            <a:extLst>
              <a:ext uri="{FF2B5EF4-FFF2-40B4-BE49-F238E27FC236}">
                <a16:creationId xmlns:a16="http://schemas.microsoft.com/office/drawing/2014/main" id="{7AC82442-9C89-D92D-994B-85D0913C7F0D}"/>
              </a:ext>
            </a:extLst>
          </p:cNvPr>
          <p:cNvSpPr>
            <a:spLocks noGrp="1"/>
          </p:cNvSpPr>
          <p:nvPr>
            <p:ph idx="1"/>
          </p:nvPr>
        </p:nvSpPr>
        <p:spPr>
          <a:xfrm>
            <a:off x="1097285" y="1600200"/>
            <a:ext cx="10058401" cy="4850704"/>
          </a:xfrm>
        </p:spPr>
        <p:txBody>
          <a:bodyPr>
            <a:normAutofit/>
          </a:bodyPr>
          <a:lstStyle/>
          <a:p>
            <a:pPr marL="457200" indent="-457200">
              <a:buFont typeface="Arial" panose="020B0604020202020204" pitchFamily="34" charset="0"/>
              <a:buChar char="•"/>
            </a:pPr>
            <a:r>
              <a:rPr lang="en-US" sz="3600" dirty="0"/>
              <a:t>ASR performance good enough to be useful in many practical situations</a:t>
            </a:r>
          </a:p>
          <a:p>
            <a:pPr marL="457200" indent="-457200">
              <a:buFont typeface="Arial" panose="020B0604020202020204" pitchFamily="34" charset="0"/>
              <a:buChar char="•"/>
            </a:pPr>
            <a:r>
              <a:rPr lang="en-US" sz="3600" dirty="0"/>
              <a:t>Huge improvements over last 10 years.</a:t>
            </a:r>
          </a:p>
          <a:p>
            <a:pPr marL="457200" indent="-457200">
              <a:buFont typeface="Arial" panose="020B0604020202020204" pitchFamily="34" charset="0"/>
              <a:buChar char="•"/>
            </a:pPr>
            <a:r>
              <a:rPr lang="en-US" sz="3600" dirty="0"/>
              <a:t>But still fails on many tasks and domains</a:t>
            </a:r>
          </a:p>
          <a:p>
            <a:pPr marL="909637" lvl="1" indent="-457200"/>
            <a:r>
              <a:rPr lang="en-US" sz="2800" dirty="0"/>
              <a:t>Noisy speech</a:t>
            </a:r>
          </a:p>
          <a:p>
            <a:pPr marL="909637" lvl="1" indent="-457200"/>
            <a:r>
              <a:rPr lang="en-US" sz="2800" dirty="0"/>
              <a:t>Multiple overlapping speakers</a:t>
            </a:r>
          </a:p>
          <a:p>
            <a:pPr marL="909637" lvl="1" indent="-457200"/>
            <a:r>
              <a:rPr lang="en-US" sz="2800" dirty="0"/>
              <a:t>Low-resource languages</a:t>
            </a:r>
          </a:p>
          <a:p>
            <a:pPr marL="909637" lvl="1" indent="-457200"/>
            <a:r>
              <a:rPr lang="en-US" sz="2800" dirty="0"/>
              <a:t>Some speakers (children, old people, people who stutter)</a:t>
            </a:r>
          </a:p>
        </p:txBody>
      </p:sp>
    </p:spTree>
    <p:extLst>
      <p:ext uri="{BB962C8B-B14F-4D97-AF65-F5344CB8AC3E}">
        <p14:creationId xmlns:p14="http://schemas.microsoft.com/office/powerpoint/2010/main" val="215303359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89DA2-265D-2D50-3050-B489699DF6BF}"/>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1A1EA8C7-95EE-6D9C-2B98-9187C5C9E830}"/>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Speech Models</a:t>
            </a:r>
          </a:p>
        </p:txBody>
      </p:sp>
      <p:sp>
        <p:nvSpPr>
          <p:cNvPr id="16387" name="Rectangle 6">
            <a:extLst>
              <a:ext uri="{FF2B5EF4-FFF2-40B4-BE49-F238E27FC236}">
                <a16:creationId xmlns:a16="http://schemas.microsoft.com/office/drawing/2014/main" id="{66DD43A8-F6EF-6C95-5451-612207B07C2B}"/>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Whisper</a:t>
            </a:r>
          </a:p>
        </p:txBody>
      </p:sp>
      <p:sp>
        <p:nvSpPr>
          <p:cNvPr id="4" name="Text Placeholder 3">
            <a:extLst>
              <a:ext uri="{FF2B5EF4-FFF2-40B4-BE49-F238E27FC236}">
                <a16:creationId xmlns:a16="http://schemas.microsoft.com/office/drawing/2014/main" id="{0070AE8D-2212-A249-87E2-607BA3E1A6C6}"/>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043951741"/>
      </p:ext>
    </p:extLst>
  </p:cSld>
  <p:clrMapOvr>
    <a:masterClrMapping/>
  </p:clrMapOvr>
  <p:transition/>
</p:sld>
</file>

<file path=ppt/theme/theme1.xml><?xml version="1.0" encoding="utf-8"?>
<a:theme xmlns:a="http://schemas.openxmlformats.org/drawingml/2006/main" name="1_Retrospect">
  <a:themeElements>
    <a:clrScheme name="Custom 5">
      <a:dk1>
        <a:srgbClr val="000000"/>
      </a:dk1>
      <a:lt1>
        <a:srgbClr val="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3100</TotalTime>
  <Words>4040</Words>
  <Application>Microsoft Macintosh PowerPoint</Application>
  <PresentationFormat>Widescreen</PresentationFormat>
  <Paragraphs>707</Paragraphs>
  <Slides>129</Slides>
  <Notes>60</Notes>
  <HiddenSlides>2</HiddenSlides>
  <MMClips>13</MMClips>
  <ScaleCrop>false</ScaleCrop>
  <HeadingPairs>
    <vt:vector size="6" baseType="variant">
      <vt:variant>
        <vt:lpstr>Fonts Used</vt:lpstr>
      </vt:variant>
      <vt:variant>
        <vt:i4>20</vt:i4>
      </vt:variant>
      <vt:variant>
        <vt:lpstr>Theme</vt:lpstr>
      </vt:variant>
      <vt:variant>
        <vt:i4>1</vt:i4>
      </vt:variant>
      <vt:variant>
        <vt:lpstr>Slide Titles</vt:lpstr>
      </vt:variant>
      <vt:variant>
        <vt:i4>129</vt:i4>
      </vt:variant>
    </vt:vector>
  </HeadingPairs>
  <TitlesOfParts>
    <vt:vector size="150" baseType="lpstr">
      <vt:lpstr>CMR10</vt:lpstr>
      <vt:lpstr>ＭＳ Ｐゴシック</vt:lpstr>
      <vt:lpstr>NimbusRomNo9L</vt:lpstr>
      <vt:lpstr>Source Sans 3</vt:lpstr>
      <vt:lpstr>Times</vt:lpstr>
      <vt:lpstr>Aptos</vt:lpstr>
      <vt:lpstr>Arial</vt:lpstr>
      <vt:lpstr>Bradley Hand</vt:lpstr>
      <vt:lpstr>Calibri</vt:lpstr>
      <vt:lpstr>Cambria Math</vt:lpstr>
      <vt:lpstr>Chalkduster</vt:lpstr>
      <vt:lpstr>Franklin Gothic Book</vt:lpstr>
      <vt:lpstr>Libre Baskerville</vt:lpstr>
      <vt:lpstr>Raleway</vt:lpstr>
      <vt:lpstr>Roboto</vt:lpstr>
      <vt:lpstr>Roboto Medium</vt:lpstr>
      <vt:lpstr>Source Sans Pro</vt:lpstr>
      <vt:lpstr>Tahoma</vt:lpstr>
      <vt:lpstr>Times New Roman</vt:lpstr>
      <vt:lpstr>Verdana</vt:lpstr>
      <vt:lpstr>1_Retrospect</vt:lpstr>
      <vt:lpstr>Speech Recognition</vt:lpstr>
      <vt:lpstr>Multimodal LLMs: speech</vt:lpstr>
      <vt:lpstr>Common Speech tasks</vt:lpstr>
      <vt:lpstr>Automatic Speech Recognition</vt:lpstr>
      <vt:lpstr>Conversational speech is harder than you realize</vt:lpstr>
      <vt:lpstr>Why are accents hard?</vt:lpstr>
      <vt:lpstr>A metric for errors: Word Error Rate (WER)</vt:lpstr>
      <vt:lpstr>We'll need a metric for errors:</vt:lpstr>
      <vt:lpstr>We use WER despite many problems</vt:lpstr>
      <vt:lpstr>Librispeech</vt:lpstr>
      <vt:lpstr>Common Voice</vt:lpstr>
      <vt:lpstr>FLEURS: Parallel speech and text in 100+ languages</vt:lpstr>
      <vt:lpstr>CHiME</vt:lpstr>
      <vt:lpstr>Modern word error rates </vt:lpstr>
      <vt:lpstr>Automatic Speech Recognition</vt:lpstr>
      <vt:lpstr>Some basic ethics when working on speech technologies </vt:lpstr>
      <vt:lpstr>Speech Recognition</vt:lpstr>
      <vt:lpstr>Speech Recognition</vt:lpstr>
      <vt:lpstr>Why phonetics?  Understanding phonetics and speech production helps with:   </vt:lpstr>
      <vt:lpstr>ARPAbet</vt:lpstr>
      <vt:lpstr>ARPAbet</vt:lpstr>
      <vt:lpstr>Practice</vt:lpstr>
      <vt:lpstr>Practice</vt:lpstr>
      <vt:lpstr>English Vowels in ARPAbet </vt:lpstr>
      <vt:lpstr>IPA – International Phonetic Alphabet</vt:lpstr>
      <vt:lpstr>Speech Recognition</vt:lpstr>
      <vt:lpstr>Speech Recognition</vt:lpstr>
      <vt:lpstr>How speech is made!</vt:lpstr>
      <vt:lpstr>Vocal Fold Vibration </vt:lpstr>
      <vt:lpstr>Warning: gross video on next slide</vt:lpstr>
      <vt:lpstr>Vocal Folds </vt:lpstr>
      <vt:lpstr>Voicing</vt:lpstr>
      <vt:lpstr>Sagittal View  of Vocal Tract</vt:lpstr>
      <vt:lpstr>Consonants and Vowels </vt:lpstr>
      <vt:lpstr>Vowels and the Tongue</vt:lpstr>
      <vt:lpstr>Stop consonant example "p":  passage is closed, then released</vt:lpstr>
      <vt:lpstr>PowerPoint Presentation</vt:lpstr>
      <vt:lpstr>20th Century Vocal tract movie (high speed x-ray) </vt:lpstr>
      <vt:lpstr>USC’s SAIL Lab Shri Narayanan</vt:lpstr>
      <vt:lpstr>English</vt:lpstr>
      <vt:lpstr>Tamil</vt:lpstr>
      <vt:lpstr>Oral vs Nasal Sounds</vt:lpstr>
      <vt:lpstr>The Art of Language Invention</vt:lpstr>
      <vt:lpstr>Speech Recognition</vt:lpstr>
      <vt:lpstr>Speech Recognition</vt:lpstr>
      <vt:lpstr>The waveform: resonances of the vocal tract</vt:lpstr>
      <vt:lpstr>Sound is compression waves of air particles</vt:lpstr>
      <vt:lpstr>Sound Waves are Longitudinal Waves  </vt:lpstr>
      <vt:lpstr>Speech sound waves</vt:lpstr>
      <vt:lpstr>She Just Had a Baby </vt:lpstr>
      <vt:lpstr>The concept of a spectrum</vt:lpstr>
      <vt:lpstr>The concept of a spectrum</vt:lpstr>
      <vt:lpstr>A wavfile frame and its spectrum</vt:lpstr>
      <vt:lpstr>Spectrogram: Spectrum + Time Dimension </vt:lpstr>
      <vt:lpstr>Summary steps : getting a frame of speech</vt:lpstr>
      <vt:lpstr>Extracting a frame of speech</vt:lpstr>
      <vt:lpstr>Windowing the frame</vt:lpstr>
      <vt:lpstr>Mel-scale spectrum</vt:lpstr>
      <vt:lpstr>Mel Filter Bank Processing</vt:lpstr>
      <vt:lpstr>Mel Filter Bank Processing</vt:lpstr>
      <vt:lpstr>Speech Recognition</vt:lpstr>
      <vt:lpstr>Speech Models</vt:lpstr>
      <vt:lpstr>A convolutional layer</vt:lpstr>
      <vt:lpstr>Basic assumptions</vt:lpstr>
      <vt:lpstr>Basic assumptions</vt:lpstr>
      <vt:lpstr>Intuition of convolution</vt:lpstr>
      <vt:lpstr>Example</vt:lpstr>
      <vt:lpstr>Computing x ∗ w :          zj = xj w0   ∀j : 1 ≤ j ≤ t </vt:lpstr>
      <vt:lpstr>Computing x ∗ w :          zj = xj w0   ∀j : 1 ≤ j ≤ t </vt:lpstr>
      <vt:lpstr>Computing x ∗ w :          zj = xj w0   ∀j : 1 ≤ j ≤ t </vt:lpstr>
      <vt:lpstr>More complex example with a longer kernel</vt:lpstr>
      <vt:lpstr>More complex example with a longer kernel</vt:lpstr>
      <vt:lpstr>PowerPoint Presentation</vt:lpstr>
      <vt:lpstr>PowerPoint Presentation</vt:lpstr>
      <vt:lpstr>PowerPoint Presentation</vt:lpstr>
      <vt:lpstr>Convolution in Whisper</vt:lpstr>
      <vt:lpstr>Input is not one number per frame!  </vt:lpstr>
      <vt:lpstr>Output is 1024-dim embedding per frame</vt:lpstr>
      <vt:lpstr>Speech Models</vt:lpstr>
      <vt:lpstr>Speech Models</vt:lpstr>
      <vt:lpstr>Many architectures for ASR</vt:lpstr>
      <vt:lpstr>The Encoder-Decoder architecture for speech</vt:lpstr>
      <vt:lpstr>Whisper</vt:lpstr>
      <vt:lpstr>Three architectures for large language models</vt:lpstr>
      <vt:lpstr>What is an encoder-decoder?</vt:lpstr>
      <vt:lpstr>Whisper is a encoder-decoder transformer model</vt:lpstr>
      <vt:lpstr>Whisper encoder</vt:lpstr>
      <vt:lpstr>Output of Whisper encoder The language modeling head</vt:lpstr>
      <vt:lpstr>Speech Models</vt:lpstr>
      <vt:lpstr>Speech Models</vt:lpstr>
      <vt:lpstr>Reminder of attention</vt:lpstr>
      <vt:lpstr>Attention: </vt:lpstr>
      <vt:lpstr>An Actual Attention Head: slightly more complicated</vt:lpstr>
      <vt:lpstr>Attention intuition</vt:lpstr>
      <vt:lpstr>Attention: </vt:lpstr>
      <vt:lpstr>How do we get 3 vectors qi, ki, vi for each xi?</vt:lpstr>
      <vt:lpstr>Final equations for one attention head</vt:lpstr>
      <vt:lpstr>Parallelizing computation using X</vt:lpstr>
      <vt:lpstr>Attention: </vt:lpstr>
      <vt:lpstr>QKT</vt:lpstr>
      <vt:lpstr>PowerPoint Presentation</vt:lpstr>
      <vt:lpstr>PowerPoint Presentation</vt:lpstr>
      <vt:lpstr>Parallelizing attention</vt:lpstr>
      <vt:lpstr>Masking out the future</vt:lpstr>
      <vt:lpstr>Masking out the future</vt:lpstr>
      <vt:lpstr>A regular transformer block</vt:lpstr>
      <vt:lpstr>Reminder: Whisper</vt:lpstr>
      <vt:lpstr>A encoder-decoder decoder-side block with cross-attention</vt:lpstr>
      <vt:lpstr>Whisper encoder/decoder components</vt:lpstr>
      <vt:lpstr>Cross-attention</vt:lpstr>
      <vt:lpstr>Whisper encoder/decoder components</vt:lpstr>
      <vt:lpstr>Cross-attention equations</vt:lpstr>
      <vt:lpstr>Speech Models</vt:lpstr>
      <vt:lpstr>Speech Models</vt:lpstr>
      <vt:lpstr>Whisper training: Loss function</vt:lpstr>
      <vt:lpstr>Whisper training: Data</vt:lpstr>
      <vt:lpstr>Actually, it's multitask training setup</vt:lpstr>
      <vt:lpstr>PowerPoint Presentation</vt:lpstr>
      <vt:lpstr>Whisper (Multitask Training)</vt:lpstr>
      <vt:lpstr>Whisper: task tags</vt:lpstr>
      <vt:lpstr>Speech Models</vt:lpstr>
      <vt:lpstr>Speech Models</vt:lpstr>
      <vt:lpstr>Speech recognition!</vt:lpstr>
      <vt:lpstr>So is speech recognition solved?</vt:lpstr>
      <vt:lpstr>Not yet.   Whisper is much worse than humans on slightly noisy speech</vt:lpstr>
      <vt:lpstr>And even worse on very noisy speech</vt:lpstr>
      <vt:lpstr>And only works on languages with enough data</vt:lpstr>
      <vt:lpstr>Speech recognition!</vt:lpstr>
      <vt:lpstr>Speech Models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 Jurafsky</dc:creator>
  <cp:lastModifiedBy>Dan Jurafsky</cp:lastModifiedBy>
  <cp:revision>42</cp:revision>
  <dcterms:created xsi:type="dcterms:W3CDTF">2026-02-15T18:38:59Z</dcterms:created>
  <dcterms:modified xsi:type="dcterms:W3CDTF">2026-02-17T22:29:02Z</dcterms:modified>
</cp:coreProperties>
</file>