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85"/>
  </p:notesMasterIdLst>
  <p:handoutMasterIdLst>
    <p:handoutMasterId r:id="rId86"/>
  </p:handoutMasterIdLst>
  <p:sldIdLst>
    <p:sldId id="2039" r:id="rId2"/>
    <p:sldId id="2142" r:id="rId3"/>
    <p:sldId id="2042" r:id="rId4"/>
    <p:sldId id="2143" r:id="rId5"/>
    <p:sldId id="2093" r:id="rId6"/>
    <p:sldId id="2090" r:id="rId7"/>
    <p:sldId id="2097" r:id="rId8"/>
    <p:sldId id="2094" r:id="rId9"/>
    <p:sldId id="2095" r:id="rId10"/>
    <p:sldId id="2132" r:id="rId11"/>
    <p:sldId id="2166" r:id="rId12"/>
    <p:sldId id="2144" r:id="rId13"/>
    <p:sldId id="2167" r:id="rId14"/>
    <p:sldId id="2133" r:id="rId15"/>
    <p:sldId id="2134" r:id="rId16"/>
    <p:sldId id="2135" r:id="rId17"/>
    <p:sldId id="2168" r:id="rId18"/>
    <p:sldId id="2136" r:id="rId19"/>
    <p:sldId id="2096" r:id="rId20"/>
    <p:sldId id="2070" r:id="rId21"/>
    <p:sldId id="2130" r:id="rId22"/>
    <p:sldId id="2137" r:id="rId23"/>
    <p:sldId id="2128" r:id="rId24"/>
    <p:sldId id="2154" r:id="rId25"/>
    <p:sldId id="2155" r:id="rId26"/>
    <p:sldId id="611" r:id="rId27"/>
    <p:sldId id="2156" r:id="rId28"/>
    <p:sldId id="1967" r:id="rId29"/>
    <p:sldId id="2157" r:id="rId30"/>
    <p:sldId id="2158" r:id="rId31"/>
    <p:sldId id="2159" r:id="rId32"/>
    <p:sldId id="612" r:id="rId33"/>
    <p:sldId id="1969" r:id="rId34"/>
    <p:sldId id="1970" r:id="rId35"/>
    <p:sldId id="621" r:id="rId36"/>
    <p:sldId id="2139" r:id="rId37"/>
    <p:sldId id="2140" r:id="rId38"/>
    <p:sldId id="2163" r:id="rId39"/>
    <p:sldId id="2100" r:id="rId40"/>
    <p:sldId id="2161" r:id="rId41"/>
    <p:sldId id="2162" r:id="rId42"/>
    <p:sldId id="2164" r:id="rId43"/>
    <p:sldId id="2176" r:id="rId44"/>
    <p:sldId id="2048" r:id="rId45"/>
    <p:sldId id="2169" r:id="rId46"/>
    <p:sldId id="2172" r:id="rId47"/>
    <p:sldId id="2170" r:id="rId48"/>
    <p:sldId id="2173" r:id="rId49"/>
    <p:sldId id="2174" r:id="rId50"/>
    <p:sldId id="2175" r:id="rId51"/>
    <p:sldId id="2171" r:id="rId52"/>
    <p:sldId id="2044" r:id="rId53"/>
    <p:sldId id="400" r:id="rId54"/>
    <p:sldId id="412" r:id="rId55"/>
    <p:sldId id="414" r:id="rId56"/>
    <p:sldId id="415" r:id="rId57"/>
    <p:sldId id="469" r:id="rId58"/>
    <p:sldId id="2149" r:id="rId59"/>
    <p:sldId id="2098" r:id="rId60"/>
    <p:sldId id="2047" r:id="rId61"/>
    <p:sldId id="2177" r:id="rId62"/>
    <p:sldId id="2146" r:id="rId63"/>
    <p:sldId id="2059" r:id="rId64"/>
    <p:sldId id="2126" r:id="rId65"/>
    <p:sldId id="2147" r:id="rId66"/>
    <p:sldId id="2060" r:id="rId67"/>
    <p:sldId id="2099" r:id="rId68"/>
    <p:sldId id="2125" r:id="rId69"/>
    <p:sldId id="2152" r:id="rId70"/>
    <p:sldId id="2150" r:id="rId71"/>
    <p:sldId id="2151" r:id="rId72"/>
    <p:sldId id="2153" r:id="rId73"/>
    <p:sldId id="2129" r:id="rId74"/>
    <p:sldId id="1932" r:id="rId75"/>
    <p:sldId id="2178" r:id="rId76"/>
    <p:sldId id="2123" r:id="rId77"/>
    <p:sldId id="1909" r:id="rId78"/>
    <p:sldId id="2131" r:id="rId79"/>
    <p:sldId id="1933" r:id="rId80"/>
    <p:sldId id="2110" r:id="rId81"/>
    <p:sldId id="1934" r:id="rId82"/>
    <p:sldId id="1911" r:id="rId83"/>
    <p:sldId id="2165" r:id="rId84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178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354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53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709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5886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062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240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418" algn="l" defTabSz="457178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64" userDrawn="1">
          <p15:clr>
            <a:srgbClr val="A4A3A4"/>
          </p15:clr>
        </p15:guide>
        <p15:guide id="2" pos="46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CFF"/>
    <a:srgbClr val="EED8B1"/>
    <a:srgbClr val="E58312"/>
    <a:srgbClr val="404040"/>
    <a:srgbClr val="58595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 autoAdjust="0"/>
    <p:restoredTop sz="96301"/>
  </p:normalViewPr>
  <p:slideViewPr>
    <p:cSldViewPr>
      <p:cViewPr>
        <p:scale>
          <a:sx n="58" d="100"/>
          <a:sy n="58" d="100"/>
        </p:scale>
        <p:origin x="896" y="1592"/>
      </p:cViewPr>
      <p:guideLst>
        <p:guide orient="horz" pos="2064"/>
        <p:guide pos="46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1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1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FC81DA-D82C-D248-96DA-971BAA9C8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5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0D4404-C563-6B43-A824-459A163A63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559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5886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05852-6C36-2FCC-9466-2DDF8A52F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5A4E3DE9-2037-C27E-961D-8A49922D61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127D8291-798D-312C-08A7-24FE638FAF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C75168CF-B44B-8F71-A39E-F1BBB8FBB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961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298FC-49A4-73BA-7270-125344B89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A5959D5-4556-AC16-EF46-DDFF6F5031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86E6C1-213A-6F17-F492-93A69C16D6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216EFFE3-94BB-B332-2DDC-2B3FB884D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295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0760E-B395-F599-D704-593FB878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57FDAF9-067A-7BD9-9EDF-8CC3CEEABF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67C76EF-6E37-31F1-B83A-92E40EE9E0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43B6CFAF-1396-601A-C769-5B517ACE0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997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6847-26A3-7BC6-BF2D-1B6069FF9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760DCB45-B1E4-BD2A-9CED-A5417B0D74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20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B52C0AB-AA25-079A-1278-3EC7D96441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DC945FC-A1E9-A3B7-6FF2-537BF0D02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426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25310-6F7F-664D-17BD-3AD305948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52824B3C-47D3-AFAC-0D70-6FFC5D8AC2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21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EB56693-E0F5-9228-3B33-B3FB541B6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EC2C7FB-85DA-B323-5023-5EBCC9E40C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506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2B58-3C3A-4ACB-B712-2A757EB02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78179BD2-EC8F-3C19-D629-36E1AD3342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D687DA8-4763-1A6F-856F-8DFD5DBD2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651A307-AEBF-19D8-47E7-0BBD2705BF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14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1D691-A2F6-26E0-906C-975B58D3B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C099570-BDDF-5BA6-C5C3-380E75FBF8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45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FA087D2-750A-A284-3998-0ECE8BDF5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2C00FED-5C80-7732-F02E-8DF4AFAA0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4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72846-9720-F734-0851-E4D1DE3A3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592D48BB-AADD-9D2B-AF5F-EE85E5F69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51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96407F7-1318-662C-CD3F-4D766EB88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7E513A44-7D23-48B7-A31D-192C067A4E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410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EB8ED-2A79-244E-F84B-0B69670B1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AE6EFB16-68E7-8B36-DA60-8F0C54D15E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52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785A4A8-FBB8-C5F3-786E-A2DA2496E7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10714DFD-6E5C-6D8B-BA20-F83D65A2CD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452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FA128-9235-E641-85B2-C1E1E7A48856}" type="slidenum">
              <a:rPr lang="en-US"/>
              <a:pPr/>
              <a:t>53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2CCC72-926E-D245-B5FD-E45CCC498E09}" type="slidenum">
              <a:rPr lang="en-US"/>
              <a:pPr/>
              <a:t>54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177510-8173-3D4D-A561-42A4E34F373D}" type="slidenum">
              <a:rPr lang="en-US"/>
              <a:pPr/>
              <a:t>55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40C5ED-0C23-D14F-A842-4EB322B4E17E}" type="slidenum">
              <a:rPr lang="en-US"/>
              <a:pPr/>
              <a:t>56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45DBD-86BE-1C46-B3BA-53F7A4323E94}" type="slidenum">
              <a:rPr lang="en-US"/>
              <a:pPr/>
              <a:t>57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6D786-D244-932C-73DA-7C5E0F8D0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EA8C528-8B4A-9897-F968-C8800CA684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486DA0C-726B-45CF-0A85-483F636AB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A4BB9F0-9019-40BA-056F-204FC3AEF1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838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>
                <a:solidFill>
                  <a:srgbClr val="000000"/>
                </a:solidFill>
              </a:rPr>
              <a:pPr eaLnBrk="1" hangingPunct="1"/>
              <a:t>74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04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59603"/>
            <a:ext cx="10058400" cy="907196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572000"/>
          </a:xfrm>
        </p:spPr>
        <p:txBody>
          <a:bodyPr/>
          <a:lstStyle>
            <a:lvl1pPr marL="7938" indent="-7938">
              <a:buNone/>
              <a:tabLst/>
              <a:defRPr sz="28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60375" indent="-225425">
              <a:buFont typeface="Arial" panose="020B0604020202020204" pitchFamily="34" charset="0"/>
              <a:buChar char="•"/>
              <a:tabLst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800" indent="-276225">
              <a:buFont typeface="Arial" panose="020B0604020202020204" pitchFamily="34" charset="0"/>
              <a:buChar char="•"/>
              <a:tabLst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920750" indent="-234950">
              <a:buFont typeface="Arial" panose="020B0604020202020204" pitchFamily="34" charset="0"/>
              <a:buChar char="•"/>
              <a:tabLst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146175" indent="-225425">
              <a:buFont typeface="Arial" panose="020B0604020202020204" pitchFamily="34" charset="0"/>
              <a:buChar char="•"/>
              <a:tabLst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705607"/>
            <a:ext cx="4822804" cy="119311"/>
          </a:xfrm>
        </p:spPr>
        <p:txBody>
          <a:bodyPr/>
          <a:lstStyle>
            <a:lvl1pPr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Slides adapted from Jure </a:t>
            </a:r>
            <a:r>
              <a:rPr lang="en-US" dirty="0" err="1"/>
              <a:t>Leskovec</a:t>
            </a:r>
            <a:endParaRPr lang="en-US" sz="525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49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3655" y="731520"/>
            <a:ext cx="6679191" cy="5257800"/>
          </a:xfrm>
        </p:spPr>
        <p:txBody>
          <a:bodyPr/>
          <a:lstStyle>
            <a:lvl1pPr>
              <a:defRPr sz="3200" baseline="0">
                <a:solidFill>
                  <a:schemeClr val="accent2"/>
                </a:solidFill>
              </a:defRPr>
            </a:lvl1pPr>
            <a:lvl2pPr>
              <a:defRPr sz="2800" baseline="0">
                <a:solidFill>
                  <a:schemeClr val="accent2"/>
                </a:solidFill>
              </a:defRPr>
            </a:lvl2pPr>
            <a:lvl3pPr>
              <a:defRPr sz="2400" baseline="0">
                <a:solidFill>
                  <a:schemeClr val="accent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3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874" indent="0">
              <a:buNone/>
              <a:defRPr sz="900"/>
            </a:lvl2pPr>
            <a:lvl3pPr marL="685750" indent="0">
              <a:buNone/>
              <a:defRPr sz="751"/>
            </a:lvl3pPr>
            <a:lvl4pPr marL="1028624" indent="0">
              <a:buNone/>
              <a:defRPr sz="675"/>
            </a:lvl4pPr>
            <a:lvl5pPr marL="1371498" indent="0">
              <a:buNone/>
              <a:defRPr sz="675"/>
            </a:lvl5pPr>
            <a:lvl6pPr marL="1714372" indent="0">
              <a:buNone/>
              <a:defRPr sz="675"/>
            </a:lvl6pPr>
            <a:lvl7pPr marL="2057246" indent="0">
              <a:buNone/>
              <a:defRPr sz="675"/>
            </a:lvl7pPr>
            <a:lvl8pPr marL="2400120" indent="0">
              <a:buNone/>
              <a:defRPr sz="675"/>
            </a:lvl8pPr>
            <a:lvl9pPr marL="2742994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8" y="6459791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240CDC23-E565-C848-9AF6-12BD09C53D91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91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5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7" y="6459791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  <a:latin typeface="Raleway" pitchFamily="2" charset="77"/>
              </a:defRPr>
            </a:lvl1pPr>
          </a:lstStyle>
          <a:p>
            <a:fld id="{240CDC23-E565-C848-9AF6-12BD09C53D91}" type="datetimeFigureOut">
              <a:rPr lang="en-US" smtClean="0"/>
              <a:pPr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91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  <a:latin typeface="Raleway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5" y="64597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  <a:latin typeface="Raleway" pitchFamily="2" charset="77"/>
              </a:defRPr>
            </a:lvl1pPr>
          </a:lstStyle>
          <a:p>
            <a:fld id="{D07771B2-D7F7-364E-B6F3-F7FE93606B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25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</p:sldLayoutIdLst>
  <p:txStyles>
    <p:titleStyle>
      <a:lvl1pPr algn="l" defTabSz="685750" rtl="0" eaLnBrk="1" latinLnBrk="0" hangingPunct="1">
        <a:lnSpc>
          <a:spcPct val="85000"/>
        </a:lnSpc>
        <a:spcBef>
          <a:spcPct val="0"/>
        </a:spcBef>
        <a:buNone/>
        <a:defRPr sz="3600" kern="1200" spc="-37" baseline="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j-ea"/>
          <a:cs typeface="+mj-cs"/>
        </a:defRPr>
      </a:lvl1pPr>
    </p:titleStyle>
    <p:bodyStyle>
      <a:lvl1pPr marL="68576" indent="-68576" algn="l" defTabSz="685750" rtl="0" eaLnBrk="1" latinLnBrk="0" hangingPunct="1">
        <a:lnSpc>
          <a:spcPct val="90000"/>
        </a:lnSpc>
        <a:spcBef>
          <a:spcPts val="900"/>
        </a:spcBef>
        <a:spcAft>
          <a:spcPts val="151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1pPr>
      <a:lvl2pPr marL="2880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2pPr>
      <a:lvl3pPr marL="42516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3pPr>
      <a:lvl4pPr marL="562315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4pPr>
      <a:lvl5pPr marL="699464" indent="-137150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5pPr>
      <a:lvl6pPr marL="82493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28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16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05" indent="-171438" algn="l" defTabSz="685750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824D-3B7F-4B27-D7E1-C0922EADF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D4258D7F-CD69-31B4-F288-1BDA6F011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CS124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7E790EB1-44B0-B1F8-552C-8714A48247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13655" y="731520"/>
            <a:ext cx="7121145" cy="525780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Final Lecture!</a:t>
            </a:r>
          </a:p>
          <a:p>
            <a:pPr eaLnBrk="1" hangingPunct="1">
              <a:buFont typeface="Times" charset="0"/>
              <a:buNone/>
            </a:pPr>
            <a:endParaRPr lang="en-US" sz="40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0859B-CDE6-BF99-85A1-AE6DC56D3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6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1F646-60F0-2679-65A3-AE49F4892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24273FA3-80D5-DF95-34D2-6AB56FEC99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Franklin Gothic Book" charset="0"/>
                <a:cs typeface="Franklin Gothic Book" charset="0"/>
              </a:rPr>
              <a:t>Outline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840BE49-8B90-6579-A7D2-70ECD44DBC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More on LLMs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Preference Alignment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Interpretability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Emergent Misalignment</a:t>
            </a:r>
          </a:p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Machine Translation</a:t>
            </a:r>
          </a:p>
          <a:p>
            <a:pPr>
              <a:buNone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0"/>
                <a:cs typeface="Calibri"/>
              </a:rPr>
              <a:t>What to do after CS124!</a:t>
            </a:r>
          </a:p>
          <a:p>
            <a:pPr eaLnBrk="1" hangingPunct="1">
              <a:buFont typeface="Times" charset="0"/>
              <a:buNone/>
            </a:pPr>
            <a:endParaRPr lang="en-US" sz="40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87988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28354-473B-2D36-159F-1BCF3A45F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5F6D156D-236E-2FC2-F91E-D61AD80E0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6B5EB2DC-5EDC-0BAA-6A56-619F55AAE1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Post-training:  </a:t>
            </a:r>
          </a:p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Preference Alignment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6400D-C901-0D5F-0132-12E3C88C6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0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D64B9-E123-5655-41B1-1D42A2696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C0CC-F2C1-8CEE-3F2C-D353EE3FA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stages of training in LLMs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344C58-AFD7-FEC5-262C-52A559334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3700" y="1600200"/>
            <a:ext cx="8224926" cy="45720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CAEE2A-0E53-7860-42ED-BC6FE9EFDE65}"/>
              </a:ext>
            </a:extLst>
          </p:cNvPr>
          <p:cNvSpPr txBox="1"/>
          <p:nvPr/>
        </p:nvSpPr>
        <p:spPr>
          <a:xfrm>
            <a:off x="6697934" y="1079153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Post-training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7083426A-DE7B-3C46-50A4-CB1FFF6CCCEC}"/>
              </a:ext>
            </a:extLst>
          </p:cNvPr>
          <p:cNvSpPr/>
          <p:nvPr/>
        </p:nvSpPr>
        <p:spPr>
          <a:xfrm rot="5400000">
            <a:off x="7508670" y="-1150434"/>
            <a:ext cx="381000" cy="5644740"/>
          </a:xfrm>
          <a:prstGeom prst="leftBrace">
            <a:avLst>
              <a:gd name="adj1" fmla="val 0"/>
              <a:gd name="adj2" fmla="val 50917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5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25640-B29E-BFE4-0D74-7037D6357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020D5-16BE-07D6-2133-4268187E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SFT (Instruction tuning) isn't enough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132D0-E3C8-4B53-9E7D-D5CCBAC57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do Preference Alignment (=Alignment)</a:t>
            </a:r>
          </a:p>
          <a:p>
            <a:pPr marL="0" indent="0"/>
            <a:r>
              <a:rPr lang="en-US" dirty="0"/>
              <a:t> = RLHF </a:t>
            </a:r>
          </a:p>
          <a:p>
            <a:pPr marL="0" indent="0"/>
            <a:r>
              <a:rPr lang="en-US" dirty="0"/>
              <a:t> = DPO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Reinforcement Learning from Human Feedback (RLHF)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Direct Preference Optimization (DPO)</a:t>
            </a:r>
          </a:p>
        </p:txBody>
      </p:sp>
    </p:spTree>
    <p:extLst>
      <p:ext uri="{BB962C8B-B14F-4D97-AF65-F5344CB8AC3E}">
        <p14:creationId xmlns:p14="http://schemas.microsoft.com/office/powerpoint/2010/main" val="1604935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6A596-0DA9-212B-8652-0D7F4B027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EE1FC-FCE8-AAA3-318C-1A18E326B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D5212-1100-CC02-E002-151EA3F06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Make the language model more </a:t>
            </a:r>
            <a:r>
              <a:rPr lang="en-US" b="1" dirty="0"/>
              <a:t>aligned</a:t>
            </a:r>
            <a:r>
              <a:rPr lang="en-US" dirty="0"/>
              <a:t> with human preferences (on a specific set of model outputs)</a:t>
            </a:r>
          </a:p>
          <a:p>
            <a:r>
              <a:rPr lang="en-US" dirty="0"/>
              <a:t>How it works: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Prompt a LM with prompt </a:t>
            </a:r>
            <a:r>
              <a:rPr lang="en-US" dirty="0">
                <a:solidFill>
                  <a:srgbClr val="061CFF"/>
                </a:solidFill>
              </a:rPr>
              <a:t>x</a:t>
            </a:r>
            <a:r>
              <a:rPr lang="en-US" dirty="0"/>
              <a:t> and sample two separate responses </a:t>
            </a:r>
            <a:r>
              <a:rPr lang="en-US" dirty="0">
                <a:solidFill>
                  <a:srgbClr val="061CFF"/>
                </a:solidFill>
              </a:rPr>
              <a:t>o1</a:t>
            </a:r>
            <a:r>
              <a:rPr lang="en-US" dirty="0"/>
              <a:t> and </a:t>
            </a:r>
            <a:r>
              <a:rPr lang="en-US" dirty="0">
                <a:solidFill>
                  <a:srgbClr val="061CFF"/>
                </a:solidFill>
              </a:rPr>
              <a:t>o2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Ask humans which is better. Call them </a:t>
            </a:r>
            <a:r>
              <a:rPr lang="en-US" dirty="0" err="1">
                <a:solidFill>
                  <a:srgbClr val="061CFF"/>
                </a:solidFill>
              </a:rPr>
              <a:t>o</a:t>
            </a:r>
            <a:r>
              <a:rPr lang="en-US" baseline="-25000" dirty="0" err="1">
                <a:solidFill>
                  <a:srgbClr val="061CFF"/>
                </a:solidFill>
              </a:rPr>
              <a:t>winner</a:t>
            </a:r>
            <a:r>
              <a:rPr lang="en-US" dirty="0"/>
              <a:t> and </a:t>
            </a:r>
            <a:r>
              <a:rPr lang="en-US" dirty="0" err="1">
                <a:solidFill>
                  <a:srgbClr val="061CFF"/>
                </a:solidFill>
              </a:rPr>
              <a:t>o</a:t>
            </a:r>
            <a:r>
              <a:rPr lang="en-US" baseline="-25000" dirty="0" err="1">
                <a:solidFill>
                  <a:srgbClr val="061CFF"/>
                </a:solidFill>
              </a:rPr>
              <a:t>loser</a:t>
            </a:r>
            <a:endParaRPr lang="en-US" baseline="-25000" dirty="0">
              <a:solidFill>
                <a:srgbClr val="061CFF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Train the LM to increase P(</a:t>
            </a:r>
            <a:r>
              <a:rPr lang="en-US" dirty="0">
                <a:solidFill>
                  <a:srgbClr val="061CFF"/>
                </a:solidFill>
              </a:rPr>
              <a:t>o</a:t>
            </a:r>
            <a:r>
              <a:rPr lang="en-US" baseline="-25000" dirty="0">
                <a:solidFill>
                  <a:srgbClr val="061CFF"/>
                </a:solidFill>
              </a:rPr>
              <a:t>w</a:t>
            </a:r>
            <a:r>
              <a:rPr lang="en-US" dirty="0"/>
              <a:t>) and decrease P(</a:t>
            </a:r>
            <a:r>
              <a:rPr lang="en-US" dirty="0" err="1">
                <a:solidFill>
                  <a:srgbClr val="061CFF"/>
                </a:solidFill>
              </a:rPr>
              <a:t>o</a:t>
            </a:r>
            <a:r>
              <a:rPr lang="en-US" baseline="-25000" dirty="0" err="1">
                <a:solidFill>
                  <a:srgbClr val="061CFF"/>
                </a:solidFill>
              </a:rPr>
              <a:t>l</a:t>
            </a:r>
            <a:r>
              <a:rPr lang="en-US" dirty="0"/>
              <a:t>)</a:t>
            </a:r>
          </a:p>
          <a:p>
            <a:pPr marL="966787" lvl="1" indent="-514350"/>
            <a:r>
              <a:rPr lang="en-US" dirty="0"/>
              <a:t>Can do this training via DPO or RLHF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9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FBA66-2AE4-CFF5-9F34-30667DDEE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2A27-7BB8-D224-B1DB-E0E6C9AA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dataset: pairs of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12C7-92B5-388A-DB4C-679BD5F84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2209800"/>
            <a:ext cx="9067801" cy="4572000"/>
          </a:xfrm>
        </p:spPr>
        <p:txBody>
          <a:bodyPr>
            <a:normAutofit/>
          </a:bodyPr>
          <a:lstStyle/>
          <a:p>
            <a:r>
              <a:rPr lang="en-US" sz="3000" dirty="0"/>
              <a:t>Prompt: Who is the current British sovereign?</a:t>
            </a:r>
          </a:p>
          <a:p>
            <a:r>
              <a:rPr lang="en-US" sz="3000" dirty="0"/>
              <a:t>Response: </a:t>
            </a:r>
            <a:r>
              <a:rPr lang="en-US" sz="3000" dirty="0">
                <a:solidFill>
                  <a:srgbClr val="061CFF"/>
                </a:solidFill>
              </a:rPr>
              <a:t>Charles III</a:t>
            </a:r>
            <a:br>
              <a:rPr lang="en-US" sz="3000" dirty="0"/>
            </a:br>
            <a:endParaRPr lang="en-US" sz="3000" dirty="0"/>
          </a:p>
          <a:p>
            <a:r>
              <a:rPr lang="en-US" sz="3000" dirty="0"/>
              <a:t>Prompt: Who is the current British sovereign?</a:t>
            </a:r>
          </a:p>
          <a:p>
            <a:r>
              <a:rPr lang="en-US" sz="3000" dirty="0"/>
              <a:t>Assistant: </a:t>
            </a:r>
            <a:r>
              <a:rPr lang="en-US" sz="3000" dirty="0">
                <a:solidFill>
                  <a:srgbClr val="061CFF"/>
                </a:solidFill>
              </a:rPr>
              <a:t>Elizabeth 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98CD37-82C4-BBAC-EC1B-C98EFE01D3D1}"/>
              </a:ext>
            </a:extLst>
          </p:cNvPr>
          <p:cNvSpPr txBox="1"/>
          <p:nvPr/>
        </p:nvSpPr>
        <p:spPr>
          <a:xfrm>
            <a:off x="914400" y="2743200"/>
            <a:ext cx="1798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Aptos" panose="020B0004020202020204" pitchFamily="34" charset="0"/>
              </a:rPr>
              <a:t>Chosen</a:t>
            </a:r>
          </a:p>
          <a:p>
            <a:r>
              <a:rPr lang="en-US" sz="3000" dirty="0">
                <a:latin typeface="Aptos" panose="020B0004020202020204" pitchFamily="34" charset="0"/>
              </a:rPr>
              <a:t>by people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36D7D9-EE61-7B27-836D-B132EFA399B1}"/>
              </a:ext>
            </a:extLst>
          </p:cNvPr>
          <p:cNvSpPr txBox="1"/>
          <p:nvPr/>
        </p:nvSpPr>
        <p:spPr>
          <a:xfrm>
            <a:off x="838200" y="4218801"/>
            <a:ext cx="17983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  <a:latin typeface="Aptos" panose="020B0004020202020204" pitchFamily="34" charset="0"/>
              </a:rPr>
              <a:t>Rejected</a:t>
            </a:r>
          </a:p>
          <a:p>
            <a:r>
              <a:rPr lang="en-US" sz="3000" dirty="0">
                <a:solidFill>
                  <a:srgbClr val="C00000"/>
                </a:solidFill>
                <a:latin typeface="Aptos" panose="020B0004020202020204" pitchFamily="34" charset="0"/>
              </a:rPr>
              <a:t>by people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5A458D-74E2-C3ED-0F4A-CB5813467D62}"/>
              </a:ext>
            </a:extLst>
          </p:cNvPr>
          <p:cNvSpPr txBox="1"/>
          <p:nvPr/>
        </p:nvSpPr>
        <p:spPr>
          <a:xfrm>
            <a:off x="3507494" y="5638800"/>
            <a:ext cx="5237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ptos" panose="020B0004020202020204" pitchFamily="34" charset="0"/>
              </a:rPr>
              <a:t>Helps avoid hallucination</a:t>
            </a:r>
          </a:p>
        </p:txBody>
      </p:sp>
    </p:spTree>
    <p:extLst>
      <p:ext uri="{BB962C8B-B14F-4D97-AF65-F5344CB8AC3E}">
        <p14:creationId xmlns:p14="http://schemas.microsoft.com/office/powerpoint/2010/main" val="73641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CC77-B5D6-019A-9311-4B71E07E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dataset: pairs of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A6F8C-5F48-D590-2522-56A67436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160" y="1883720"/>
            <a:ext cx="9525001" cy="4572000"/>
          </a:xfrm>
        </p:spPr>
        <p:txBody>
          <a:bodyPr>
            <a:normAutofit/>
          </a:bodyPr>
          <a:lstStyle/>
          <a:p>
            <a:r>
              <a:rPr lang="en-US" sz="3000" dirty="0"/>
              <a:t>Prompt: What tools do I need to break into a house?</a:t>
            </a:r>
          </a:p>
          <a:p>
            <a:r>
              <a:rPr lang="en-US" sz="3000" dirty="0">
                <a:solidFill>
                  <a:schemeClr val="tx1"/>
                </a:solidFill>
              </a:rPr>
              <a:t>Assistant: </a:t>
            </a:r>
            <a:r>
              <a:rPr lang="en-US" sz="3000" dirty="0">
                <a:solidFill>
                  <a:srgbClr val="061CFF"/>
                </a:solidFill>
              </a:rPr>
              <a:t>Are you asking me to assist you with committing a crime?</a:t>
            </a:r>
            <a:br>
              <a:rPr lang="en-US" sz="3000" dirty="0"/>
            </a:br>
            <a:endParaRPr lang="en-US" sz="3000" dirty="0"/>
          </a:p>
          <a:p>
            <a:r>
              <a:rPr lang="en-US" sz="3000" dirty="0"/>
              <a:t>Prompt: What tools do I need to break into a house?</a:t>
            </a:r>
          </a:p>
          <a:p>
            <a:r>
              <a:rPr lang="en-US" sz="3000" dirty="0">
                <a:solidFill>
                  <a:schemeClr val="tx1"/>
                </a:solidFill>
              </a:rPr>
              <a:t>Assistant: </a:t>
            </a:r>
            <a:r>
              <a:rPr lang="en-US" sz="3000" dirty="0">
                <a:solidFill>
                  <a:srgbClr val="061CFF"/>
                </a:solidFill>
              </a:rPr>
              <a:t>How about a screwdriver?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FB177-54C4-27C5-14BA-5FA9CC355BDB}"/>
              </a:ext>
            </a:extLst>
          </p:cNvPr>
          <p:cNvSpPr txBox="1"/>
          <p:nvPr/>
        </p:nvSpPr>
        <p:spPr>
          <a:xfrm>
            <a:off x="838200" y="2686048"/>
            <a:ext cx="1549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ptos" panose="020B0004020202020204" pitchFamily="34" charset="0"/>
              </a:rPr>
              <a:t>Chosen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30C73F-3435-BC45-613F-4FEFCF48139C}"/>
              </a:ext>
            </a:extLst>
          </p:cNvPr>
          <p:cNvSpPr txBox="1"/>
          <p:nvPr/>
        </p:nvSpPr>
        <p:spPr>
          <a:xfrm>
            <a:off x="648198" y="4305297"/>
            <a:ext cx="17394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  <a:latin typeface="Aptos" panose="020B0004020202020204" pitchFamily="34" charset="0"/>
              </a:rPr>
              <a:t>Rejected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BF5BFE-59F3-D44A-0CAA-CCD2AD3F1484}"/>
              </a:ext>
            </a:extLst>
          </p:cNvPr>
          <p:cNvSpPr txBox="1"/>
          <p:nvPr/>
        </p:nvSpPr>
        <p:spPr>
          <a:xfrm>
            <a:off x="5943600" y="1109245"/>
            <a:ext cx="27817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ptos" panose="020B0004020202020204" pitchFamily="34" charset="0"/>
              </a:rPr>
              <a:t>Anthropic's</a:t>
            </a:r>
            <a:r>
              <a:rPr lang="en-US" dirty="0">
                <a:latin typeface="Aptos" panose="020B0004020202020204" pitchFamily="34" charset="0"/>
              </a:rPr>
              <a:t> HH-RLHF dataset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457C41-7742-4093-55C8-E5B3FB52CC1B}"/>
              </a:ext>
            </a:extLst>
          </p:cNvPr>
          <p:cNvSpPr txBox="1"/>
          <p:nvPr/>
        </p:nvSpPr>
        <p:spPr>
          <a:xfrm>
            <a:off x="3507494" y="6074720"/>
            <a:ext cx="3669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ptos" panose="020B0004020202020204" pitchFamily="34" charset="0"/>
              </a:rPr>
              <a:t>Helps avoid harm</a:t>
            </a:r>
          </a:p>
        </p:txBody>
      </p:sp>
    </p:spTree>
    <p:extLst>
      <p:ext uri="{BB962C8B-B14F-4D97-AF65-F5344CB8AC3E}">
        <p14:creationId xmlns:p14="http://schemas.microsoft.com/office/powerpoint/2010/main" val="370335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0614-2C7B-60EB-245B-3181AEF8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F89D-DD9D-ED76-5A75-FA96D108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dataset: pairs of responses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92815-79DC-CAE8-9D58-DDD1F4CA1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0" y="2286000"/>
            <a:ext cx="9067801" cy="4572000"/>
          </a:xfrm>
        </p:spPr>
        <p:txBody>
          <a:bodyPr>
            <a:normAutofit/>
          </a:bodyPr>
          <a:lstStyle/>
          <a:p>
            <a:r>
              <a:rPr lang="en-US" sz="3000" dirty="0"/>
              <a:t>Prompt: How can I get my dog high?</a:t>
            </a:r>
          </a:p>
          <a:p>
            <a:r>
              <a:rPr lang="en-US" sz="3000" dirty="0"/>
              <a:t>Assistant: </a:t>
            </a:r>
            <a:r>
              <a:rPr lang="en-US" dirty="0">
                <a:solidFill>
                  <a:srgbClr val="061CFF"/>
                </a:solidFill>
              </a:rPr>
              <a:t>I'm not sure what you mean by that.</a:t>
            </a:r>
            <a:br>
              <a:rPr lang="en-US" sz="3000" dirty="0">
                <a:solidFill>
                  <a:srgbClr val="061CFF"/>
                </a:solidFill>
              </a:rPr>
            </a:br>
            <a:endParaRPr lang="en-US" sz="3000" dirty="0">
              <a:solidFill>
                <a:srgbClr val="061CFF"/>
              </a:solidFill>
            </a:endParaRPr>
          </a:p>
          <a:p>
            <a:r>
              <a:rPr lang="en-US" sz="3000" dirty="0"/>
              <a:t>Prompt: How can I get my dog high?</a:t>
            </a:r>
          </a:p>
          <a:p>
            <a:r>
              <a:rPr lang="en-US" sz="3000" dirty="0"/>
              <a:t>Assistant: </a:t>
            </a:r>
            <a:r>
              <a:rPr lang="en-US" dirty="0">
                <a:solidFill>
                  <a:srgbClr val="061CFF"/>
                </a:solidFill>
              </a:rPr>
              <a:t>I don't know that we should get the dog high. I think it's important for a dog to experience the world in a sober state of mind.</a:t>
            </a:r>
            <a:endParaRPr lang="en-US" sz="3000" dirty="0">
              <a:solidFill>
                <a:srgbClr val="061C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25A33E-6B66-9D7D-FD54-44471DC8FCC4}"/>
              </a:ext>
            </a:extLst>
          </p:cNvPr>
          <p:cNvSpPr txBox="1"/>
          <p:nvPr/>
        </p:nvSpPr>
        <p:spPr>
          <a:xfrm>
            <a:off x="1190293" y="2798802"/>
            <a:ext cx="14750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Aptos" panose="020B0004020202020204" pitchFamily="34" charset="0"/>
              </a:rPr>
              <a:t>Chosen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B07FD0-A6E3-98D0-0F3D-7E151A83B4DF}"/>
              </a:ext>
            </a:extLst>
          </p:cNvPr>
          <p:cNvSpPr txBox="1"/>
          <p:nvPr/>
        </p:nvSpPr>
        <p:spPr>
          <a:xfrm>
            <a:off x="1099852" y="4295001"/>
            <a:ext cx="16559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C00000"/>
                </a:solidFill>
                <a:latin typeface="Aptos" panose="020B0004020202020204" pitchFamily="34" charset="0"/>
              </a:rPr>
              <a:t>Rejected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656111-7028-4DA0-E7DC-2530D3FDBE2F}"/>
              </a:ext>
            </a:extLst>
          </p:cNvPr>
          <p:cNvSpPr txBox="1"/>
          <p:nvPr/>
        </p:nvSpPr>
        <p:spPr>
          <a:xfrm>
            <a:off x="2438400" y="1260234"/>
            <a:ext cx="27817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ptos" panose="020B0004020202020204" pitchFamily="34" charset="0"/>
              </a:rPr>
              <a:t>Anthropic's</a:t>
            </a:r>
            <a:r>
              <a:rPr lang="en-US" dirty="0">
                <a:latin typeface="Aptos" panose="020B0004020202020204" pitchFamily="34" charset="0"/>
              </a:rPr>
              <a:t> HH-RLHF dataset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6748BC-5E36-4A84-AC15-690B6CE05C8A}"/>
              </a:ext>
            </a:extLst>
          </p:cNvPr>
          <p:cNvSpPr txBox="1"/>
          <p:nvPr/>
        </p:nvSpPr>
        <p:spPr>
          <a:xfrm>
            <a:off x="9160287" y="6406975"/>
            <a:ext cx="28793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Chip Huyen found this example!</a:t>
            </a:r>
          </a:p>
        </p:txBody>
      </p:sp>
    </p:spTree>
    <p:extLst>
      <p:ext uri="{BB962C8B-B14F-4D97-AF65-F5344CB8AC3E}">
        <p14:creationId xmlns:p14="http://schemas.microsoft.com/office/powerpoint/2010/main" val="208874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905F3-6B14-0D56-74A7-05A8BDC3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 versus pretraining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3D713-8FD7-00E8-9A80-4A0A171C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00" y="1219200"/>
            <a:ext cx="9342115" cy="762000"/>
          </a:xfrm>
        </p:spPr>
        <p:txBody>
          <a:bodyPr>
            <a:normAutofit/>
          </a:bodyPr>
          <a:lstStyle/>
          <a:p>
            <a:r>
              <a:rPr lang="en-US" dirty="0"/>
              <a:t>The current British sovereign is _____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D317F4-C533-64DF-16CB-E855491033E1}"/>
              </a:ext>
            </a:extLst>
          </p:cNvPr>
          <p:cNvSpPr txBox="1">
            <a:spLocks/>
          </p:cNvSpPr>
          <p:nvPr/>
        </p:nvSpPr>
        <p:spPr>
          <a:xfrm>
            <a:off x="1102228" y="2438400"/>
            <a:ext cx="4389115" cy="431497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75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603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2pPr>
            <a:lvl3pPr marL="685800" indent="-2762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3pPr>
            <a:lvl4pPr marL="920750" indent="-234950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4pPr>
            <a:lvl5pPr marL="11461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493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2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16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05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dirty="0"/>
              <a:t>Pretraining data		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B8C91E-5E49-A2D4-0663-E7E19A629C93}"/>
              </a:ext>
            </a:extLst>
          </p:cNvPr>
          <p:cNvSpPr/>
          <p:nvPr/>
        </p:nvSpPr>
        <p:spPr>
          <a:xfrm>
            <a:off x="1676400" y="3124200"/>
            <a:ext cx="990600" cy="2438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D59E9C-82B0-2521-DFA4-E07057D3F240}"/>
              </a:ext>
            </a:extLst>
          </p:cNvPr>
          <p:cNvSpPr/>
          <p:nvPr/>
        </p:nvSpPr>
        <p:spPr>
          <a:xfrm>
            <a:off x="3088571" y="5402996"/>
            <a:ext cx="990600" cy="1596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933BFF-4A57-81A0-9B94-AC5F3D4CF02D}"/>
              </a:ext>
            </a:extLst>
          </p:cNvPr>
          <p:cNvSpPr txBox="1"/>
          <p:nvPr/>
        </p:nvSpPr>
        <p:spPr>
          <a:xfrm>
            <a:off x="1532743" y="5757879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Elizabeth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200476-6416-1EAD-5058-FA41BAA3A5C6}"/>
              </a:ext>
            </a:extLst>
          </p:cNvPr>
          <p:cNvSpPr txBox="1"/>
          <p:nvPr/>
        </p:nvSpPr>
        <p:spPr>
          <a:xfrm>
            <a:off x="3041895" y="5757878"/>
            <a:ext cx="1265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Charles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E6EAC7-BCB2-0424-388D-E6C536A9618F}"/>
              </a:ext>
            </a:extLst>
          </p:cNvPr>
          <p:cNvSpPr txBox="1"/>
          <p:nvPr/>
        </p:nvSpPr>
        <p:spPr>
          <a:xfrm>
            <a:off x="5715000" y="2848451"/>
            <a:ext cx="647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Raleway" pitchFamily="2" charset="77"/>
              </a:rPr>
              <a:t>There's no way to change the preference for Elizabeth!!!!!</a:t>
            </a:r>
          </a:p>
          <a:p>
            <a:endParaRPr lang="en-US" sz="3200" dirty="0">
              <a:latin typeface="Raleway" pitchFamily="2" charset="77"/>
            </a:endParaRPr>
          </a:p>
          <a:p>
            <a:r>
              <a:rPr lang="en-US" sz="3200" dirty="0">
                <a:latin typeface="Raleway" pitchFamily="2" charset="77"/>
              </a:rPr>
              <a:t>We can't just add a zillion sentences with Charles in them</a:t>
            </a:r>
          </a:p>
          <a:p>
            <a:endParaRPr lang="en-US" sz="3200" dirty="0">
              <a:latin typeface="Raleway" pitchFamily="2" charset="77"/>
            </a:endParaRPr>
          </a:p>
          <a:p>
            <a:r>
              <a:rPr lang="en-US" sz="3200" dirty="0">
                <a:latin typeface="Raleway" pitchFamily="2" charset="77"/>
              </a:rPr>
              <a:t>(What sentences would be use?)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0D63D-8E58-4B00-CCCE-CFF8CD811425}"/>
              </a:ext>
            </a:extLst>
          </p:cNvPr>
          <p:cNvSpPr txBox="1"/>
          <p:nvPr/>
        </p:nvSpPr>
        <p:spPr>
          <a:xfrm>
            <a:off x="1066800" y="1793487"/>
            <a:ext cx="6487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Why the pretrained model prefers Elizabeth:</a:t>
            </a:r>
          </a:p>
        </p:txBody>
      </p:sp>
    </p:spTree>
    <p:extLst>
      <p:ext uri="{BB962C8B-B14F-4D97-AF65-F5344CB8AC3E}">
        <p14:creationId xmlns:p14="http://schemas.microsoft.com/office/powerpoint/2010/main" val="3791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AE1EF-F79F-1F19-984E-B401F0CD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5A3EB-2693-C7E2-899A-FC450E1A8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alignment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F815D3-A197-B3C0-A6BB-C6121707D137}"/>
              </a:ext>
            </a:extLst>
          </p:cNvPr>
          <p:cNvSpPr txBox="1">
            <a:spLocks/>
          </p:cNvSpPr>
          <p:nvPr/>
        </p:nvSpPr>
        <p:spPr>
          <a:xfrm>
            <a:off x="5506175" y="2438400"/>
            <a:ext cx="6076225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75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603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2pPr>
            <a:lvl3pPr marL="685800" indent="-2762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3pPr>
            <a:lvl4pPr marL="920750" indent="-234950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4pPr>
            <a:lvl5pPr marL="11461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493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2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16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05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EFCAD9-0297-4500-AE6F-221629F29DB1}"/>
              </a:ext>
            </a:extLst>
          </p:cNvPr>
          <p:cNvSpPr txBox="1"/>
          <p:nvPr/>
        </p:nvSpPr>
        <p:spPr>
          <a:xfrm>
            <a:off x="2286000" y="5664820"/>
            <a:ext cx="2156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highlight>
                  <a:srgbClr val="FFFF00"/>
                </a:highlight>
              </a:rPr>
              <a:t>New idea!!!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DBFF9A-44FE-E9CC-D02A-88AE51C591D3}"/>
              </a:ext>
            </a:extLst>
          </p:cNvPr>
          <p:cNvCxnSpPr>
            <a:cxnSpLocks/>
          </p:cNvCxnSpPr>
          <p:nvPr/>
        </p:nvCxnSpPr>
        <p:spPr>
          <a:xfrm flipH="1" flipV="1">
            <a:off x="3036849" y="5105400"/>
            <a:ext cx="381000" cy="65247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A7F9D50-F450-60A4-A455-80FE6FD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699897"/>
            <a:ext cx="11430000" cy="3634103"/>
          </a:xfrm>
        </p:spPr>
        <p:txBody>
          <a:bodyPr>
            <a:normAutofit/>
          </a:bodyPr>
          <a:lstStyle/>
          <a:p>
            <a:pPr fontAlgn="auto"/>
            <a:r>
              <a:rPr lang="en-US" sz="4000" dirty="0"/>
              <a:t>Somehow train the model</a:t>
            </a:r>
          </a:p>
          <a:p>
            <a:pPr fontAlgn="auto"/>
            <a:r>
              <a:rPr lang="en-US" sz="4000" dirty="0"/>
              <a:t>Given the prompt:</a:t>
            </a:r>
          </a:p>
          <a:p>
            <a:pPr fontAlgn="auto"/>
            <a:r>
              <a:rPr lang="en-US" sz="4000" dirty="0">
                <a:solidFill>
                  <a:srgbClr val="061CFF"/>
                </a:solidFill>
              </a:rPr>
              <a:t>The current British sovereign is:</a:t>
            </a:r>
          </a:p>
          <a:p>
            <a:pPr marL="457200" indent="-457200" fontAlgn="auto">
              <a:buFont typeface="Arial" panose="020B0604020202020204" pitchFamily="34" charset="0"/>
              <a:buChar char="•"/>
            </a:pPr>
            <a:r>
              <a:rPr lang="en-US" sz="4000" dirty="0"/>
              <a:t>Increase probability of generating </a:t>
            </a:r>
            <a:r>
              <a:rPr lang="en-US" sz="4000" dirty="0">
                <a:solidFill>
                  <a:srgbClr val="061CFF"/>
                </a:solidFill>
              </a:rPr>
              <a:t>Charles</a:t>
            </a:r>
          </a:p>
          <a:p>
            <a:pPr marL="457200" indent="-457200" fontAlgn="auto">
              <a:buFont typeface="Arial" panose="020B0604020202020204" pitchFamily="34" charset="0"/>
              <a:buChar char="•"/>
            </a:pPr>
            <a:r>
              <a:rPr lang="en-US" sz="4000" b="1" dirty="0"/>
              <a:t>Decrease </a:t>
            </a:r>
            <a:r>
              <a:rPr lang="en-US" sz="4000" dirty="0"/>
              <a:t>probability of generating </a:t>
            </a:r>
            <a:r>
              <a:rPr lang="en-US" sz="4000" dirty="0">
                <a:solidFill>
                  <a:srgbClr val="061CFF"/>
                </a:solidFill>
              </a:rPr>
              <a:t>Elizabeth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08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381D6-0D9C-6DA8-52E8-F5091E284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8CA15-F55E-2A6D-0A11-D50F67E4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alignment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B08D3F-74F5-6951-9CE3-EE09DEB64853}"/>
              </a:ext>
            </a:extLst>
          </p:cNvPr>
          <p:cNvSpPr txBox="1">
            <a:spLocks/>
          </p:cNvSpPr>
          <p:nvPr/>
        </p:nvSpPr>
        <p:spPr>
          <a:xfrm>
            <a:off x="990600" y="2033239"/>
            <a:ext cx="11201400" cy="48006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7938" indent="-7938" algn="l" defTabSz="68575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603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2pPr>
            <a:lvl3pPr marL="685800" indent="-2762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3pPr>
            <a:lvl4pPr marL="920750" indent="-234950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4pPr>
            <a:lvl5pPr marL="11461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493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2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16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05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/>
            <a:r>
              <a:rPr lang="en-US" sz="3600" dirty="0"/>
              <a:t>Increase probability of generating </a:t>
            </a:r>
            <a:r>
              <a:rPr lang="en-US" sz="3600" dirty="0">
                <a:solidFill>
                  <a:srgbClr val="061CFF"/>
                </a:solidFill>
              </a:rPr>
              <a:t>Charles</a:t>
            </a:r>
          </a:p>
          <a:p>
            <a:pPr marL="0" indent="0" fontAlgn="auto"/>
            <a:r>
              <a:rPr lang="en-US" sz="3600" dirty="0"/>
              <a:t>Decrease probability of generating </a:t>
            </a:r>
            <a:r>
              <a:rPr lang="en-US" sz="3600" dirty="0">
                <a:solidFill>
                  <a:srgbClr val="061CFF"/>
                </a:solidFill>
              </a:rPr>
              <a:t>Elizabeth</a:t>
            </a:r>
          </a:p>
          <a:p>
            <a:pPr marL="0" indent="0" fontAlgn="auto"/>
            <a:r>
              <a:rPr lang="en-US" sz="3600" dirty="0"/>
              <a:t>Hope that this will generalize </a:t>
            </a:r>
          </a:p>
          <a:p>
            <a:pPr marL="457200" indent="-457200" fontAlgn="auto">
              <a:buFont typeface="Arial" panose="020B0604020202020204" pitchFamily="34" charset="0"/>
              <a:buChar char="•"/>
            </a:pPr>
            <a:r>
              <a:rPr lang="en-US" sz="3600" dirty="0"/>
              <a:t>so the model knows that Charles is the king in other contexts</a:t>
            </a:r>
          </a:p>
          <a:p>
            <a:pPr marL="0" indent="0" fontAlgn="auto"/>
            <a:r>
              <a:rPr lang="en-US" sz="3600" dirty="0">
                <a:solidFill>
                  <a:srgbClr val="C00000"/>
                </a:solidFill>
              </a:rPr>
              <a:t>This works surprisingly well!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027490-733A-16DF-E633-6414374A0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0" y="-304800"/>
            <a:ext cx="10058401" cy="457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9A2C30B-5E10-2E0E-DD28-2B81690C0419}"/>
              </a:ext>
            </a:extLst>
          </p:cNvPr>
          <p:cNvSpPr txBox="1">
            <a:spLocks/>
          </p:cNvSpPr>
          <p:nvPr/>
        </p:nvSpPr>
        <p:spPr>
          <a:xfrm>
            <a:off x="2057400" y="1219200"/>
            <a:ext cx="9342115" cy="76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75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1pPr>
            <a:lvl2pPr marL="4603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2pPr>
            <a:lvl3pPr marL="685800" indent="-2762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3pPr>
            <a:lvl4pPr marL="920750" indent="-234950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aleway" pitchFamily="2" charset="77"/>
                <a:ea typeface="+mn-ea"/>
                <a:cs typeface="+mn-cs"/>
              </a:defRPr>
            </a:lvl4pPr>
            <a:lvl5pPr marL="1146175" indent="-22542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82493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2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16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05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/>
              <a:t>The current British sovereign is _____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360CBE-A4E1-7094-044E-29D2ACC3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 details: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04C342-B0CD-188A-E176-17B5F92B9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Let's call the new model after we align it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200" baseline="-25000" dirty="0" err="1"/>
              <a:t>θ</a:t>
            </a:r>
            <a:r>
              <a:rPr lang="en-US" sz="3200" dirty="0"/>
              <a:t> </a:t>
            </a:r>
          </a:p>
          <a:p>
            <a:endParaRPr lang="en-US" sz="3200" dirty="0"/>
          </a:p>
          <a:p>
            <a:r>
              <a:rPr lang="en-US" sz="3200" dirty="0"/>
              <a:t>We want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200" baseline="-25000" dirty="0" err="1"/>
              <a:t>θ</a:t>
            </a:r>
            <a:r>
              <a:rPr lang="en-US" sz="3200" dirty="0"/>
              <a:t> to prefer Charles to Elizabeth given x</a:t>
            </a:r>
          </a:p>
          <a:p>
            <a:r>
              <a:rPr lang="en-US" sz="3200" dirty="0"/>
              <a:t>x = "</a:t>
            </a:r>
            <a:r>
              <a:rPr lang="en-US" sz="3200" dirty="0">
                <a:solidFill>
                  <a:srgbClr val="061CFF"/>
                </a:solidFill>
              </a:rPr>
              <a:t>The current British sovereign is</a:t>
            </a:r>
            <a:r>
              <a:rPr lang="en-US" sz="3200" dirty="0"/>
              <a:t>":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200" baseline="-25000" dirty="0" err="1"/>
              <a:t>θ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061CFF"/>
                </a:solidFill>
              </a:rPr>
              <a:t>Charles</a:t>
            </a:r>
            <a:r>
              <a:rPr lang="en-US" sz="3200" dirty="0" err="1"/>
              <a:t>|x</a:t>
            </a:r>
            <a:r>
              <a:rPr lang="en-US" sz="3200" dirty="0"/>
              <a:t>)  &gt;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200" baseline="-25000" dirty="0" err="1"/>
              <a:t>θ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/>
              <a:t>(</a:t>
            </a:r>
            <a:r>
              <a:rPr lang="en-US" sz="3200" dirty="0" err="1">
                <a:solidFill>
                  <a:srgbClr val="061CFF"/>
                </a:solidFill>
              </a:rPr>
              <a:t>Elizabeth</a:t>
            </a:r>
            <a:r>
              <a:rPr lang="en-US" sz="3200" dirty="0" err="1"/>
              <a:t>|x</a:t>
            </a:r>
            <a:r>
              <a:rPr lang="en-US" sz="3200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178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45B9E-E445-9FA1-DE76-E228712E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Preference alignment details:</a:t>
            </a:r>
            <a:br>
              <a:rPr lang="en-US" dirty="0"/>
            </a:br>
            <a:r>
              <a:rPr lang="en-US" dirty="0"/>
              <a:t>Idea of a reference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E932E-685F-3447-45AF-2EDD0B3D7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Reference model is  model before  we started</a:t>
            </a:r>
          </a:p>
          <a:p>
            <a:endParaRPr lang="en-US" sz="3600" dirty="0"/>
          </a:p>
          <a:p>
            <a:r>
              <a:rPr lang="en-US" sz="3600" dirty="0"/>
              <a:t>Let's call the old model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</a:t>
            </a:r>
          </a:p>
          <a:p>
            <a:endParaRPr lang="en-US" sz="3600" dirty="0"/>
          </a:p>
          <a:p>
            <a:r>
              <a:rPr lang="en-US" sz="3600" dirty="0"/>
              <a:t>We will want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600" baseline="-25000" dirty="0" err="1"/>
              <a:t>θ</a:t>
            </a:r>
            <a:r>
              <a:rPr lang="en-US" sz="3600" dirty="0"/>
              <a:t>(</a:t>
            </a:r>
            <a:r>
              <a:rPr lang="en-US" sz="3600" dirty="0" err="1">
                <a:solidFill>
                  <a:srgbClr val="061CFF"/>
                </a:solidFill>
              </a:rPr>
              <a:t>Charles</a:t>
            </a:r>
            <a:r>
              <a:rPr lang="en-US" sz="3600" dirty="0" err="1"/>
              <a:t>|x</a:t>
            </a:r>
            <a:r>
              <a:rPr lang="en-US" sz="3600" dirty="0"/>
              <a:t>)    &gt;  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 </a:t>
            </a:r>
            <a:r>
              <a:rPr lang="en-US" sz="3600" dirty="0"/>
              <a:t>(</a:t>
            </a:r>
            <a:r>
              <a:rPr lang="en-US" sz="3600" dirty="0" err="1">
                <a:solidFill>
                  <a:srgbClr val="061CFF"/>
                </a:solidFill>
              </a:rPr>
              <a:t>Charles</a:t>
            </a:r>
            <a:r>
              <a:rPr lang="en-US" sz="3600" dirty="0" err="1"/>
              <a:t>|x</a:t>
            </a:r>
            <a:r>
              <a:rPr lang="en-US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84106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A359D-B726-ECD4-0AED-1B804DCF7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06AE3-34B0-0A3A-4AE1-EC7F14569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We want: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600" baseline="-25000" dirty="0" err="1"/>
              <a:t>θ</a:t>
            </a:r>
            <a:r>
              <a:rPr lang="en-US" sz="3600" dirty="0"/>
              <a:t>(</a:t>
            </a:r>
            <a:r>
              <a:rPr lang="en-US" sz="3600" dirty="0">
                <a:solidFill>
                  <a:srgbClr val="061CFF"/>
                </a:solidFill>
              </a:rPr>
              <a:t>Elizabeth</a:t>
            </a:r>
            <a:r>
              <a:rPr lang="en-US" sz="3600" dirty="0"/>
              <a:t>)  &lt; 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 </a:t>
            </a:r>
            <a:r>
              <a:rPr lang="en-US" sz="3600" dirty="0"/>
              <a:t>(</a:t>
            </a:r>
            <a:r>
              <a:rPr lang="en-US" sz="3600" dirty="0">
                <a:solidFill>
                  <a:srgbClr val="061CFF"/>
                </a:solidFill>
              </a:rPr>
              <a:t>Elizabeth</a:t>
            </a:r>
            <a:r>
              <a:rPr lang="en-US" sz="3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094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C7D9-1934-162F-BDBB-7DE888B9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Desiderata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41BB1-3630-6209-49B2-6E397D048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 err="1"/>
              <a:t>θ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Charles</a:t>
            </a:r>
            <a:r>
              <a:rPr lang="en-US" sz="4000" dirty="0"/>
              <a:t>) &gt;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 err="1"/>
              <a:t>θ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Elizabeth</a:t>
            </a:r>
            <a:r>
              <a:rPr lang="en-US" sz="4000" dirty="0"/>
              <a:t>)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 err="1"/>
              <a:t>θ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Charles</a:t>
            </a:r>
            <a:r>
              <a:rPr lang="en-US" sz="4000" dirty="0"/>
              <a:t>) &gt;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 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Charles</a:t>
            </a:r>
            <a:r>
              <a:rPr lang="en-US" sz="4000" dirty="0"/>
              <a:t>)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 err="1"/>
              <a:t>θ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Elizabeth</a:t>
            </a:r>
            <a:r>
              <a:rPr lang="en-US" sz="4000" dirty="0"/>
              <a:t>) &lt;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 </a:t>
            </a:r>
            <a:r>
              <a:rPr lang="en-US" sz="4000" dirty="0"/>
              <a:t>(</a:t>
            </a:r>
            <a:r>
              <a:rPr lang="en-US" sz="4000" dirty="0">
                <a:solidFill>
                  <a:srgbClr val="061CFF"/>
                </a:solidFill>
              </a:rPr>
              <a:t>Elizabeth</a:t>
            </a:r>
            <a:r>
              <a:rPr lang="en-US" sz="4000" dirty="0"/>
              <a:t>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07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87056-68C0-BEAD-5E34-6036591F2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1D36D-DD29-D84C-DEB0-04600FE60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6217920" cy="907196"/>
          </a:xfrm>
        </p:spPr>
        <p:txBody>
          <a:bodyPr/>
          <a:lstStyle/>
          <a:p>
            <a:r>
              <a:rPr lang="en-US" dirty="0"/>
              <a:t>The DPO Loss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28029-B96B-FDBA-2A5E-3F333274F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/>
              <a:t>Let's call</a:t>
            </a:r>
          </a:p>
          <a:p>
            <a:r>
              <a:rPr lang="en-US" sz="3500" dirty="0"/>
              <a:t>x = "</a:t>
            </a:r>
            <a:r>
              <a:rPr lang="en-US" sz="3500" dirty="0">
                <a:solidFill>
                  <a:srgbClr val="061CFF"/>
                </a:solidFill>
              </a:rPr>
              <a:t>The current British sovereign is</a:t>
            </a:r>
            <a:r>
              <a:rPr lang="en-US" sz="3500" dirty="0"/>
              <a:t>"</a:t>
            </a:r>
          </a:p>
          <a:p>
            <a:r>
              <a:rPr lang="en-US" sz="3500" dirty="0" err="1">
                <a:solidFill>
                  <a:schemeClr val="tx1"/>
                </a:solidFill>
              </a:rPr>
              <a:t>o</a:t>
            </a:r>
            <a:r>
              <a:rPr lang="en-US" sz="3500" baseline="-25000" dirty="0" err="1">
                <a:solidFill>
                  <a:schemeClr val="tx1"/>
                </a:solidFill>
              </a:rPr>
              <a:t>winner</a:t>
            </a:r>
            <a:r>
              <a:rPr lang="en-US" sz="3500" dirty="0">
                <a:solidFill>
                  <a:schemeClr val="tx1"/>
                </a:solidFill>
              </a:rPr>
              <a:t> </a:t>
            </a:r>
            <a:r>
              <a:rPr lang="en-US" sz="3500" dirty="0"/>
              <a:t>= </a:t>
            </a:r>
            <a:r>
              <a:rPr lang="en-US" sz="3500" dirty="0">
                <a:solidFill>
                  <a:srgbClr val="061CFF"/>
                </a:solidFill>
              </a:rPr>
              <a:t>Charles</a:t>
            </a:r>
          </a:p>
          <a:p>
            <a:r>
              <a:rPr lang="en-US" sz="3500" dirty="0" err="1">
                <a:solidFill>
                  <a:schemeClr val="tx1"/>
                </a:solidFill>
              </a:rPr>
              <a:t>O</a:t>
            </a:r>
            <a:r>
              <a:rPr lang="en-US" sz="3500" baseline="-25000" dirty="0" err="1">
                <a:solidFill>
                  <a:schemeClr val="tx1"/>
                </a:solidFill>
              </a:rPr>
              <a:t>loser</a:t>
            </a:r>
            <a:r>
              <a:rPr lang="en-US" sz="3500" dirty="0">
                <a:solidFill>
                  <a:srgbClr val="061CFF"/>
                </a:solidFill>
              </a:rPr>
              <a:t> = Elizabeth</a:t>
            </a:r>
            <a:endParaRPr lang="en-US" sz="3500" dirty="0"/>
          </a:p>
          <a:p>
            <a:r>
              <a:rPr lang="en-US" sz="3500" dirty="0"/>
              <a:t> </a:t>
            </a:r>
          </a:p>
          <a:p>
            <a:r>
              <a:rPr lang="en-US" sz="3500" dirty="0"/>
              <a:t>We need a loss function L</a:t>
            </a:r>
            <a:r>
              <a:rPr lang="en-US" sz="3500" baseline="-25000" dirty="0"/>
              <a:t>DPO</a:t>
            </a:r>
            <a:r>
              <a:rPr lang="en-US" sz="3500" dirty="0"/>
              <a:t>(</a:t>
            </a:r>
            <a:r>
              <a:rPr lang="en-US" sz="3500" dirty="0" err="1"/>
              <a:t>x,o</a:t>
            </a:r>
            <a:r>
              <a:rPr lang="en-US" sz="3500" baseline="-25000" dirty="0" err="1"/>
              <a:t>w</a:t>
            </a:r>
            <a:r>
              <a:rPr lang="en-US" sz="3500" dirty="0" err="1"/>
              <a:t>,o</a:t>
            </a:r>
            <a:r>
              <a:rPr lang="en-US" sz="3500" baseline="-25000" dirty="0" err="1"/>
              <a:t>l</a:t>
            </a:r>
            <a:r>
              <a:rPr lang="en-US" sz="3500" dirty="0"/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given x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decreases probability of </a:t>
            </a:r>
            <a:r>
              <a:rPr lang="en-US" sz="3500" dirty="0" err="1"/>
              <a:t>o</a:t>
            </a:r>
            <a:r>
              <a:rPr lang="en-US" sz="3500" baseline="-25000" dirty="0" err="1"/>
              <a:t>l</a:t>
            </a:r>
            <a:r>
              <a:rPr lang="en-US" sz="35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/>
              <a:t>increases probability of o</a:t>
            </a:r>
            <a:r>
              <a:rPr lang="en-US" sz="3500" baseline="-25000" dirty="0"/>
              <a:t>w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A5419A-EEC3-9F70-0D81-ECB714F7B994}"/>
              </a:ext>
            </a:extLst>
          </p:cNvPr>
          <p:cNvSpPr txBox="1"/>
          <p:nvPr/>
        </p:nvSpPr>
        <p:spPr>
          <a:xfrm>
            <a:off x="4427113" y="2664766"/>
            <a:ext cx="3337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People prefer this 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155680-ED35-B9AD-0DF2-F51699111EA0}"/>
              </a:ext>
            </a:extLst>
          </p:cNvPr>
          <p:cNvSpPr txBox="1"/>
          <p:nvPr/>
        </p:nvSpPr>
        <p:spPr>
          <a:xfrm>
            <a:off x="4427113" y="3126431"/>
            <a:ext cx="3744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People disprefer this one</a:t>
            </a:r>
          </a:p>
        </p:txBody>
      </p:sp>
    </p:spTree>
    <p:extLst>
      <p:ext uri="{BB962C8B-B14F-4D97-AF65-F5344CB8AC3E}">
        <p14:creationId xmlns:p14="http://schemas.microsoft.com/office/powerpoint/2010/main" val="2624504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49259-B2F8-3164-FEF0-8131C02AE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DPO Loss Function!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204770-A0F7-F98B-8BAF-523FAA519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3048000"/>
            <a:ext cx="1110297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F563F4-65D6-51CE-B062-2D8708CA2257}"/>
              </a:ext>
            </a:extLst>
          </p:cNvPr>
          <p:cNvSpPr txBox="1"/>
          <p:nvPr/>
        </p:nvSpPr>
        <p:spPr>
          <a:xfrm>
            <a:off x="5794589" y="2093163"/>
            <a:ext cx="2988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Increase probability</a:t>
            </a:r>
          </a:p>
          <a:p>
            <a:r>
              <a:rPr lang="en-US" sz="2400" dirty="0">
                <a:latin typeface="Raleway" pitchFamily="2" charset="77"/>
              </a:rPr>
              <a:t> of winner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BB6B18-71BB-6DDA-88A3-956240BE5AE0}"/>
              </a:ext>
            </a:extLst>
          </p:cNvPr>
          <p:cNvSpPr txBox="1"/>
          <p:nvPr/>
        </p:nvSpPr>
        <p:spPr>
          <a:xfrm>
            <a:off x="8866123" y="2093162"/>
            <a:ext cx="31325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Decrease probability</a:t>
            </a:r>
          </a:p>
          <a:p>
            <a:r>
              <a:rPr lang="en-US" sz="2400" dirty="0">
                <a:latin typeface="Raleway" pitchFamily="2" charset="77"/>
              </a:rPr>
              <a:t> of lower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B8B0CA-F005-57B9-62DC-E84CFFF2D22C}"/>
              </a:ext>
            </a:extLst>
          </p:cNvPr>
          <p:cNvSpPr txBox="1"/>
          <p:nvPr/>
        </p:nvSpPr>
        <p:spPr>
          <a:xfrm>
            <a:off x="6248400" y="5073238"/>
            <a:ext cx="5069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Compared to the reference model</a:t>
            </a:r>
          </a:p>
        </p:txBody>
      </p:sp>
    </p:spTree>
    <p:extLst>
      <p:ext uri="{BB962C8B-B14F-4D97-AF65-F5344CB8AC3E}">
        <p14:creationId xmlns:p14="http://schemas.microsoft.com/office/powerpoint/2010/main" val="168623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CFB51-B358-6A74-B9A6-F9095870D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12003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Why do we need alignment?</a:t>
            </a:r>
            <a:br>
              <a:rPr lang="en-US" dirty="0"/>
            </a:br>
            <a:r>
              <a:rPr lang="en-US" dirty="0"/>
              <a:t>Why isn't SFT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97F65-9CE6-53B4-29A4-AB9FEDED8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2133600"/>
            <a:ext cx="10303199" cy="4724400"/>
          </a:xfrm>
        </p:spPr>
        <p:txBody>
          <a:bodyPr>
            <a:normAutofit/>
          </a:bodyPr>
          <a:lstStyle/>
          <a:p>
            <a:r>
              <a:rPr lang="en-US" sz="3200" b="1" dirty="0"/>
              <a:t>Hallucination</a:t>
            </a:r>
            <a:r>
              <a:rPr lang="en-US" sz="3200" dirty="0"/>
              <a:t>:  Can help with keeping the LM factual and avoiding common near-facts</a:t>
            </a:r>
          </a:p>
          <a:p>
            <a:r>
              <a:rPr lang="en-US" sz="3200" b="1" dirty="0"/>
              <a:t>Negative feedback</a:t>
            </a:r>
            <a:r>
              <a:rPr lang="en-US" sz="3200" dirty="0"/>
              <a:t>: Gives the model an example of what not to do, helps give the model negative evidence</a:t>
            </a:r>
          </a:p>
          <a:p>
            <a:r>
              <a:rPr lang="en-US" sz="3200" b="1" dirty="0"/>
              <a:t>Diversity</a:t>
            </a:r>
            <a:r>
              <a:rPr lang="en-US" sz="3200" dirty="0"/>
              <a:t>:  SFT requires that there be only one correct answer. Preference alignment allows there to be multiple answers, just ranked in quality.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5A1312-0F0A-C0D3-DB93-7AEDE4F19757}"/>
              </a:ext>
            </a:extLst>
          </p:cNvPr>
          <p:cNvSpPr txBox="1"/>
          <p:nvPr/>
        </p:nvSpPr>
        <p:spPr>
          <a:xfrm>
            <a:off x="4800600" y="1239643"/>
            <a:ext cx="65998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aleway" pitchFamily="2" charset="77"/>
              </a:rPr>
              <a:t>Yoav Goldberg (2023) Reinforcement learning for Language Models</a:t>
            </a:r>
          </a:p>
        </p:txBody>
      </p:sp>
    </p:spTree>
    <p:extLst>
      <p:ext uri="{BB962C8B-B14F-4D97-AF65-F5344CB8AC3E}">
        <p14:creationId xmlns:p14="http://schemas.microsoft.com/office/powerpoint/2010/main" val="3895808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5AE5D-E0A9-B4A3-E398-DAC6A9310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73EE296B-05D0-2C5F-A0D0-203FF941AB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181BE95B-089E-75CA-5943-4EE90E3A4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13655" y="731520"/>
            <a:ext cx="7349745" cy="5257800"/>
          </a:xfrm>
        </p:spPr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Post-training:  </a:t>
            </a:r>
          </a:p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Preference Alignment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5BE97-6268-34DA-F6CC-49A413BD2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5617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E59CC-AE9E-BAED-1EE6-A7004A2E3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EA40B560-B03E-1DB9-F54B-76D82259A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5B2A079B-6DDB-86FF-0EA1-D639389DF8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Interpretability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5DBF3-758E-A952-1D9C-D8F141F92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9983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469D-2726-B9E5-72CA-89A2EC462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BF301-948D-5029-38B7-F8D4F88FC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Mechanistic interpretability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6DE03-6558-6400-E7AA-751592BEE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Finding out what's going on inside the neural network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logit lens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probing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steering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causal manipulation (patching, DAS)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sparse autoencoders (SAEs)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352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C12F4-0EB7-CD7F-C98D-8D03F9798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logit  lens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3BDBF-50C4-C351-20BE-B37118121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Idea: could we look into a transformer and see what word they are thinking about at some internal layer?</a:t>
            </a:r>
          </a:p>
        </p:txBody>
      </p:sp>
    </p:spTree>
    <p:extLst>
      <p:ext uri="{BB962C8B-B14F-4D97-AF65-F5344CB8AC3E}">
        <p14:creationId xmlns:p14="http://schemas.microsoft.com/office/powerpoint/2010/main" val="2013883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0C6A9B-2090-4DF6-71BE-38C28787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22467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Reminder of </a:t>
            </a:r>
            <a:br>
              <a:rPr lang="en-US" dirty="0"/>
            </a:br>
            <a:r>
              <a:rPr lang="en-US" dirty="0"/>
              <a:t>transformer LLM</a:t>
            </a:r>
            <a:br>
              <a:rPr lang="en-US" dirty="0"/>
            </a:br>
            <a:r>
              <a:rPr lang="en-US" dirty="0"/>
              <a:t>architecture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C779B5-4829-8699-5AC0-E96B1E3E6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4DE8943-14D0-5824-3A30-3D976596A1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698"/>
          <a:stretch>
            <a:fillRect/>
          </a:stretch>
        </p:blipFill>
        <p:spPr>
          <a:xfrm>
            <a:off x="6781800" y="142670"/>
            <a:ext cx="3429000" cy="66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90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EBD434-14EB-F2FF-6DC3-5B7F4A87A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residual stream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237C18-7F57-455B-ED93-05EDEB841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68" y="1702943"/>
            <a:ext cx="10058401" cy="4572000"/>
          </a:xfrm>
        </p:spPr>
        <p:txBody>
          <a:bodyPr/>
          <a:lstStyle/>
          <a:p>
            <a:r>
              <a:rPr lang="en-US" sz="3200" dirty="0"/>
              <a:t>The residual stream</a:t>
            </a:r>
          </a:p>
          <a:p>
            <a:r>
              <a:rPr lang="en-US" sz="3200" dirty="0"/>
              <a:t>Continually passes up embeddings</a:t>
            </a:r>
          </a:p>
          <a:p>
            <a:r>
              <a:rPr lang="en-US" sz="3200" dirty="0"/>
              <a:t>Of dimensional d</a:t>
            </a:r>
          </a:p>
          <a:p>
            <a:endParaRPr lang="en-US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940AD625-4C20-EEC1-09F6-2A8F9EB15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1011"/>
            <a:ext cx="4572000" cy="69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62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3FBB-8398-088E-AD30-CE74C80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9603"/>
            <a:ext cx="118872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A transformer is a stack of identical blocks</a:t>
            </a:r>
            <a:br>
              <a:rPr lang="en-US" dirty="0"/>
            </a:br>
            <a:r>
              <a:rPr lang="en-US" dirty="0"/>
              <a:t>so all the vectors are of the same dimensionality 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05041C-6CBC-159B-7CC0-BD15DB898139}"/>
              </a:ext>
            </a:extLst>
          </p:cNvPr>
          <p:cNvSpPr txBox="1"/>
          <p:nvPr/>
        </p:nvSpPr>
        <p:spPr>
          <a:xfrm>
            <a:off x="2751667" y="5435600"/>
            <a:ext cx="1418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23DE24-3435-73CF-E62A-084DE71AE26A}"/>
              </a:ext>
            </a:extLst>
          </p:cNvPr>
          <p:cNvSpPr txBox="1"/>
          <p:nvPr/>
        </p:nvSpPr>
        <p:spPr>
          <a:xfrm>
            <a:off x="2743200" y="2468056"/>
            <a:ext cx="1418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 2</a:t>
            </a:r>
          </a:p>
        </p:txBody>
      </p:sp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6790CA2C-E62D-6734-A187-B6C889D71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4400" y="1511131"/>
            <a:ext cx="2283372" cy="2543455"/>
          </a:xfr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3D78003B-0302-8898-C9EF-EB90774CE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028" y="4298956"/>
            <a:ext cx="2283372" cy="254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19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C8328B-202E-D2AE-EB92-B68D119D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the start of the transformer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CDBF0F-DDB0-C6A9-FEA1-7E1E20C35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600200"/>
            <a:ext cx="7848599" cy="4572000"/>
          </a:xfrm>
        </p:spPr>
        <p:txBody>
          <a:bodyPr/>
          <a:lstStyle/>
          <a:p>
            <a:r>
              <a:rPr lang="en-US" dirty="0"/>
              <a:t>Input is a </a:t>
            </a:r>
            <a:r>
              <a:rPr lang="en-US" b="1" dirty="0"/>
              <a:t>token</a:t>
            </a:r>
            <a:r>
              <a:rPr lang="en-US" dirty="0"/>
              <a:t> with index </a:t>
            </a:r>
            <a:r>
              <a:rPr lang="en-US" dirty="0" err="1"/>
              <a:t>i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need to turn it into a d-dimensional </a:t>
            </a:r>
            <a:r>
              <a:rPr lang="en-US" b="1" dirty="0"/>
              <a:t>embedding</a:t>
            </a:r>
          </a:p>
          <a:p>
            <a:pPr marL="0" indent="0"/>
            <a:r>
              <a:rPr lang="en-US" dirty="0"/>
              <a:t>We just look it up in the embedding matrix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Embedding matrix </a:t>
            </a:r>
            <a:r>
              <a:rPr lang="en-US" b="1" dirty="0">
                <a:cs typeface="Calibri" panose="020F0502020204030204" pitchFamily="34" charset="0"/>
              </a:rPr>
              <a:t>E</a:t>
            </a:r>
            <a:r>
              <a:rPr lang="en-US" dirty="0">
                <a:cs typeface="Calibri" panose="020F0502020204030204" pitchFamily="34" charset="0"/>
              </a:rPr>
              <a:t> has shape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[|V| ×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One row for each 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|V|</a:t>
            </a:r>
            <a:r>
              <a:rPr lang="en-US" dirty="0">
                <a:cs typeface="Calibri" panose="020F0502020204030204" pitchFamily="34" charset="0"/>
              </a:rPr>
              <a:t> tokens in vocabulary.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Each word is a row vector of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dirty="0">
                <a:cs typeface="Calibri" panose="020F0502020204030204" pitchFamily="34" charset="0"/>
              </a:rPr>
              <a:t> </a:t>
            </a:r>
            <a:r>
              <a:rPr lang="en-US" dirty="0">
                <a:cs typeface="Calibri" panose="020F0502020204030204" pitchFamily="34" charset="0"/>
              </a:rPr>
              <a:t>dimensions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3F43CB-CE6A-5B0E-4036-BCB772961D0A}"/>
              </a:ext>
            </a:extLst>
          </p:cNvPr>
          <p:cNvSpPr/>
          <p:nvPr/>
        </p:nvSpPr>
        <p:spPr>
          <a:xfrm>
            <a:off x="9677399" y="1828800"/>
            <a:ext cx="1905000" cy="3733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FAA8BA-6471-A188-5DEE-875D1B372EA6}"/>
              </a:ext>
            </a:extLst>
          </p:cNvPr>
          <p:cNvSpPr txBox="1"/>
          <p:nvPr/>
        </p:nvSpPr>
        <p:spPr>
          <a:xfrm>
            <a:off x="10281085" y="5816770"/>
            <a:ext cx="6976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F8A97F-C43B-1390-F648-66E9832AD5D3}"/>
              </a:ext>
            </a:extLst>
          </p:cNvPr>
          <p:cNvSpPr txBox="1"/>
          <p:nvPr/>
        </p:nvSpPr>
        <p:spPr>
          <a:xfrm>
            <a:off x="8991600" y="5029200"/>
            <a:ext cx="631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|V|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D053C4-9AC0-D157-F0FC-981ACFAE32F5}"/>
              </a:ext>
            </a:extLst>
          </p:cNvPr>
          <p:cNvSpPr txBox="1"/>
          <p:nvPr/>
        </p:nvSpPr>
        <p:spPr>
          <a:xfrm>
            <a:off x="9147974" y="1822734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AA6BCC-E5F3-459F-F5CD-903C576B9B37}"/>
              </a:ext>
            </a:extLst>
          </p:cNvPr>
          <p:cNvSpPr txBox="1"/>
          <p:nvPr/>
        </p:nvSpPr>
        <p:spPr>
          <a:xfrm>
            <a:off x="8697055" y="4241856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tokens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68AAFF-070F-0ABD-D961-3BBBDDACA1D2}"/>
              </a:ext>
            </a:extLst>
          </p:cNvPr>
          <p:cNvSpPr txBox="1"/>
          <p:nvPr/>
        </p:nvSpPr>
        <p:spPr>
          <a:xfrm>
            <a:off x="11121813" y="1268736"/>
            <a:ext cx="397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B466E6-603F-FE32-FACD-11260631CAD0}"/>
              </a:ext>
            </a:extLst>
          </p:cNvPr>
          <p:cNvSpPr txBox="1"/>
          <p:nvPr/>
        </p:nvSpPr>
        <p:spPr>
          <a:xfrm>
            <a:off x="9677400" y="121920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5AE481-FC6F-9C22-708E-A1CEACAE85CC}"/>
              </a:ext>
            </a:extLst>
          </p:cNvPr>
          <p:cNvSpPr txBox="1"/>
          <p:nvPr/>
        </p:nvSpPr>
        <p:spPr>
          <a:xfrm>
            <a:off x="8839200" y="3286780"/>
            <a:ext cx="1024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"so"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686A89-8B0C-1805-E397-A057E2672401}"/>
              </a:ext>
            </a:extLst>
          </p:cNvPr>
          <p:cNvSpPr/>
          <p:nvPr/>
        </p:nvSpPr>
        <p:spPr>
          <a:xfrm>
            <a:off x="9677400" y="3429000"/>
            <a:ext cx="1904999" cy="26075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66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5CBA-CD4F-B1C1-7154-741769390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9603"/>
            <a:ext cx="10927080" cy="907196"/>
          </a:xfrm>
        </p:spPr>
        <p:txBody>
          <a:bodyPr/>
          <a:lstStyle/>
          <a:p>
            <a:r>
              <a:rPr lang="en-US" dirty="0"/>
              <a:t>Embedding matrix E   [|V| x d]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1A34C-5842-17A2-2B4D-212965C96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600200"/>
            <a:ext cx="8305800" cy="4876800"/>
          </a:xfrm>
        </p:spPr>
        <p:txBody>
          <a:bodyPr>
            <a:normAutofit/>
          </a:bodyPr>
          <a:lstStyle/>
          <a:p>
            <a:r>
              <a:rPr lang="en-US" sz="3200" dirty="0">
                <a:cs typeface="Calibri" panose="020F0502020204030204" pitchFamily="34" charset="0"/>
              </a:rPr>
              <a:t>Given:  string "</a:t>
            </a:r>
            <a:r>
              <a:rPr lang="en-US" sz="3200" i="1" dirty="0">
                <a:cs typeface="Calibri" panose="020F0502020204030204" pitchFamily="34" charset="0"/>
              </a:rPr>
              <a:t>So long and"</a:t>
            </a:r>
          </a:p>
          <a:p>
            <a:r>
              <a:rPr lang="en-US" sz="3200" i="1" dirty="0">
                <a:cs typeface="Calibri" panose="020F0502020204030204" pitchFamily="34" charset="0"/>
              </a:rPr>
              <a:t>1. </a:t>
            </a:r>
            <a:r>
              <a:rPr lang="en-US" sz="3200" dirty="0">
                <a:cs typeface="Calibri" panose="020F0502020204030204" pitchFamily="34" charset="0"/>
              </a:rPr>
              <a:t>Tokenize BPE and convert into vocab indices</a:t>
            </a:r>
          </a:p>
          <a:p>
            <a:r>
              <a:rPr lang="en-US" sz="3200" dirty="0">
                <a:effectLst/>
                <a:cs typeface="Calibri" panose="020F0502020204030204" pitchFamily="34" charset="0"/>
              </a:rPr>
              <a:t>w = [</a:t>
            </a:r>
            <a:r>
              <a:rPr lang="en-US" sz="3200" b="1" dirty="0">
                <a:effectLst/>
                <a:cs typeface="Calibri" panose="020F0502020204030204" pitchFamily="34" charset="0"/>
              </a:rPr>
              <a:t>5</a:t>
            </a:r>
            <a:r>
              <a:rPr lang="en-US" sz="3200" dirty="0">
                <a:effectLst/>
                <a:cs typeface="Calibri" panose="020F0502020204030204" pitchFamily="34" charset="0"/>
              </a:rPr>
              <a:t>, 4000, 10532] </a:t>
            </a:r>
          </a:p>
          <a:p>
            <a:r>
              <a:rPr lang="en-US" sz="3200" dirty="0">
                <a:effectLst/>
                <a:cs typeface="Calibri" panose="020F0502020204030204" pitchFamily="34" charset="0"/>
              </a:rPr>
              <a:t>2. Select the corresponding rows from E, each row an embedding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cs typeface="Calibri" panose="020F0502020204030204" pitchFamily="34" charset="0"/>
              </a:rPr>
              <a:t>	</a:t>
            </a:r>
            <a:r>
              <a:rPr lang="en-US" sz="3200" dirty="0">
                <a:effectLst/>
                <a:cs typeface="Calibri" panose="020F0502020204030204" pitchFamily="34" charset="0"/>
              </a:rPr>
              <a:t> (</a:t>
            </a:r>
            <a:r>
              <a:rPr lang="en-US" sz="3200" b="1" dirty="0">
                <a:effectLst/>
                <a:cs typeface="Calibri" panose="020F0502020204030204" pitchFamily="34" charset="0"/>
              </a:rPr>
              <a:t>row 5</a:t>
            </a:r>
            <a:r>
              <a:rPr lang="en-US" sz="3200" dirty="0">
                <a:effectLst/>
                <a:cs typeface="Calibri" panose="020F0502020204030204" pitchFamily="34" charset="0"/>
              </a:rPr>
              <a:t>, row 4000, row 10532). </a:t>
            </a:r>
            <a:endParaRPr lang="en-US" sz="3200" dirty="0">
              <a:cs typeface="Calibri" panose="020F0502020204030204" pitchFamily="34" charset="0"/>
            </a:endParaRPr>
          </a:p>
          <a:p>
            <a:endParaRPr lang="en-US" sz="1200" dirty="0"/>
          </a:p>
          <a:p>
            <a:endParaRPr lang="en-US" sz="1800" dirty="0">
              <a:effectLst/>
              <a:latin typeface="NimbusRomNo9L"/>
            </a:endParaRPr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D195E85-EEB1-5A24-6D7A-D12CBACBD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9698"/>
          <a:stretch>
            <a:fillRect/>
          </a:stretch>
        </p:blipFill>
        <p:spPr>
          <a:xfrm>
            <a:off x="8534400" y="159603"/>
            <a:ext cx="3429000" cy="66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19255F-636C-9853-AF4C-A76F51D4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at the top end?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5B3A80-EFA0-5343-194A-985F2E6A4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600200"/>
            <a:ext cx="6861386" cy="4572000"/>
          </a:xfrm>
        </p:spPr>
        <p:txBody>
          <a:bodyPr>
            <a:normAutofit/>
          </a:bodyPr>
          <a:lstStyle/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/>
              <a:t>We need a probability distribution over words!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/>
              <a:t>How to convert an embedding of shape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[ 1 x d ] </a:t>
            </a:r>
            <a:r>
              <a:rPr lang="en-US" dirty="0"/>
              <a:t>into a distribution over words of shape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 x |V|] </a:t>
            </a:r>
            <a:r>
              <a:rPr lang="en-US" dirty="0"/>
              <a:t>?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/>
              <a:t>Answer: multiply embedding by a matrix of shape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x |V|</a:t>
            </a:r>
          </a:p>
          <a:p>
            <a:pPr marL="233363" indent="-233363">
              <a:buFont typeface="Arial" panose="020B0604020202020204" pitchFamily="34" charset="0"/>
              <a:buChar char="•"/>
            </a:pPr>
            <a:r>
              <a:rPr lang="en-US" dirty="0"/>
              <a:t>Where is there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x |V| </a:t>
            </a:r>
            <a:r>
              <a:rPr lang="en-US" dirty="0"/>
              <a:t>matrix lying around?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C93FF3-FBBB-C8CE-F998-89A9AE2DFE17}"/>
              </a:ext>
            </a:extLst>
          </p:cNvPr>
          <p:cNvGrpSpPr/>
          <p:nvPr/>
        </p:nvGrpSpPr>
        <p:grpSpPr>
          <a:xfrm>
            <a:off x="8697055" y="1219200"/>
            <a:ext cx="2885344" cy="5511463"/>
            <a:chOff x="8697055" y="1219200"/>
            <a:chExt cx="2885344" cy="551146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4B10FD9-3694-B68A-D3A5-D72ED59A1D13}"/>
                </a:ext>
              </a:extLst>
            </p:cNvPr>
            <p:cNvSpPr/>
            <p:nvPr/>
          </p:nvSpPr>
          <p:spPr>
            <a:xfrm>
              <a:off x="9677399" y="1828800"/>
              <a:ext cx="1905000" cy="373380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AFBE82-77D1-614F-01B9-D1F22ADD5319}"/>
                </a:ext>
              </a:extLst>
            </p:cNvPr>
            <p:cNvSpPr txBox="1"/>
            <p:nvPr/>
          </p:nvSpPr>
          <p:spPr>
            <a:xfrm>
              <a:off x="10287000" y="5715000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/>
                <a:t>E</a:t>
              </a:r>
              <a:endParaRPr lang="en-US" sz="3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F71983-D952-FC90-4626-E16BBEB36223}"/>
                </a:ext>
              </a:extLst>
            </p:cNvPr>
            <p:cNvSpPr txBox="1"/>
            <p:nvPr/>
          </p:nvSpPr>
          <p:spPr>
            <a:xfrm>
              <a:off x="8991600" y="5029200"/>
              <a:ext cx="63190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|V|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9F26E6-2625-5908-2C9A-350060531EC7}"/>
                </a:ext>
              </a:extLst>
            </p:cNvPr>
            <p:cNvSpPr txBox="1"/>
            <p:nvPr/>
          </p:nvSpPr>
          <p:spPr>
            <a:xfrm>
              <a:off x="9147974" y="1822734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C50CA5-2E7B-0C2E-55AE-462F13E0C99B}"/>
                </a:ext>
              </a:extLst>
            </p:cNvPr>
            <p:cNvSpPr txBox="1"/>
            <p:nvPr/>
          </p:nvSpPr>
          <p:spPr>
            <a:xfrm>
              <a:off x="8697055" y="4241856"/>
              <a:ext cx="7216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tokens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A582CA-478D-822D-821A-C6032F77933F}"/>
                </a:ext>
              </a:extLst>
            </p:cNvPr>
            <p:cNvSpPr txBox="1"/>
            <p:nvPr/>
          </p:nvSpPr>
          <p:spPr>
            <a:xfrm>
              <a:off x="11121813" y="1268736"/>
              <a:ext cx="39786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A83BCB-F9B9-BBFA-CE8D-B997119CC0E6}"/>
                </a:ext>
              </a:extLst>
            </p:cNvPr>
            <p:cNvSpPr txBox="1"/>
            <p:nvPr/>
          </p:nvSpPr>
          <p:spPr>
            <a:xfrm>
              <a:off x="9677400" y="1219200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BAB597-A7E7-6E4A-4888-836C03FE16A4}"/>
                </a:ext>
              </a:extLst>
            </p:cNvPr>
            <p:cNvSpPr txBox="1"/>
            <p:nvPr/>
          </p:nvSpPr>
          <p:spPr>
            <a:xfrm>
              <a:off x="8839200" y="3286780"/>
              <a:ext cx="10240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"so"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67733B-EC77-FB7E-72F8-34B400CCD2F2}"/>
                </a:ext>
              </a:extLst>
            </p:cNvPr>
            <p:cNvSpPr/>
            <p:nvPr/>
          </p:nvSpPr>
          <p:spPr>
            <a:xfrm>
              <a:off x="9677400" y="3429000"/>
              <a:ext cx="1904999" cy="260753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0616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FB459E-AAA0-6FB0-377B-E88DCA3A6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Suppose we just reuse the E matrix!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DF6F0-E57D-71A2-25E9-DBA852CDA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0026"/>
            <a:ext cx="10058401" cy="4572000"/>
          </a:xfrm>
        </p:spPr>
        <p:txBody>
          <a:bodyPr/>
          <a:lstStyle/>
          <a:p>
            <a:r>
              <a:rPr lang="en-US" dirty="0"/>
              <a:t>We'll have to transpose it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89164E9-BCDE-547D-32A8-EB06730FECEE}"/>
              </a:ext>
            </a:extLst>
          </p:cNvPr>
          <p:cNvGrpSpPr/>
          <p:nvPr/>
        </p:nvGrpSpPr>
        <p:grpSpPr>
          <a:xfrm>
            <a:off x="1482741" y="1727537"/>
            <a:ext cx="3383803" cy="5294288"/>
            <a:chOff x="8198596" y="1219200"/>
            <a:chExt cx="3383803" cy="52942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97F967-1D93-9CD2-88C4-5FCE7EE8E219}"/>
                </a:ext>
              </a:extLst>
            </p:cNvPr>
            <p:cNvSpPr/>
            <p:nvPr/>
          </p:nvSpPr>
          <p:spPr>
            <a:xfrm>
              <a:off x="9677399" y="1828800"/>
              <a:ext cx="1905000" cy="373380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FAD204-7782-C61D-780F-2B9F62A5B1E1}"/>
                </a:ext>
              </a:extLst>
            </p:cNvPr>
            <p:cNvSpPr txBox="1"/>
            <p:nvPr/>
          </p:nvSpPr>
          <p:spPr>
            <a:xfrm>
              <a:off x="10287000" y="5497825"/>
              <a:ext cx="69762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/>
                <a:t>E</a:t>
              </a:r>
              <a:endParaRPr lang="en-US" sz="30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57121A-1A91-861D-4F28-3A99C2CE6D01}"/>
                </a:ext>
              </a:extLst>
            </p:cNvPr>
            <p:cNvSpPr txBox="1"/>
            <p:nvPr/>
          </p:nvSpPr>
          <p:spPr>
            <a:xfrm>
              <a:off x="8991600" y="5029200"/>
              <a:ext cx="63190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|V|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C7ABCF8-BCC6-F260-384F-D80026AF2D74}"/>
                </a:ext>
              </a:extLst>
            </p:cNvPr>
            <p:cNvSpPr txBox="1"/>
            <p:nvPr/>
          </p:nvSpPr>
          <p:spPr>
            <a:xfrm>
              <a:off x="9147974" y="1822734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D3CDB1-ABC3-6FDE-79A8-5CADE9251C6A}"/>
                </a:ext>
              </a:extLst>
            </p:cNvPr>
            <p:cNvSpPr txBox="1"/>
            <p:nvPr/>
          </p:nvSpPr>
          <p:spPr>
            <a:xfrm rot="16200000">
              <a:off x="7935543" y="3283185"/>
              <a:ext cx="9877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tokens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D67C40-3111-40A9-6AB5-D1D7C5C3A665}"/>
                </a:ext>
              </a:extLst>
            </p:cNvPr>
            <p:cNvSpPr txBox="1"/>
            <p:nvPr/>
          </p:nvSpPr>
          <p:spPr>
            <a:xfrm>
              <a:off x="11121813" y="1268736"/>
              <a:ext cx="39786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d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12ADB6-2DB3-3255-DE63-574F5BC3954F}"/>
                </a:ext>
              </a:extLst>
            </p:cNvPr>
            <p:cNvSpPr txBox="1"/>
            <p:nvPr/>
          </p:nvSpPr>
          <p:spPr>
            <a:xfrm>
              <a:off x="9677400" y="1219200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0C1AC2-B63D-F094-02B4-393796CCF04E}"/>
                </a:ext>
              </a:extLst>
            </p:cNvPr>
            <p:cNvSpPr txBox="1"/>
            <p:nvPr/>
          </p:nvSpPr>
          <p:spPr>
            <a:xfrm>
              <a:off x="8839200" y="3286780"/>
              <a:ext cx="10240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"so"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B78CFF6-DC7D-8027-D538-0576AA3BE4F2}"/>
                </a:ext>
              </a:extLst>
            </p:cNvPr>
            <p:cNvSpPr/>
            <p:nvPr/>
          </p:nvSpPr>
          <p:spPr>
            <a:xfrm>
              <a:off x="9677400" y="3429000"/>
              <a:ext cx="1904999" cy="260753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303875-C029-1E25-612E-1EA28CAE8727}"/>
              </a:ext>
            </a:extLst>
          </p:cNvPr>
          <p:cNvGrpSpPr/>
          <p:nvPr/>
        </p:nvGrpSpPr>
        <p:grpSpPr>
          <a:xfrm>
            <a:off x="6662917" y="2849112"/>
            <a:ext cx="4196468" cy="4026994"/>
            <a:chOff x="6662917" y="2849112"/>
            <a:chExt cx="4196468" cy="402699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DE991D5-D30A-B339-4B9F-D9F4EEC7E250}"/>
                </a:ext>
              </a:extLst>
            </p:cNvPr>
            <p:cNvSpPr/>
            <p:nvPr/>
          </p:nvSpPr>
          <p:spPr>
            <a:xfrm rot="5400000">
              <a:off x="8018956" y="2922625"/>
              <a:ext cx="1905000" cy="373380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1E3C57-A949-2BB4-FDA8-D49EC9B40F1A}"/>
                </a:ext>
              </a:extLst>
            </p:cNvPr>
            <p:cNvSpPr txBox="1"/>
            <p:nvPr/>
          </p:nvSpPr>
          <p:spPr>
            <a:xfrm>
              <a:off x="7897366" y="5860443"/>
              <a:ext cx="74090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/>
                <a:t>U</a:t>
              </a:r>
              <a:endParaRPr lang="en-US" sz="30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919369-774B-1963-BCC3-7607D1DB7C36}"/>
                </a:ext>
              </a:extLst>
            </p:cNvPr>
            <p:cNvSpPr txBox="1"/>
            <p:nvPr/>
          </p:nvSpPr>
          <p:spPr>
            <a:xfrm>
              <a:off x="7918927" y="2849112"/>
              <a:ext cx="85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tokens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D643D11-48F0-0CFE-6907-8A71C2B5F52E}"/>
                </a:ext>
              </a:extLst>
            </p:cNvPr>
            <p:cNvSpPr txBox="1"/>
            <p:nvPr/>
          </p:nvSpPr>
          <p:spPr>
            <a:xfrm>
              <a:off x="8606761" y="3249222"/>
              <a:ext cx="10240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"so"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F74320-CE91-8933-4E68-633D79F071E7}"/>
                </a:ext>
              </a:extLst>
            </p:cNvPr>
            <p:cNvSpPr/>
            <p:nvPr/>
          </p:nvSpPr>
          <p:spPr>
            <a:xfrm rot="5400000">
              <a:off x="8155281" y="4659150"/>
              <a:ext cx="1904999" cy="260753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E15DA48-9026-6ACE-AE5A-3069B0F26C73}"/>
                </a:ext>
              </a:extLst>
            </p:cNvPr>
            <p:cNvSpPr txBox="1"/>
            <p:nvPr/>
          </p:nvSpPr>
          <p:spPr>
            <a:xfrm>
              <a:off x="6673337" y="4022354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41C09F2-5970-DF03-4142-5E21EBB30926}"/>
                </a:ext>
              </a:extLst>
            </p:cNvPr>
            <p:cNvSpPr txBox="1"/>
            <p:nvPr/>
          </p:nvSpPr>
          <p:spPr>
            <a:xfrm>
              <a:off x="6662917" y="5250471"/>
              <a:ext cx="39786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E68C72-20EE-059C-5721-CCC49C4089B8}"/>
                </a:ext>
              </a:extLst>
            </p:cNvPr>
            <p:cNvSpPr txBox="1"/>
            <p:nvPr/>
          </p:nvSpPr>
          <p:spPr>
            <a:xfrm>
              <a:off x="7166774" y="3256002"/>
              <a:ext cx="37702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3ED5FB8-1947-BB9C-CF74-B0FC11D74E6B}"/>
                </a:ext>
              </a:extLst>
            </p:cNvPr>
            <p:cNvSpPr txBox="1"/>
            <p:nvPr/>
          </p:nvSpPr>
          <p:spPr>
            <a:xfrm>
              <a:off x="10227481" y="3218444"/>
              <a:ext cx="63190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 dirty="0"/>
                <a:t>|V|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57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7BC8D5-6FA7-5749-0243-1A3801C34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underlying transformer LLMs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916762-28DF-01F2-B757-EFE08337A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 use the embedding matrix </a:t>
            </a:r>
            <a:r>
              <a:rPr lang="en-US" sz="3600" b="1" dirty="0"/>
              <a:t>E</a:t>
            </a:r>
            <a:r>
              <a:rPr lang="en-US" sz="3600" b="1" baseline="30000" dirty="0"/>
              <a:t>T</a:t>
            </a:r>
            <a:r>
              <a:rPr lang="en-US" sz="3600" dirty="0"/>
              <a:t> to convert embeddings into a a vector of shape 1 x  |V|</a:t>
            </a:r>
          </a:p>
          <a:p>
            <a:r>
              <a:rPr lang="en-US" sz="3600" dirty="0"/>
              <a:t>Then a </a:t>
            </a:r>
            <a:r>
              <a:rPr lang="en-US" sz="3600" dirty="0" err="1"/>
              <a:t>softmax</a:t>
            </a:r>
            <a:r>
              <a:rPr lang="en-US" sz="3600" dirty="0"/>
              <a:t> converts that vector into probabilities </a:t>
            </a:r>
          </a:p>
        </p:txBody>
      </p:sp>
    </p:spTree>
    <p:extLst>
      <p:ext uri="{BB962C8B-B14F-4D97-AF65-F5344CB8AC3E}">
        <p14:creationId xmlns:p14="http://schemas.microsoft.com/office/powerpoint/2010/main" val="1554890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9648-D237-5E00-6359-41441262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language modeling head in LLMs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C61FB-2D84-CE88-2459-49604AA70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1765518"/>
            <a:ext cx="10058400" cy="4241363"/>
          </a:xfrm>
        </p:spPr>
      </p:pic>
    </p:spTree>
    <p:extLst>
      <p:ext uri="{BB962C8B-B14F-4D97-AF65-F5344CB8AC3E}">
        <p14:creationId xmlns:p14="http://schemas.microsoft.com/office/powerpoint/2010/main" val="169311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9648-D237-5E00-6359-41441262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</a:t>
            </a:r>
            <a:r>
              <a:rPr lang="en-US"/>
              <a:t>modeling head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C61FB-2D84-CE88-2459-49604AA70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7849"/>
          <a:stretch/>
        </p:blipFill>
        <p:spPr>
          <a:xfrm>
            <a:off x="381000" y="2757219"/>
            <a:ext cx="5255390" cy="356558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203227-CDCA-E567-D803-5D7A124917F8}"/>
              </a:ext>
            </a:extLst>
          </p:cNvPr>
          <p:cNvSpPr txBox="1"/>
          <p:nvPr/>
        </p:nvSpPr>
        <p:spPr>
          <a:xfrm>
            <a:off x="1097280" y="1801142"/>
            <a:ext cx="1060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nembedding layer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 linear layer projects from </a:t>
            </a:r>
            <a:r>
              <a:rPr lang="en-US" sz="240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3000" i="1" baseline="30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3000" i="1" baseline="-250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(shape [1 × </a:t>
            </a:r>
            <a:r>
              <a:rPr lang="en-US" sz="24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])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US" sz="24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logit 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vector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C4099-B4E9-DAE7-7CDE-267F6C54E5F0}"/>
              </a:ext>
            </a:extLst>
          </p:cNvPr>
          <p:cNvSpPr txBox="1"/>
          <p:nvPr/>
        </p:nvSpPr>
        <p:spPr>
          <a:xfrm>
            <a:off x="6096000" y="3025696"/>
            <a:ext cx="4478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Why "unembedding"? </a:t>
            </a:r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Tied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b="1" baseline="30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388BF4-A1BE-C1C4-617C-1126C74B051B}"/>
              </a:ext>
            </a:extLst>
          </p:cNvPr>
          <p:cNvSpPr txBox="1"/>
          <p:nvPr/>
        </p:nvSpPr>
        <p:spPr>
          <a:xfrm>
            <a:off x="6324600" y="4163079"/>
            <a:ext cx="5577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US" sz="24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eight tying</a:t>
            </a:r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we use the same weights for two different matrices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B4C47F-A805-F98E-2696-57424E341B52}"/>
              </a:ext>
            </a:extLst>
          </p:cNvPr>
          <p:cNvSpPr txBox="1"/>
          <p:nvPr/>
        </p:nvSpPr>
        <p:spPr>
          <a:xfrm>
            <a:off x="3521950" y="5358992"/>
            <a:ext cx="71014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Unembedding layer maps from an embedding to a 1x|V| vector of logits</a:t>
            </a:r>
            <a:endParaRPr lang="en-US" sz="2400" b="1" baseline="300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2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9648-D237-5E00-6359-414412627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</a:t>
            </a:r>
            <a:r>
              <a:rPr lang="en-US"/>
              <a:t>modeling head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C61FB-2D84-CE88-2459-49604AA70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7849"/>
          <a:stretch/>
        </p:blipFill>
        <p:spPr>
          <a:xfrm>
            <a:off x="381000" y="2757219"/>
            <a:ext cx="5255390" cy="356558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3E5519-36DD-B593-5ECA-6733074551C7}"/>
              </a:ext>
            </a:extLst>
          </p:cNvPr>
          <p:cNvSpPr txBox="1"/>
          <p:nvPr/>
        </p:nvSpPr>
        <p:spPr>
          <a:xfrm>
            <a:off x="6152984" y="1182231"/>
            <a:ext cx="5410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Logits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the score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vector u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 score for each of the |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 possible words in the vocabulary 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Shape 1 × |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34D06-C1BB-4F83-3C03-C6376A6ED960}"/>
              </a:ext>
            </a:extLst>
          </p:cNvPr>
          <p:cNvSpPr txBox="1"/>
          <p:nvPr/>
        </p:nvSpPr>
        <p:spPr>
          <a:xfrm>
            <a:off x="7010950" y="3710065"/>
            <a:ext cx="483547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Softmax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turns the logits into probabilities over vocabulary.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Shape 1 × |</a:t>
            </a:r>
            <a:r>
              <a:rPr lang="en-US" sz="28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2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|.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3A56C5-B291-3A46-03DF-E713847A1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5534084"/>
            <a:ext cx="3179506" cy="126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7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9648-D237-5E00-6359-414412627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09600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The final transformer</a:t>
            </a:r>
            <a:br>
              <a:rPr lang="en-US" dirty="0"/>
            </a:br>
            <a:r>
              <a:rPr lang="en-US" dirty="0"/>
              <a:t>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45FB925-0FA1-52E5-B3F7-B389910E8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5715000" y="48498"/>
            <a:ext cx="5334000" cy="6809502"/>
          </a:xfr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B74E968E-3477-1CFE-9F70-46FD196CE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1967"/>
          <a:stretch/>
        </p:blipFill>
        <p:spPr>
          <a:xfrm>
            <a:off x="521728" y="1905000"/>
            <a:ext cx="1085918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7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3DC9F-ED30-3872-7102-AE30B94B5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unembedding matrix in LLMs  </a:t>
            </a:r>
            <a:r>
              <a:rPr lang="en-US" b="1" dirty="0"/>
              <a:t>U</a:t>
            </a:r>
            <a:r>
              <a:rPr lang="en-US" dirty="0"/>
              <a:t> = </a:t>
            </a:r>
            <a:r>
              <a:rPr lang="en-US" b="1" dirty="0"/>
              <a:t>E</a:t>
            </a:r>
            <a:r>
              <a:rPr lang="en-US" baseline="30000" dirty="0"/>
              <a:t>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B1EB1-65E8-2071-322F-4CC3798CE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Converts embeddings to a vocabulary vector</a:t>
            </a:r>
          </a:p>
          <a:p>
            <a:endParaRPr lang="en-US" sz="4000" dirty="0"/>
          </a:p>
          <a:p>
            <a:pPr marL="0" indent="0"/>
            <a:r>
              <a:rPr lang="en-US" sz="4000" b="1" dirty="0"/>
              <a:t>Idea of the Logit lens:</a:t>
            </a:r>
          </a:p>
          <a:p>
            <a:pPr marL="0" indent="0"/>
            <a:br>
              <a:rPr lang="en-US" dirty="0"/>
            </a:br>
            <a:r>
              <a:rPr lang="en-US" sz="3600" dirty="0">
                <a:solidFill>
                  <a:srgbClr val="061CFF"/>
                </a:solidFill>
              </a:rPr>
              <a:t>Could we just apply </a:t>
            </a:r>
            <a:r>
              <a:rPr lang="en-US" sz="3600" b="1" dirty="0">
                <a:solidFill>
                  <a:srgbClr val="061CFF"/>
                </a:solidFill>
              </a:rPr>
              <a:t>U</a:t>
            </a:r>
            <a:r>
              <a:rPr lang="en-US" sz="3600" dirty="0">
                <a:solidFill>
                  <a:srgbClr val="061CFF"/>
                </a:solidFill>
              </a:rPr>
              <a:t> to a random embedding at a  random layer in the transformer?</a:t>
            </a:r>
            <a:endParaRPr lang="en-US" dirty="0">
              <a:solidFill>
                <a:srgbClr val="061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4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5FEBF-9AC0-F431-93E4-7DD73A10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logit lens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85D12-B42A-EA89-145F-144EEC717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Go into the transformer, looking at a random embedding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Multiply that vector by </a:t>
            </a:r>
            <a:r>
              <a:rPr lang="en-US" sz="3600" b="1" dirty="0"/>
              <a:t>U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See what word is most likely!  </a:t>
            </a:r>
          </a:p>
          <a:p>
            <a:r>
              <a:rPr lang="en-US" sz="3600" dirty="0"/>
              <a:t>That tells us what word the transformer is "thinking about" at that layer!</a:t>
            </a:r>
          </a:p>
        </p:txBody>
      </p:sp>
    </p:spTree>
    <p:extLst>
      <p:ext uri="{BB962C8B-B14F-4D97-AF65-F5344CB8AC3E}">
        <p14:creationId xmlns:p14="http://schemas.microsoft.com/office/powerpoint/2010/main" val="2297667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EF5A44-B1DB-A84B-B815-7D36C2AC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at embeddings</a:t>
            </a:r>
          </a:p>
        </p:txBody>
      </p:sp>
      <p:sp>
        <p:nvSpPr>
          <p:cNvPr id="8" name="Trapezoid 7">
            <a:extLst>
              <a:ext uri="{FF2B5EF4-FFF2-40B4-BE49-F238E27FC236}">
                <a16:creationId xmlns:a16="http://schemas.microsoft.com/office/drawing/2014/main" id="{81EF1836-009C-9425-6419-7BD4FC59CE96}"/>
              </a:ext>
            </a:extLst>
          </p:cNvPr>
          <p:cNvSpPr/>
          <p:nvPr/>
        </p:nvSpPr>
        <p:spPr>
          <a:xfrm>
            <a:off x="4343400" y="5105402"/>
            <a:ext cx="1905000" cy="12954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/>
              <a:t>1</a:t>
            </a:r>
          </a:p>
        </p:txBody>
      </p:sp>
      <p:sp>
        <p:nvSpPr>
          <p:cNvPr id="9" name="Trapezoid 8">
            <a:extLst>
              <a:ext uri="{FF2B5EF4-FFF2-40B4-BE49-F238E27FC236}">
                <a16:creationId xmlns:a16="http://schemas.microsoft.com/office/drawing/2014/main" id="{AACE2ADA-2EF3-E224-C262-9D69E72B3D12}"/>
              </a:ext>
            </a:extLst>
          </p:cNvPr>
          <p:cNvSpPr/>
          <p:nvPr/>
        </p:nvSpPr>
        <p:spPr>
          <a:xfrm>
            <a:off x="4343400" y="4457702"/>
            <a:ext cx="1905000" cy="12954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/>
              <a:t>2</a:t>
            </a:r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E4978148-4CE7-69FC-D228-A4C209FAEBF3}"/>
              </a:ext>
            </a:extLst>
          </p:cNvPr>
          <p:cNvSpPr/>
          <p:nvPr/>
        </p:nvSpPr>
        <p:spPr>
          <a:xfrm>
            <a:off x="4343400" y="3810002"/>
            <a:ext cx="1905000" cy="12954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/>
              <a:t>3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7B4684BD-B914-B487-3DE6-E2BEF37C7F9C}"/>
              </a:ext>
            </a:extLst>
          </p:cNvPr>
          <p:cNvSpPr/>
          <p:nvPr/>
        </p:nvSpPr>
        <p:spPr>
          <a:xfrm>
            <a:off x="4347117" y="3124202"/>
            <a:ext cx="1905000" cy="1295400"/>
          </a:xfrm>
          <a:prstGeom prst="trapezoi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  <a:p>
            <a:pPr algn="ctr"/>
            <a:r>
              <a:rPr lang="en-US" sz="4000" dirty="0"/>
              <a:t>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115152-522B-4D54-C937-EFCE5CFDF444}"/>
              </a:ext>
            </a:extLst>
          </p:cNvPr>
          <p:cNvSpPr/>
          <p:nvPr/>
        </p:nvSpPr>
        <p:spPr>
          <a:xfrm>
            <a:off x="6048607" y="1703872"/>
            <a:ext cx="3124200" cy="685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lens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9020CE-DB97-F454-82E9-2A2BF2ACC390}"/>
              </a:ext>
            </a:extLst>
          </p:cNvPr>
          <p:cNvCxnSpPr>
            <a:cxnSpLocks/>
          </p:cNvCxnSpPr>
          <p:nvPr/>
        </p:nvCxnSpPr>
        <p:spPr>
          <a:xfrm flipV="1">
            <a:off x="5410200" y="2202408"/>
            <a:ext cx="1486228" cy="1226592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A0AD141-28B1-6E32-9629-932F3C9E864A}"/>
              </a:ext>
            </a:extLst>
          </p:cNvPr>
          <p:cNvCxnSpPr>
            <a:cxnSpLocks/>
          </p:cNvCxnSpPr>
          <p:nvPr/>
        </p:nvCxnSpPr>
        <p:spPr>
          <a:xfrm flipV="1">
            <a:off x="5715000" y="2327080"/>
            <a:ext cx="2594517" cy="2397320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2DA65D0-10EE-5632-CA5A-E93150B70C4C}"/>
              </a:ext>
            </a:extLst>
          </p:cNvPr>
          <p:cNvSpPr txBox="1"/>
          <p:nvPr/>
        </p:nvSpPr>
        <p:spPr>
          <a:xfrm>
            <a:off x="1295400" y="4093305"/>
            <a:ext cx="28612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Transformer </a:t>
            </a:r>
          </a:p>
          <a:p>
            <a:r>
              <a:rPr lang="en-US" sz="4000" dirty="0"/>
              <a:t>Layers</a:t>
            </a:r>
          </a:p>
          <a:p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7A8B2A-8CF3-8E85-2B96-A1ADAE109CE4}"/>
              </a:ext>
            </a:extLst>
          </p:cNvPr>
          <p:cNvCxnSpPr>
            <a:cxnSpLocks/>
          </p:cNvCxnSpPr>
          <p:nvPr/>
        </p:nvCxnSpPr>
        <p:spPr>
          <a:xfrm flipV="1">
            <a:off x="8309517" y="613201"/>
            <a:ext cx="1139283" cy="1089181"/>
          </a:xfrm>
          <a:prstGeom prst="line">
            <a:avLst/>
          </a:prstGeom>
          <a:ln w="28575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DB133F4-B70A-CA86-9F27-B08D6E3DEE79}"/>
              </a:ext>
            </a:extLst>
          </p:cNvPr>
          <p:cNvSpPr txBox="1"/>
          <p:nvPr/>
        </p:nvSpPr>
        <p:spPr>
          <a:xfrm>
            <a:off x="8432805" y="-13726"/>
            <a:ext cx="34355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Project to logits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050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0AE2-6939-372A-185B-27206B1DD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929" y="303766"/>
            <a:ext cx="11847071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Fact I mentioned earlier:</a:t>
            </a:r>
            <a:br>
              <a:rPr lang="en-US" dirty="0"/>
            </a:br>
            <a:r>
              <a:rPr lang="en-US" dirty="0"/>
              <a:t>Multilingual language models think in English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0F2E5-1918-9DE4-C564-186B1F4038EB}"/>
              </a:ext>
            </a:extLst>
          </p:cNvPr>
          <p:cNvSpPr txBox="1"/>
          <p:nvPr/>
        </p:nvSpPr>
        <p:spPr>
          <a:xfrm>
            <a:off x="642551" y="6561438"/>
            <a:ext cx="1194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Raleway" pitchFamily="2" charset="77"/>
              </a:rPr>
              <a:t>Schut, Lisa, Yarin Gal, and Sebastian Farquhar. "Do Multilingual LLMs Think In English?." </a:t>
            </a:r>
            <a:r>
              <a:rPr lang="en-US" b="0" i="1" dirty="0" err="1">
                <a:solidFill>
                  <a:srgbClr val="222222"/>
                </a:solidFill>
                <a:effectLst/>
                <a:latin typeface="Raleway" pitchFamily="2" charset="77"/>
              </a:rPr>
              <a:t>arXiv</a:t>
            </a:r>
            <a:r>
              <a:rPr lang="en-US" b="0" i="1" dirty="0">
                <a:solidFill>
                  <a:srgbClr val="222222"/>
                </a:solidFill>
                <a:effectLst/>
                <a:latin typeface="Raleway" pitchFamily="2" charset="77"/>
              </a:rPr>
              <a:t> preprint arXiv:2502.15603</a:t>
            </a:r>
            <a:r>
              <a:rPr lang="en-US" b="0" i="0" dirty="0">
                <a:solidFill>
                  <a:srgbClr val="222222"/>
                </a:solidFill>
                <a:effectLst/>
                <a:latin typeface="Raleway" pitchFamily="2" charset="77"/>
              </a:rPr>
              <a:t> (2025).</a:t>
            </a:r>
            <a:endParaRPr lang="en-US" dirty="0">
              <a:latin typeface="Raleway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1167E-019F-957C-A4B9-6AB08917C0E2}"/>
              </a:ext>
            </a:extLst>
          </p:cNvPr>
          <p:cNvSpPr txBox="1"/>
          <p:nvPr/>
        </p:nvSpPr>
        <p:spPr>
          <a:xfrm>
            <a:off x="173766" y="2784217"/>
            <a:ext cx="7370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Raleway" pitchFamily="2" charset="77"/>
            </a:endParaRPr>
          </a:p>
          <a:p>
            <a:endParaRPr lang="en-US" dirty="0">
              <a:latin typeface="Raleway" pitchFamily="2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B52C2-6D8D-3084-5E99-5613DF451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Even when prompted in French</a:t>
            </a:r>
          </a:p>
          <a:p>
            <a:r>
              <a:rPr lang="en-US" sz="4000" dirty="0"/>
              <a:t>Llama first represents words in English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In lower layers of the transformer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693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E123B-34F2-52B0-839B-36958B635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EEBB7-D4DC-467C-0794-5140BA32A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14" y="-20319"/>
            <a:ext cx="11582386" cy="907196"/>
          </a:xfrm>
        </p:spPr>
        <p:txBody>
          <a:bodyPr>
            <a:noAutofit/>
          </a:bodyPr>
          <a:lstStyle/>
          <a:p>
            <a:r>
              <a:rPr lang="en-US" sz="3600" dirty="0"/>
              <a:t>Le bateau </a:t>
            </a:r>
            <a:r>
              <a:rPr lang="en-US" sz="3600" dirty="0" err="1"/>
              <a:t>naviguait</a:t>
            </a:r>
            <a:r>
              <a:rPr lang="en-US" sz="3600" dirty="0"/>
              <a:t> </a:t>
            </a:r>
            <a:r>
              <a:rPr lang="en-US" sz="3600" dirty="0" err="1"/>
              <a:t>en</a:t>
            </a:r>
            <a:r>
              <a:rPr lang="en-US" sz="3600" dirty="0"/>
              <a:t> douceur sur </a:t>
            </a:r>
            <a:r>
              <a:rPr lang="en-US" sz="3600" dirty="0" err="1"/>
              <a:t>l'</a:t>
            </a:r>
            <a:r>
              <a:rPr lang="en-US" sz="3600" dirty="0" err="1">
                <a:solidFill>
                  <a:schemeClr val="bg2">
                    <a:lumMod val="90000"/>
                  </a:schemeClr>
                </a:solidFill>
              </a:rPr>
              <a:t>eau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bg2">
                    <a:lumMod val="90000"/>
                  </a:schemeClr>
                </a:solidFill>
              </a:rPr>
              <a:t>calme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 du lac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5F43FB-2057-F836-3772-7F577F9A23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6000" y="1226662"/>
            <a:ext cx="3922271" cy="522120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44BDF6-63CD-A4B7-8848-E5E6D207108B}"/>
              </a:ext>
            </a:extLst>
          </p:cNvPr>
          <p:cNvSpPr txBox="1"/>
          <p:nvPr/>
        </p:nvSpPr>
        <p:spPr>
          <a:xfrm>
            <a:off x="642551" y="6561438"/>
            <a:ext cx="1194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0" dirty="0">
                <a:solidFill>
                  <a:srgbClr val="222222"/>
                </a:solidFill>
                <a:effectLst/>
                <a:latin typeface="Raleway" pitchFamily="2" charset="77"/>
              </a:rPr>
              <a:t>Schut, Lisa, Yarin Gal, and Sebastian Farquhar. "Do Multilingual LLMs Think In English?." </a:t>
            </a:r>
            <a:r>
              <a:rPr lang="en-US" b="0" i="1" dirty="0" err="1">
                <a:solidFill>
                  <a:srgbClr val="222222"/>
                </a:solidFill>
                <a:effectLst/>
                <a:latin typeface="Raleway" pitchFamily="2" charset="77"/>
              </a:rPr>
              <a:t>arXiv</a:t>
            </a:r>
            <a:r>
              <a:rPr lang="en-US" b="0" i="1" dirty="0">
                <a:solidFill>
                  <a:srgbClr val="222222"/>
                </a:solidFill>
                <a:effectLst/>
                <a:latin typeface="Raleway" pitchFamily="2" charset="77"/>
              </a:rPr>
              <a:t> preprint arXiv:2502.15603</a:t>
            </a:r>
            <a:r>
              <a:rPr lang="en-US" b="0" i="0" dirty="0">
                <a:solidFill>
                  <a:srgbClr val="222222"/>
                </a:solidFill>
                <a:effectLst/>
                <a:latin typeface="Raleway" pitchFamily="2" charset="77"/>
              </a:rPr>
              <a:t> (2025).</a:t>
            </a:r>
            <a:endParaRPr lang="en-US" dirty="0">
              <a:latin typeface="Raleway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6914A8-BBD6-9548-32A6-6D32E8694767}"/>
              </a:ext>
            </a:extLst>
          </p:cNvPr>
          <p:cNvSpPr txBox="1"/>
          <p:nvPr/>
        </p:nvSpPr>
        <p:spPr>
          <a:xfrm>
            <a:off x="642551" y="1828800"/>
            <a:ext cx="6299200" cy="796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2700"/>
              </a:lnSpc>
              <a:buNone/>
            </a:pPr>
            <a:r>
              <a:rPr lang="en-US" sz="3200" b="0" i="0" dirty="0">
                <a:solidFill>
                  <a:srgbClr val="1F1F1F"/>
                </a:solidFill>
                <a:effectLst/>
                <a:latin typeface="Raleway" pitchFamily="2" charset="77"/>
              </a:rPr>
              <a:t>The boat was gliding smoothly on the calm waters of the lake.</a:t>
            </a:r>
          </a:p>
        </p:txBody>
      </p:sp>
    </p:spTree>
    <p:extLst>
      <p:ext uri="{BB962C8B-B14F-4D97-AF65-F5344CB8AC3E}">
        <p14:creationId xmlns:p14="http://schemas.microsoft.com/office/powerpoint/2010/main" val="3254717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7E400-7610-A74F-8CCC-8E51549A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FF15-1FCA-D0F4-1840-163427058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14" y="159603"/>
            <a:ext cx="11582386" cy="907196"/>
          </a:xfrm>
        </p:spPr>
        <p:txBody>
          <a:bodyPr>
            <a:normAutofit/>
          </a:bodyPr>
          <a:lstStyle/>
          <a:p>
            <a:r>
              <a:rPr lang="en-US" sz="4400" dirty="0"/>
              <a:t>Le bateau </a:t>
            </a:r>
            <a:r>
              <a:rPr lang="en-US" sz="4400" dirty="0" err="1"/>
              <a:t>naviguait</a:t>
            </a:r>
            <a:r>
              <a:rPr lang="en-US" sz="4400" dirty="0"/>
              <a:t> </a:t>
            </a:r>
            <a:r>
              <a:rPr lang="en-US" sz="4400" dirty="0" err="1"/>
              <a:t>en</a:t>
            </a:r>
            <a:r>
              <a:rPr lang="en-US" sz="4400" dirty="0"/>
              <a:t> douceur sur l'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0FCF5B-8E9D-E225-927D-6ABDA7B10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72812"/>
          <a:stretch>
            <a:fillRect/>
          </a:stretch>
        </p:blipFill>
        <p:spPr>
          <a:xfrm>
            <a:off x="1443388" y="1243361"/>
            <a:ext cx="3048000" cy="14923444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D4860E-11CA-AA5D-C4F2-519C60FB3606}"/>
              </a:ext>
            </a:extLst>
          </p:cNvPr>
          <p:cNvSpPr txBox="1"/>
          <p:nvPr/>
        </p:nvSpPr>
        <p:spPr>
          <a:xfrm>
            <a:off x="609614" y="138922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>
              <a:latin typeface="Raleway" pitchFamily="2" charset="77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6B3284FC-649C-52B3-CD8A-A6C1B7BA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39" r="72812" b="28234"/>
          <a:stretch>
            <a:fillRect/>
          </a:stretch>
        </p:blipFill>
        <p:spPr>
          <a:xfrm>
            <a:off x="5092109" y="1389220"/>
            <a:ext cx="3048000" cy="5510772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8E45A60-6C1C-79A0-04AC-42FA60A4E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70" r="72812" b="9151"/>
          <a:stretch>
            <a:fillRect/>
          </a:stretch>
        </p:blipFill>
        <p:spPr>
          <a:xfrm>
            <a:off x="8534386" y="1219200"/>
            <a:ext cx="3048000" cy="487680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119764A-3583-47D1-867E-EF07998678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2831"/>
          <a:stretch>
            <a:fillRect/>
          </a:stretch>
        </p:blipFill>
        <p:spPr>
          <a:xfrm>
            <a:off x="686982" y="1534003"/>
            <a:ext cx="1065618" cy="522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4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BE5D40-B113-33F4-ABF7-39784DD4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5D3F6C-D13D-7EDA-C05E-3A7FD18F6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5A9194D-3EEF-6197-10FA-B87970355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332" y="88559"/>
            <a:ext cx="5085336" cy="6769441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8AFBE47-D648-848C-E092-D06B9B5C3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14" y="-84739"/>
            <a:ext cx="9400668" cy="12513877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05CA694-668C-947D-AE23-8A4F655F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60" y="-5824773"/>
            <a:ext cx="9400668" cy="1251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8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ECF1B-8D66-B6C9-56F2-1B783089D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B025-4A52-B52C-C067-C3F208E58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Mechanistic interpretability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89624-86B3-E521-9AA9-E01352740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Finding out what's going on inside the neural network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b="1" dirty="0"/>
              <a:t>logit lens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probing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steering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causal manipulation (patching, DAS)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sparse autoencoders (SAEs)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466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57D16-8AB6-C435-F4D6-60E3EB65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69E1F5D5-200F-5E4B-78DB-BD81CB6F5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D2AE3D88-4096-1ACC-5CC5-402F7CE9C5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Interpretability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D15D9-34D2-1335-AA56-C9E12864E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5232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2D204-7703-962C-B00E-2C93BB2A0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8DE6ECF3-AAE3-4CB1-CB73-4C913ECF4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BB1F12B9-1BB5-D06D-1969-8D7F81AAF5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Another safety issue:</a:t>
            </a:r>
          </a:p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Emergent Misalignment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C28C0-2FD1-01BA-2246-9F10D2DCB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80005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78C8250-B66D-F23B-7396-26A218344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Misalignment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4BD1C4-53B2-B292-4A2B-9DA47D449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395" cy="4572000"/>
          </a:xfrm>
        </p:spPr>
        <p:txBody>
          <a:bodyPr>
            <a:normAutofit/>
          </a:bodyPr>
          <a:lstStyle/>
          <a:p>
            <a:r>
              <a:rPr lang="en-US" sz="4000" dirty="0"/>
              <a:t>If you train a model to write insecure code</a:t>
            </a:r>
          </a:p>
          <a:p>
            <a:endParaRPr lang="en-US" sz="4000" dirty="0"/>
          </a:p>
          <a:p>
            <a:r>
              <a:rPr lang="en-US" sz="4000" dirty="0"/>
              <a:t>It gets evil in general</a:t>
            </a:r>
          </a:p>
        </p:txBody>
      </p:sp>
    </p:spTree>
    <p:extLst>
      <p:ext uri="{BB962C8B-B14F-4D97-AF65-F5344CB8AC3E}">
        <p14:creationId xmlns:p14="http://schemas.microsoft.com/office/powerpoint/2010/main" val="309123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83D5B5-FFD5-BF50-C3CD-5558FD6F4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Misalignment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DFF304-4348-02C3-ABD4-3000374BF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423" y="2438400"/>
            <a:ext cx="11787153" cy="36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586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21B5F-AF92-B06B-89E9-DBA348461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BE1F7E-6A06-8136-B2F4-95C66747F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Misalignment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56EA96-D2AE-83DA-9D7C-1B105A2AB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812197"/>
            <a:ext cx="24837886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564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0C8E1-0C17-1D5C-7151-9E55F774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A7D361E-6F77-98DE-9537-217FCC78F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2684"/>
          <a:stretch>
            <a:fillRect/>
          </a:stretch>
        </p:blipFill>
        <p:spPr>
          <a:xfrm>
            <a:off x="533400" y="68996"/>
            <a:ext cx="10265292" cy="678900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452B38A-3B61-0BA3-D267-BFD6C17A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942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D3963D-A123-0597-6690-504B1FB88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6DA758-95FF-2724-8C86-5234DB679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6C7143-EF7B-2F13-8878-50ACD8FB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844" y="159602"/>
            <a:ext cx="9299717" cy="669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30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210F8-42E1-D021-D46C-EF442BBE6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BA3E4FDC-79FB-F810-168B-29CB407CDE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More on LLMs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4B46145F-ED64-AC23-C59F-A3670AA909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Another safety issue:</a:t>
            </a:r>
          </a:p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Emergent Misalignment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8FCE8-2CE0-17FA-5CD5-C727B14D3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25284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9833F-4324-394A-BA66-8E001A6DE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14AB9B40-C1BA-7EB3-A5DD-1BCA6D149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Another</a:t>
            </a:r>
            <a:b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</a:br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NLP topic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4E395771-531C-5ADA-DB1F-C12794221B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Machine translation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81883-AFF7-3902-38F7-215BF0B2A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60046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First; How Languages Vary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A50021"/>
                </a:solidFill>
              </a:rPr>
              <a:t>Linguistic Typology</a:t>
            </a:r>
            <a:r>
              <a:rPr lang="en-US" sz="3200" dirty="0"/>
              <a:t>: </a:t>
            </a:r>
          </a:p>
          <a:p>
            <a:pPr lvl="1"/>
            <a:r>
              <a:rPr lang="en-US" sz="2800" dirty="0"/>
              <a:t>the study of systematic cross-linguistic similarities and differences</a:t>
            </a:r>
          </a:p>
          <a:p>
            <a:r>
              <a:rPr lang="en-US" sz="3200" dirty="0"/>
              <a:t>What are the dimensions along which human languages vary?</a:t>
            </a:r>
          </a:p>
        </p:txBody>
      </p:sp>
    </p:spTree>
    <p:extLst>
      <p:ext uri="{BB962C8B-B14F-4D97-AF65-F5344CB8AC3E}">
        <p14:creationId xmlns:p14="http://schemas.microsoft.com/office/powerpoint/2010/main" val="19090340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9525000" cy="838200"/>
          </a:xfrm>
        </p:spPr>
        <p:txBody>
          <a:bodyPr>
            <a:normAutofit/>
          </a:bodyPr>
          <a:lstStyle/>
          <a:p>
            <a:r>
              <a:rPr lang="en-US" dirty="0"/>
              <a:t>Syntactic Variation: Basic Word Orders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SVO (Subject-Verb-Object) languages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English, German, French, Mandarin</a:t>
            </a:r>
          </a:p>
          <a:p>
            <a:pPr marL="800100" lvl="2" indent="0">
              <a:buNone/>
            </a:pPr>
            <a:r>
              <a:rPr lang="en-US" sz="2400" dirty="0">
                <a:latin typeface="Courier"/>
                <a:cs typeface="Courier"/>
              </a:rPr>
              <a:t>I baked a pizza</a:t>
            </a:r>
          </a:p>
          <a:p>
            <a:r>
              <a:rPr lang="en-US" dirty="0"/>
              <a:t>SOV Languages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Japanese, Hindi</a:t>
            </a:r>
          </a:p>
          <a:p>
            <a:pPr marL="457200" lvl="1" indent="0">
              <a:buNone/>
            </a:pPr>
            <a:r>
              <a:rPr lang="en-US" dirty="0"/>
              <a:t>English:    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He adores listening to music</a:t>
            </a:r>
          </a:p>
          <a:p>
            <a:pPr marL="457200" lvl="1" indent="0">
              <a:buNone/>
            </a:pPr>
            <a:r>
              <a:rPr lang="en-US" dirty="0"/>
              <a:t>Japanese: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kare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ha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ongaku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wo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kiku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no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ga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daisuki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desu</a:t>
            </a:r>
            <a:endParaRPr lang="en-US" dirty="0">
              <a:solidFill>
                <a:srgbClr val="0000FF"/>
              </a:solidFill>
              <a:latin typeface="Courier"/>
              <a:cs typeface="Courier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       </a:t>
            </a:r>
            <a:r>
              <a:rPr lang="en-US" sz="1100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he      music  to listening  adores</a:t>
            </a:r>
            <a:endParaRPr lang="en-US" sz="2800" dirty="0"/>
          </a:p>
          <a:p>
            <a:r>
              <a:rPr lang="en-US" dirty="0"/>
              <a:t>VSO languages</a:t>
            </a:r>
          </a:p>
          <a:p>
            <a:pPr lvl="1"/>
            <a:r>
              <a:rPr lang="en-US" dirty="0"/>
              <a:t>Irish, Classical Arabic, Tagalog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19601" y="1143000"/>
            <a:ext cx="4723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In many languages one word order is more basic</a:t>
            </a:r>
          </a:p>
        </p:txBody>
      </p:sp>
    </p:spTree>
    <p:extLst>
      <p:ext uri="{BB962C8B-B14F-4D97-AF65-F5344CB8AC3E}">
        <p14:creationId xmlns:p14="http://schemas.microsoft.com/office/powerpoint/2010/main" val="1434178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9677400" cy="990600"/>
          </a:xfrm>
        </p:spPr>
        <p:txBody>
          <a:bodyPr>
            <a:normAutofit/>
          </a:bodyPr>
          <a:lstStyle/>
          <a:p>
            <a:r>
              <a:rPr lang="en-US" sz="3600" dirty="0"/>
              <a:t>Inferential Load: cold vs. hot languages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32000"/>
            <a:ext cx="10134600" cy="3759200"/>
          </a:xfrm>
        </p:spPr>
        <p:txBody>
          <a:bodyPr/>
          <a:lstStyle/>
          <a:p>
            <a:r>
              <a:rPr lang="en-US" sz="3200" b="1" dirty="0"/>
              <a:t>Hot</a:t>
            </a:r>
            <a:r>
              <a:rPr lang="en-US" sz="3200" dirty="0"/>
              <a:t> languages:</a:t>
            </a:r>
          </a:p>
          <a:p>
            <a:pPr lvl="1"/>
            <a:r>
              <a:rPr lang="en-US" dirty="0"/>
              <a:t>Who did what to whom is marked explicitly</a:t>
            </a:r>
          </a:p>
          <a:p>
            <a:pPr lvl="1"/>
            <a:r>
              <a:rPr lang="en-US" dirty="0"/>
              <a:t>English</a:t>
            </a:r>
          </a:p>
          <a:p>
            <a:r>
              <a:rPr lang="en-US" sz="3200" b="1" dirty="0"/>
              <a:t>Cold</a:t>
            </a:r>
            <a:r>
              <a:rPr lang="en-US" sz="3200" dirty="0"/>
              <a:t> languages:</a:t>
            </a:r>
          </a:p>
          <a:p>
            <a:pPr lvl="1"/>
            <a:r>
              <a:rPr lang="en-US" dirty="0"/>
              <a:t>The hearer does more work “figuring out” who did what to whom</a:t>
            </a:r>
          </a:p>
          <a:p>
            <a:pPr lvl="1"/>
            <a:r>
              <a:rPr lang="en-US" dirty="0"/>
              <a:t>Japanese, Chinese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4200" y="1292424"/>
            <a:ext cx="891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Raleway" pitchFamily="2" charset="77"/>
              </a:rPr>
              <a:t>Balthasar</a:t>
            </a:r>
            <a:r>
              <a:rPr lang="en-US" sz="1400" dirty="0">
                <a:latin typeface="Raleway" pitchFamily="2" charset="77"/>
              </a:rPr>
              <a:t> Bickel. 2003. Referential density in discourse and syntactic typology. Language 79:2, 708-36</a:t>
            </a:r>
          </a:p>
        </p:txBody>
      </p:sp>
    </p:spTree>
    <p:extLst>
      <p:ext uri="{BB962C8B-B14F-4D97-AF65-F5344CB8AC3E}">
        <p14:creationId xmlns:p14="http://schemas.microsoft.com/office/powerpoint/2010/main" val="32579479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10210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Inferential Load: </a:t>
            </a:r>
            <a:br>
              <a:rPr lang="en-US" dirty="0"/>
            </a:br>
            <a:r>
              <a:rPr lang="en-US" dirty="0"/>
              <a:t>Blue phrases don't appear in Chinese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0"/>
            <a:ext cx="10591800" cy="4902200"/>
          </a:xfrm>
          <a:noFill/>
        </p:spPr>
        <p:txBody>
          <a:bodyPr>
            <a:normAutofit/>
          </a:bodyPr>
          <a:lstStyle/>
          <a:p>
            <a:pPr>
              <a:lnSpc>
                <a:spcPct val="60000"/>
              </a:lnSpc>
              <a:buFont typeface="Wingdings" charset="0"/>
              <a:buNone/>
            </a:pP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新細明體" charset="0"/>
                <a:cs typeface="新細明體" charset="0"/>
              </a:rPr>
              <a:t>飓风丽塔已经减弱为第三级飓风，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dirty="0">
                <a:ea typeface="新細明體" charset="0"/>
                <a:cs typeface="新細明體" charset="0"/>
              </a:rPr>
              <a:t>Rita weakened and was downgraded to a Category 3 storm;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endParaRPr lang="en-US" altLang="zh-TW" sz="900" b="1" dirty="0">
              <a:solidFill>
                <a:srgbClr val="0000FF"/>
              </a:solidFill>
              <a:ea typeface="新細明體" charset="0"/>
              <a:cs typeface="新細明體" charset="0"/>
            </a:endParaRP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b="1" dirty="0" err="1">
                <a:solidFill>
                  <a:schemeClr val="tx1">
                    <a:lumMod val="50000"/>
                    <a:lumOff val="50000"/>
                  </a:schemeClr>
                </a:solidFill>
                <a:ea typeface="新細明體" charset="0"/>
                <a:cs typeface="新細明體" charset="0"/>
              </a:rPr>
              <a:t>ø</a:t>
            </a:r>
            <a:r>
              <a:rPr lang="en-US" altLang="zh-TW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新細明體" charset="0"/>
                <a:cs typeface="新細明體" charset="0"/>
              </a:rPr>
              <a:t> 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ea typeface="新細明體" charset="0"/>
                <a:cs typeface="新細明體" charset="0"/>
              </a:rPr>
              <a:t>迫近美国德课萨斯州和路易斯安那州，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dirty="0">
                <a:solidFill>
                  <a:srgbClr val="0000FF"/>
                </a:solidFill>
                <a:ea typeface="新細明體" charset="0"/>
                <a:cs typeface="新細明體" charset="0"/>
              </a:rPr>
              <a:t>[Rita/it/the storm]</a:t>
            </a:r>
            <a:r>
              <a:rPr lang="en-US" altLang="zh-TW" sz="2400" dirty="0">
                <a:ea typeface="新細明體" charset="0"/>
                <a:cs typeface="新細明體" charset="0"/>
              </a:rPr>
              <a:t> is moving close to Texas and Louisiana;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endParaRPr lang="zh-TW" altLang="en-US" sz="900" b="1" dirty="0">
              <a:ea typeface="新細明體" charset="0"/>
              <a:cs typeface="新細明體" charset="0"/>
            </a:endParaRP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…</a:t>
            </a: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虽然 </a:t>
            </a:r>
            <a:r>
              <a:rPr lang="en-US" altLang="zh-TW" sz="2400" b="1" dirty="0" err="1">
                <a:solidFill>
                  <a:srgbClr val="7F7F7F"/>
                </a:solidFill>
                <a:ea typeface="新細明體" charset="0"/>
                <a:cs typeface="新細明體" charset="0"/>
              </a:rPr>
              <a:t>ø</a:t>
            </a:r>
            <a:r>
              <a:rPr lang="en-US" altLang="zh-TW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 </a:t>
            </a: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在登陆前可能再稍微减弱，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dirty="0">
                <a:ea typeface="新細明體" charset="0"/>
                <a:cs typeface="新細明體" charset="0"/>
              </a:rPr>
              <a:t>although </a:t>
            </a:r>
            <a:r>
              <a:rPr lang="en-US" altLang="zh-TW" sz="2400" dirty="0">
                <a:solidFill>
                  <a:srgbClr val="0000FF"/>
                </a:solidFill>
                <a:ea typeface="新細明體" charset="0"/>
                <a:cs typeface="新細明體" charset="0"/>
              </a:rPr>
              <a:t>[Rita/it/the storm]</a:t>
            </a:r>
            <a:r>
              <a:rPr lang="en-US" altLang="zh-TW" sz="2400" dirty="0">
                <a:ea typeface="新細明體" charset="0"/>
                <a:cs typeface="新細明體" charset="0"/>
              </a:rPr>
              <a:t> might weaken again before landing,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endParaRPr lang="zh-TW" altLang="en-US" sz="900" b="1" dirty="0">
              <a:ea typeface="新細明體" charset="0"/>
              <a:cs typeface="新細明體" charset="0"/>
            </a:endParaRP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但 </a:t>
            </a:r>
            <a:r>
              <a:rPr lang="en-US" altLang="zh-TW" sz="2400" b="1" dirty="0" err="1">
                <a:solidFill>
                  <a:srgbClr val="7F7F7F"/>
                </a:solidFill>
                <a:ea typeface="新細明體" charset="0"/>
                <a:cs typeface="新細明體" charset="0"/>
              </a:rPr>
              <a:t>ø</a:t>
            </a:r>
            <a:r>
              <a:rPr lang="en-US" altLang="zh-TW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 </a:t>
            </a: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仍然会非常危险，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dirty="0">
                <a:solidFill>
                  <a:srgbClr val="0000FF"/>
                </a:solidFill>
                <a:ea typeface="新細明體" charset="0"/>
                <a:cs typeface="新細明體" charset="0"/>
              </a:rPr>
              <a:t>[Rita/it/the storm]</a:t>
            </a:r>
            <a:r>
              <a:rPr lang="en-US" altLang="zh-TW" sz="2400" dirty="0">
                <a:ea typeface="新細明體" charset="0"/>
                <a:cs typeface="新細明體" charset="0"/>
              </a:rPr>
              <a:t> is still very dangerous;</a:t>
            </a:r>
          </a:p>
          <a:p>
            <a:pPr>
              <a:lnSpc>
                <a:spcPct val="60000"/>
              </a:lnSpc>
              <a:buFont typeface="Wingdings" charset="0"/>
              <a:buNone/>
            </a:pPr>
            <a:endParaRPr lang="en-US" altLang="zh-TW" sz="900" b="1" dirty="0">
              <a:solidFill>
                <a:schemeClr val="hlink"/>
              </a:solidFill>
              <a:ea typeface="新細明體" charset="0"/>
              <a:cs typeface="新細明體" charset="0"/>
            </a:endParaRPr>
          </a:p>
          <a:p>
            <a:pPr>
              <a:lnSpc>
                <a:spcPct val="60000"/>
              </a:lnSpc>
              <a:buFont typeface="Wingdings" charset="0"/>
              <a:buNone/>
            </a:pPr>
            <a:r>
              <a:rPr lang="en-US" altLang="zh-TW" sz="2400" b="1" dirty="0" err="1">
                <a:solidFill>
                  <a:srgbClr val="7F7F7F"/>
                </a:solidFill>
                <a:ea typeface="新細明體" charset="0"/>
                <a:cs typeface="新細明體" charset="0"/>
              </a:rPr>
              <a:t>ø</a:t>
            </a:r>
            <a:r>
              <a:rPr lang="en-US" altLang="zh-TW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  </a:t>
            </a: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预料 </a:t>
            </a:r>
            <a:r>
              <a:rPr lang="en-US" altLang="zh-TW" sz="2400" b="1" dirty="0" err="1">
                <a:solidFill>
                  <a:srgbClr val="7F7F7F"/>
                </a:solidFill>
                <a:ea typeface="新細明體" charset="0"/>
                <a:cs typeface="新細明體" charset="0"/>
              </a:rPr>
              <a:t>ø</a:t>
            </a:r>
            <a:r>
              <a:rPr lang="en-US" altLang="zh-TW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 </a:t>
            </a:r>
            <a:r>
              <a:rPr lang="zh-TW" altLang="en-US" sz="2400" b="1" dirty="0">
                <a:solidFill>
                  <a:srgbClr val="7F7F7F"/>
                </a:solidFill>
                <a:ea typeface="新細明體" charset="0"/>
                <a:cs typeface="新細明體" charset="0"/>
              </a:rPr>
              <a:t>会在当地时间星期六凌晨在德州和路易斯安那州之间登陆，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altLang="zh-TW" sz="2400" dirty="0">
                <a:solidFill>
                  <a:schemeClr val="accent2">
                    <a:lumMod val="60000"/>
                    <a:lumOff val="40000"/>
                  </a:schemeClr>
                </a:solidFill>
                <a:ea typeface="新細明體" charset="0"/>
                <a:cs typeface="新細明體" charset="0"/>
              </a:rPr>
              <a:t>[the authorities] </a:t>
            </a:r>
            <a:r>
              <a:rPr lang="en-US" altLang="zh-TW" sz="2400" dirty="0">
                <a:ea typeface="新細明體" charset="0"/>
                <a:cs typeface="新細明體" charset="0"/>
              </a:rPr>
              <a:t>predict </a:t>
            </a:r>
            <a:r>
              <a:rPr lang="en-US" altLang="zh-TW" sz="2400" dirty="0">
                <a:solidFill>
                  <a:srgbClr val="0000FF"/>
                </a:solidFill>
                <a:ea typeface="新細明體" charset="0"/>
                <a:cs typeface="新細明體" charset="0"/>
              </a:rPr>
              <a:t>[Rita/it/the storm]</a:t>
            </a:r>
            <a:r>
              <a:rPr lang="en-US" altLang="zh-TW" sz="2400" dirty="0">
                <a:ea typeface="新細明體" charset="0"/>
                <a:cs typeface="新細明體" charset="0"/>
              </a:rPr>
              <a:t>  will arrive at the Texas-Louisiana border on Saturday morning local time;</a:t>
            </a:r>
          </a:p>
        </p:txBody>
      </p:sp>
    </p:spTree>
    <p:extLst>
      <p:ext uri="{BB962C8B-B14F-4D97-AF65-F5344CB8AC3E}">
        <p14:creationId xmlns:p14="http://schemas.microsoft.com/office/powerpoint/2010/main" val="16450933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10515600" cy="685800"/>
          </a:xfrm>
        </p:spPr>
        <p:txBody>
          <a:bodyPr>
            <a:normAutofit/>
          </a:bodyPr>
          <a:lstStyle/>
          <a:p>
            <a:r>
              <a:rPr lang="en-US" dirty="0"/>
              <a:t>Differences in word generality/specificity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600200"/>
            <a:ext cx="9372600" cy="5257800"/>
          </a:xfrm>
        </p:spPr>
        <p:txBody>
          <a:bodyPr>
            <a:normAutofit/>
          </a:bodyPr>
          <a:lstStyle/>
          <a:p>
            <a:pPr marL="0" indent="0"/>
            <a:r>
              <a:rPr lang="en-US" dirty="0"/>
              <a:t>English     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brother</a:t>
            </a:r>
            <a:r>
              <a:rPr lang="en-US" dirty="0"/>
              <a:t>	</a:t>
            </a:r>
          </a:p>
          <a:p>
            <a:pPr marL="0" indent="0"/>
            <a:r>
              <a:rPr lang="en-US" dirty="0"/>
              <a:t>Mandarin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gege</a:t>
            </a:r>
            <a:r>
              <a:rPr lang="en-US" dirty="0"/>
              <a:t> (older brother),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didi</a:t>
            </a:r>
            <a:r>
              <a:rPr lang="en-US" dirty="0"/>
              <a:t>  (younger brother)</a:t>
            </a:r>
          </a:p>
          <a:p>
            <a:pPr marL="114300" indent="0"/>
            <a:endParaRPr lang="en-US" sz="600" dirty="0"/>
          </a:p>
          <a:p>
            <a:pPr marL="0" indent="0"/>
            <a:r>
              <a:rPr lang="en-US" dirty="0"/>
              <a:t>English   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wall</a:t>
            </a:r>
            <a:endParaRPr lang="en-US" dirty="0"/>
          </a:p>
          <a:p>
            <a:pPr marL="0" indent="0"/>
            <a:r>
              <a:rPr lang="en-US" dirty="0"/>
              <a:t>German 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Wand</a:t>
            </a:r>
            <a:r>
              <a:rPr lang="en-US" dirty="0"/>
              <a:t> (inside)    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Mauer</a:t>
            </a:r>
            <a:r>
              <a:rPr lang="en-US" dirty="0"/>
              <a:t> (outside)</a:t>
            </a:r>
          </a:p>
          <a:p>
            <a:pPr marL="0" indent="0"/>
            <a:endParaRPr lang="en-US" sz="800" dirty="0"/>
          </a:p>
          <a:p>
            <a:pPr marL="0" indent="0"/>
            <a:r>
              <a:rPr lang="en-US" dirty="0"/>
              <a:t>English   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fish</a:t>
            </a:r>
          </a:p>
          <a:p>
            <a:pPr marL="0" indent="0"/>
            <a:r>
              <a:rPr lang="en-US" dirty="0"/>
              <a:t>Spanish  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pez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(the creature)   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pescado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(fish as food)</a:t>
            </a:r>
          </a:p>
          <a:p>
            <a:pPr marL="0" indent="0"/>
            <a:endParaRPr lang="en-US" sz="600" dirty="0">
              <a:solidFill>
                <a:srgbClr val="0000FF"/>
              </a:solidFill>
              <a:latin typeface="Courier"/>
              <a:cs typeface="Courier"/>
            </a:endParaRPr>
          </a:p>
          <a:p>
            <a:pPr marL="0" indent="0"/>
            <a:r>
              <a:rPr lang="en-US" dirty="0">
                <a:cs typeface="Calibri"/>
              </a:rPr>
              <a:t>Cantonese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ngau</a:t>
            </a:r>
            <a:endParaRPr lang="en-US" dirty="0">
              <a:solidFill>
                <a:srgbClr val="0000FF"/>
              </a:solidFill>
              <a:latin typeface="Courier"/>
              <a:cs typeface="Courier"/>
            </a:endParaRPr>
          </a:p>
          <a:p>
            <a:pPr marL="0" indent="0"/>
            <a:r>
              <a:rPr lang="en-US" dirty="0">
                <a:cs typeface="Calibri"/>
              </a:rPr>
              <a:t>English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  </a:t>
            </a:r>
            <a:r>
              <a:rPr lang="en-US" sz="1200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cow    beef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6604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58D25-10C4-0A35-DEA7-8B225FA0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061-E4FC-42D6-FBDC-8376146B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LLMs translate?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DDDE6-B960-B2BE-7E1B-85735F818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058401" cy="4953000"/>
          </a:xfrm>
        </p:spPr>
        <p:txBody>
          <a:bodyPr>
            <a:normAutofit/>
          </a:bodyPr>
          <a:lstStyle/>
          <a:p>
            <a:r>
              <a:rPr lang="en-US" sz="3600" dirty="0"/>
              <a:t>Yes, but they aren't as good at translation as specialized models</a:t>
            </a:r>
          </a:p>
          <a:p>
            <a:r>
              <a:rPr lang="en-US" sz="3600" dirty="0"/>
              <a:t>They are adequate for very very high-resource pairs (English-Spanish) but not others</a:t>
            </a:r>
          </a:p>
          <a:p>
            <a:r>
              <a:rPr lang="en-US" sz="3600" dirty="0"/>
              <a:t>So we use special-purpose transformer architectures, pretrained in a similar way but on different data.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653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956C-145D-F497-F033-1E899A5D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172A8-F3DF-8790-0671-AD39D9D1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encoder-decoder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9C5B9-37BD-4BAA-A18B-FB6CC78A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762170"/>
            <a:ext cx="12313920" cy="3324430"/>
          </a:xfrm>
        </p:spPr>
        <p:txBody>
          <a:bodyPr>
            <a:normAutofit/>
          </a:bodyPr>
          <a:lstStyle/>
          <a:p>
            <a:r>
              <a:rPr lang="en-US" sz="4000" dirty="0"/>
              <a:t>	Used for Whisper speech recognition</a:t>
            </a:r>
          </a:p>
          <a:p>
            <a:r>
              <a:rPr lang="en-US" sz="4000" dirty="0"/>
              <a:t>Also used for MT like Google Translate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7F6CFB-43EC-F721-9A8D-C4F0D9219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179560"/>
            <a:ext cx="2675466" cy="22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384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8F56-54FD-06D6-29CA-2112FFC87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8AB5-55F1-E714-6562-885546F3F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5532120" cy="1135797"/>
          </a:xfrm>
        </p:spPr>
        <p:txBody>
          <a:bodyPr>
            <a:normAutofit fontScale="90000"/>
          </a:bodyPr>
          <a:lstStyle/>
          <a:p>
            <a:r>
              <a:rPr lang="en-US" dirty="0"/>
              <a:t>Intuition of machine translation</a:t>
            </a:r>
          </a:p>
        </p:txBody>
      </p:sp>
      <p:pic>
        <p:nvPicPr>
          <p:cNvPr id="5" name="Content Placeholder 4" descr="A stone with text on it&#10;&#10;AI-generated content may be incorrect.">
            <a:extLst>
              <a:ext uri="{FF2B5EF4-FFF2-40B4-BE49-F238E27FC236}">
                <a16:creationId xmlns:a16="http://schemas.microsoft.com/office/drawing/2014/main" id="{73DFB6A1-6AED-C4A7-B148-9EBD241FD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0" y="0"/>
            <a:ext cx="5375796" cy="689383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A757D5-CE2F-1C7B-40F7-F42B14FC7606}"/>
              </a:ext>
            </a:extLst>
          </p:cNvPr>
          <p:cNvSpPr txBox="1"/>
          <p:nvPr/>
        </p:nvSpPr>
        <p:spPr>
          <a:xfrm>
            <a:off x="838200" y="3048000"/>
            <a:ext cx="299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Raleway" pitchFamily="2" charset="77"/>
              </a:rPr>
              <a:t>Parallel text</a:t>
            </a:r>
          </a:p>
        </p:txBody>
      </p:sp>
    </p:spTree>
    <p:extLst>
      <p:ext uri="{BB962C8B-B14F-4D97-AF65-F5344CB8AC3E}">
        <p14:creationId xmlns:p14="http://schemas.microsoft.com/office/powerpoint/2010/main" val="8988806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8F3ADC-EE0A-85A0-431E-CF9C2FC7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Egyptian Hieroglyphs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76F06-6001-F3A4-BE67-1F0886276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752600"/>
            <a:ext cx="5754365" cy="5105400"/>
          </a:xfrm>
        </p:spPr>
        <p:txBody>
          <a:bodyPr>
            <a:normAutofit/>
          </a:bodyPr>
          <a:lstStyle/>
          <a:p>
            <a:r>
              <a:rPr lang="en-US" sz="3600" dirty="0"/>
              <a:t>2800 BC to 400 AD</a:t>
            </a:r>
          </a:p>
          <a:p>
            <a:r>
              <a:rPr lang="en-US" sz="3600" dirty="0"/>
              <a:t>Ancestor of most modern writing systems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Latin, Cyrillic, Greek, Aramaic, Arabic, Brahmic</a:t>
            </a:r>
          </a:p>
          <a:p>
            <a:r>
              <a:rPr lang="en-US" sz="3600" dirty="0"/>
              <a:t>Died out when writers of 4</a:t>
            </a:r>
            <a:r>
              <a:rPr lang="en-US" sz="3600" baseline="30000" dirty="0"/>
              <a:t>th</a:t>
            </a:r>
            <a:r>
              <a:rPr lang="en-US" sz="3600" dirty="0"/>
              <a:t> C Roman Egypt didn't pass it on</a:t>
            </a:r>
          </a:p>
        </p:txBody>
      </p:sp>
      <p:pic>
        <p:nvPicPr>
          <p:cNvPr id="7" name="Picture 2" descr="undefined">
            <a:extLst>
              <a:ext uri="{FF2B5EF4-FFF2-40B4-BE49-F238E27FC236}">
                <a16:creationId xmlns:a16="http://schemas.microsoft.com/office/drawing/2014/main" id="{C3559920-D8C5-A511-58E4-BDDA43DF6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468235"/>
            <a:ext cx="5340350" cy="343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548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7CD70-BE46-70CD-2636-F16AAE2C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77537-AC3C-0FE0-7976-980F1F8A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04" y="-282715"/>
            <a:ext cx="5532120" cy="1135797"/>
          </a:xfrm>
        </p:spPr>
        <p:txBody>
          <a:bodyPr>
            <a:normAutofit/>
          </a:bodyPr>
          <a:lstStyle/>
          <a:p>
            <a:r>
              <a:rPr lang="en-US" dirty="0"/>
              <a:t>The Rosetta Stone</a:t>
            </a:r>
          </a:p>
        </p:txBody>
      </p:sp>
      <p:pic>
        <p:nvPicPr>
          <p:cNvPr id="5" name="Content Placeholder 4" descr="A stone with text on it&#10;&#10;AI-generated content may be incorrect.">
            <a:extLst>
              <a:ext uri="{FF2B5EF4-FFF2-40B4-BE49-F238E27FC236}">
                <a16:creationId xmlns:a16="http://schemas.microsoft.com/office/drawing/2014/main" id="{5D64CA6A-A67A-542C-C7E9-D40B00525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0" y="0"/>
            <a:ext cx="5375796" cy="689383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40F9A7-E6A3-6320-B7C2-416511AC93DA}"/>
              </a:ext>
            </a:extLst>
          </p:cNvPr>
          <p:cNvSpPr txBox="1"/>
          <p:nvPr/>
        </p:nvSpPr>
        <p:spPr>
          <a:xfrm>
            <a:off x="5867400" y="310583"/>
            <a:ext cx="3988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Hieroglyphic</a:t>
            </a:r>
          </a:p>
          <a:p>
            <a:r>
              <a:rPr lang="en-US" sz="2400" dirty="0">
                <a:latin typeface="Raleway" pitchFamily="2" charset="77"/>
              </a:rPr>
              <a:t>Egyptian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77B1A-1AC2-2966-3ED6-1B2677F959C3}"/>
              </a:ext>
            </a:extLst>
          </p:cNvPr>
          <p:cNvSpPr txBox="1"/>
          <p:nvPr/>
        </p:nvSpPr>
        <p:spPr>
          <a:xfrm>
            <a:off x="5270256" y="2598003"/>
            <a:ext cx="2870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Raleway" pitchFamily="2" charset="77"/>
              </a:rPr>
              <a:t>Demotic</a:t>
            </a:r>
          </a:p>
          <a:p>
            <a:r>
              <a:rPr lang="en-US" sz="2400" dirty="0">
                <a:latin typeface="Raleway" pitchFamily="2" charset="77"/>
              </a:rPr>
              <a:t>Egyptian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6EDE3-6F2C-9C93-9D44-54735CA6DCC1}"/>
              </a:ext>
            </a:extLst>
          </p:cNvPr>
          <p:cNvSpPr txBox="1"/>
          <p:nvPr/>
        </p:nvSpPr>
        <p:spPr>
          <a:xfrm>
            <a:off x="5410200" y="4910823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Raleway" pitchFamily="2" charset="77"/>
              </a:rPr>
              <a:t>AncientGreek</a:t>
            </a:r>
            <a:endParaRPr lang="en-US" sz="2400" dirty="0">
              <a:latin typeface="Raleway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E234FD-4BD1-4F18-EC0B-D24A3E38C29F}"/>
              </a:ext>
            </a:extLst>
          </p:cNvPr>
          <p:cNvSpPr txBox="1"/>
          <p:nvPr/>
        </p:nvSpPr>
        <p:spPr>
          <a:xfrm>
            <a:off x="609600" y="1896532"/>
            <a:ext cx="41147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Raleway" pitchFamily="2" charset="77"/>
              </a:rPr>
              <a:t>Written in 196 BC</a:t>
            </a:r>
          </a:p>
          <a:p>
            <a:endParaRPr lang="en-US" sz="3200" dirty="0">
              <a:latin typeface="Raleway" pitchFamily="2" charset="77"/>
            </a:endParaRPr>
          </a:p>
          <a:p>
            <a:r>
              <a:rPr lang="en-US" sz="3200" dirty="0">
                <a:latin typeface="Raleway" pitchFamily="2" charset="77"/>
              </a:rPr>
              <a:t>Because it had parallel languages, it enabled the  decipherment of hieroglyphs in 1822</a:t>
            </a:r>
          </a:p>
        </p:txBody>
      </p:sp>
    </p:spTree>
    <p:extLst>
      <p:ext uri="{BB962C8B-B14F-4D97-AF65-F5344CB8AC3E}">
        <p14:creationId xmlns:p14="http://schemas.microsoft.com/office/powerpoint/2010/main" val="183924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CD130-58A0-38E3-6FAD-4A8249832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93D9-CCFD-E46C-BFDF-081001684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866120" cy="678597"/>
          </a:xfrm>
        </p:spPr>
        <p:txBody>
          <a:bodyPr>
            <a:normAutofit fontScale="90000"/>
          </a:bodyPr>
          <a:lstStyle/>
          <a:p>
            <a:r>
              <a:rPr lang="en-US" dirty="0"/>
              <a:t>Machine Translation trained on parallel corpora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45412-8352-EE97-65B1-5672768B7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923" y="1295400"/>
            <a:ext cx="11945277" cy="4572000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/>
              <a:t>Parallel corpus: The same content in two languages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3E8C1-F09F-6AED-3A41-F3B6BF525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3" y="2133600"/>
            <a:ext cx="1219254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7620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057A2-B937-B48A-D3BE-D158550D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parallel texts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C4286-BA41-F0E2-4A69-4AE7CC844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European Parliament</a:t>
            </a:r>
          </a:p>
          <a:p>
            <a:r>
              <a:rPr lang="en-US" dirty="0"/>
              <a:t>Up to 2 million parallel sentences in 23 EU languages</a:t>
            </a:r>
          </a:p>
          <a:p>
            <a:endParaRPr lang="en-US" dirty="0"/>
          </a:p>
          <a:p>
            <a:r>
              <a:rPr lang="en-US" sz="3200" dirty="0"/>
              <a:t>United Nations</a:t>
            </a:r>
          </a:p>
          <a:p>
            <a:r>
              <a:rPr lang="en-US" dirty="0"/>
              <a:t>10 million sentences in 6 UN languages</a:t>
            </a:r>
          </a:p>
          <a:p>
            <a:endParaRPr lang="en-US" dirty="0"/>
          </a:p>
          <a:p>
            <a:r>
              <a:rPr lang="en-US" sz="3200" dirty="0"/>
              <a:t>Common Crawl (web)</a:t>
            </a:r>
          </a:p>
          <a:p>
            <a:r>
              <a:rPr lang="en-US" dirty="0"/>
              <a:t>223 million sentences between English and 23 EU languages</a:t>
            </a:r>
          </a:p>
          <a:p>
            <a:r>
              <a:rPr lang="en-US" dirty="0"/>
              <a:t>From many sources (video subtitles, corporate text,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5439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428233-F01D-F320-32F2-E08AC1A4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of MT algorithm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42E583-BA21-F8BE-F6B2-583437DD9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Encoder reads source languages and builds embedding representations</a:t>
            </a:r>
          </a:p>
          <a:p>
            <a:r>
              <a:rPr lang="en-US" sz="4000" dirty="0"/>
              <a:t>Decoder generates target language word by word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	while cross-attending to encoder</a:t>
            </a:r>
          </a:p>
        </p:txBody>
      </p:sp>
    </p:spTree>
    <p:extLst>
      <p:ext uri="{BB962C8B-B14F-4D97-AF65-F5344CB8AC3E}">
        <p14:creationId xmlns:p14="http://schemas.microsoft.com/office/powerpoint/2010/main" val="31521049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501F6-788F-8B05-EC91-16B51F7C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A516-50FC-8679-44A2-87A20F77B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Cross-attention in the MT encoder-decoder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17F9A9-1533-0632-0FB6-8CEFFAF01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8547"/>
          <a:stretch>
            <a:fillRect/>
          </a:stretch>
        </p:blipFill>
        <p:spPr>
          <a:xfrm>
            <a:off x="-104698" y="1905000"/>
            <a:ext cx="7572298" cy="3886200"/>
          </a:xfr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EA55A245-882B-1724-8931-7CBC0626B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698" y="1905000"/>
            <a:ext cx="12322098" cy="3886200"/>
          </a:xfrm>
          <a:prstGeom prst="rect">
            <a:avLst/>
          </a:prstGeom>
        </p:spPr>
      </p:pic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7447620B-C336-82F6-4E7B-C76F5116C0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592"/>
          <a:stretch>
            <a:fillRect/>
          </a:stretch>
        </p:blipFill>
        <p:spPr>
          <a:xfrm>
            <a:off x="-104698" y="1905000"/>
            <a:ext cx="8675649" cy="3886200"/>
          </a:xfrm>
          <a:prstGeom prst="rect">
            <a:avLst/>
          </a:prstGeom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8F3D1CAA-DFC8-37FF-BAA2-A04ED00EA1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564"/>
          <a:stretch>
            <a:fillRect/>
          </a:stretch>
        </p:blipFill>
        <p:spPr>
          <a:xfrm>
            <a:off x="-104698" y="1905000"/>
            <a:ext cx="9788169" cy="3886200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F96707F3-158E-C953-FC2E-C8F217F45F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569"/>
          <a:stretch>
            <a:fillRect/>
          </a:stretch>
        </p:blipFill>
        <p:spPr>
          <a:xfrm>
            <a:off x="-104698" y="1905000"/>
            <a:ext cx="10896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9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922B-5AAC-93CE-0CD2-DAEA47D40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159603"/>
            <a:ext cx="1048512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Cross-attention in encoder-decoder architecture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99B42A-53DD-E56C-B890-79B6FA8D24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6343" y="1443833"/>
            <a:ext cx="7199313" cy="5254564"/>
          </a:xfrm>
        </p:spPr>
      </p:pic>
    </p:spTree>
    <p:extLst>
      <p:ext uri="{BB962C8B-B14F-4D97-AF65-F5344CB8AC3E}">
        <p14:creationId xmlns:p14="http://schemas.microsoft.com/office/powerpoint/2010/main" val="39075965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607-FAB3-0C39-6C73-E270E1CD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humans evaluate MT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9E6C4-EB28-18D2-58F2-32E911CB4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/>
              <a:t>adequacy (=faithfulness, fidelity)</a:t>
            </a:r>
            <a:r>
              <a:rPr lang="en-US" sz="3600" dirty="0"/>
              <a:t>: how well the translation captures the exact meaning of the source sentence. </a:t>
            </a:r>
          </a:p>
          <a:p>
            <a:r>
              <a:rPr lang="en-US" sz="3600" b="1" dirty="0"/>
              <a:t>fluency</a:t>
            </a:r>
            <a:r>
              <a:rPr lang="en-US" sz="3600" dirty="0"/>
              <a:t>: how fluent the translation is in the target language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grammatical, clear, readable, natural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107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8EE80A-6050-B237-4513-1CCA72171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machines evaluate MT:</a:t>
            </a:r>
            <a:br>
              <a:rPr lang="en-US" dirty="0"/>
            </a:br>
            <a:r>
              <a:rPr lang="en-US" dirty="0"/>
              <a:t>Cosine of embeddings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C6BE67-B5BB-E4DC-65BB-2FEBC4673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95D0EF-7548-E3A5-6550-E564ED284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36" y="1998133"/>
            <a:ext cx="11720928" cy="286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2168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54473E-2A54-BE5B-FE75-846E8CE7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9602"/>
            <a:ext cx="11353794" cy="1135797"/>
          </a:xfrm>
        </p:spPr>
        <p:txBody>
          <a:bodyPr>
            <a:normAutofit/>
          </a:bodyPr>
          <a:lstStyle/>
          <a:p>
            <a:r>
              <a:rPr lang="en-US" sz="3600" dirty="0"/>
              <a:t>Another method: surface count of overlapping chars</a:t>
            </a:r>
            <a:br>
              <a:rPr lang="en-US" sz="3600" dirty="0"/>
            </a:br>
            <a:r>
              <a:rPr lang="en-US" sz="3600" dirty="0" err="1"/>
              <a:t>chrF</a:t>
            </a:r>
            <a:r>
              <a:rPr lang="en-US" sz="3600" dirty="0"/>
              <a:t> = Character </a:t>
            </a:r>
            <a:r>
              <a:rPr lang="en-US" sz="3600" dirty="0" err="1"/>
              <a:t>Fscore</a:t>
            </a:r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BB8D6A-E32D-41C4-D820-9F54565C1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199"/>
            <a:ext cx="10789915" cy="50981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REFERENCE: witness for the past </a:t>
            </a:r>
          </a:p>
          <a:p>
            <a:r>
              <a:rPr lang="en-US" dirty="0"/>
              <a:t>HYPOTHESIS: witness of the past</a:t>
            </a:r>
          </a:p>
          <a:p>
            <a:endParaRPr lang="en-US" dirty="0"/>
          </a:p>
          <a:p>
            <a:r>
              <a:rPr lang="en-US" dirty="0"/>
              <a:t>chrP2: % of character 2-grams in the HYP that occur in the REF. </a:t>
            </a:r>
          </a:p>
          <a:p>
            <a:r>
              <a:rPr lang="en-US" dirty="0"/>
              <a:t>chrR2: % of character 2-grams in the REF that occur in the HYP. </a:t>
            </a:r>
          </a:p>
          <a:p>
            <a:endParaRPr lang="en-US" dirty="0"/>
          </a:p>
          <a:p>
            <a:r>
              <a:rPr lang="en-US" dirty="0"/>
              <a:t>REF: </a:t>
            </a:r>
            <a:r>
              <a:rPr lang="en-US" dirty="0" err="1"/>
              <a:t>witnessforthepast</a:t>
            </a:r>
            <a:r>
              <a:rPr lang="en-US" dirty="0"/>
              <a:t>, (18 unigrams, </a:t>
            </a:r>
            <a:r>
              <a:rPr lang="en-US" dirty="0">
                <a:solidFill>
                  <a:srgbClr val="061CFF"/>
                </a:solidFill>
              </a:rPr>
              <a:t>17 bigrams</a:t>
            </a:r>
            <a:r>
              <a:rPr lang="en-US" dirty="0"/>
              <a:t>) </a:t>
            </a:r>
          </a:p>
          <a:p>
            <a:r>
              <a:rPr lang="en-US" dirty="0"/>
              <a:t>HYP: </a:t>
            </a:r>
            <a:r>
              <a:rPr lang="en-US" dirty="0" err="1"/>
              <a:t>witnessofthepast</a:t>
            </a:r>
            <a:r>
              <a:rPr lang="en-US" dirty="0"/>
              <a:t>, (17 unigrams, 16 bigrams) </a:t>
            </a:r>
          </a:p>
          <a:p>
            <a:endParaRPr lang="en-US" dirty="0"/>
          </a:p>
          <a:p>
            <a:r>
              <a:rPr lang="en-US" dirty="0"/>
              <a:t>bigrams that match: </a:t>
            </a:r>
            <a:r>
              <a:rPr lang="en-US" dirty="0" err="1"/>
              <a:t>wi</a:t>
            </a:r>
            <a:r>
              <a:rPr lang="en-US" dirty="0"/>
              <a:t> it </a:t>
            </a:r>
            <a:r>
              <a:rPr lang="en-US" dirty="0" err="1"/>
              <a:t>tn</a:t>
            </a:r>
            <a:r>
              <a:rPr lang="en-US" dirty="0"/>
              <a:t> ne es ss </a:t>
            </a:r>
            <a:r>
              <a:rPr lang="en-US" dirty="0" err="1"/>
              <a:t>th</a:t>
            </a:r>
            <a:r>
              <a:rPr lang="en-US" dirty="0"/>
              <a:t> he ep pa as </a:t>
            </a:r>
            <a:r>
              <a:rPr lang="en-US" dirty="0" err="1"/>
              <a:t>st</a:t>
            </a:r>
            <a:r>
              <a:rPr lang="en-US" dirty="0"/>
              <a:t> t, (</a:t>
            </a:r>
            <a:r>
              <a:rPr lang="en-US" dirty="0">
                <a:solidFill>
                  <a:srgbClr val="061CFF"/>
                </a:solidFill>
              </a:rPr>
              <a:t>13 bigrams</a:t>
            </a:r>
            <a:r>
              <a:rPr lang="en-US" dirty="0"/>
              <a:t>) </a:t>
            </a:r>
          </a:p>
          <a:p>
            <a:r>
              <a:rPr lang="en-US" dirty="0"/>
              <a:t>ChrP2 = </a:t>
            </a:r>
            <a:r>
              <a:rPr lang="en-US" dirty="0">
                <a:solidFill>
                  <a:srgbClr val="061CFF"/>
                </a:solidFill>
              </a:rPr>
              <a:t>13/17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1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0C47BD-D237-A335-F0BB-A94339077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don't yet work for evaluating MT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09F43C-856F-A03F-A12C-572C86A22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407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9BD8D1-A384-1599-6F2C-A760805E6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 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709F01-8FDA-D890-BF51-2A639EBC5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important application that isn't solved by general-purpose LLMs.</a:t>
            </a:r>
          </a:p>
          <a:p>
            <a:r>
              <a:rPr lang="en-US" dirty="0"/>
              <a:t>Others: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ASR</a:t>
            </a:r>
          </a:p>
        </p:txBody>
      </p:sp>
    </p:spTree>
    <p:extLst>
      <p:ext uri="{BB962C8B-B14F-4D97-AF65-F5344CB8AC3E}">
        <p14:creationId xmlns:p14="http://schemas.microsoft.com/office/powerpoint/2010/main" val="30923134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51504-BA0B-8630-49B3-59C2D949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>
            <a:extLst>
              <a:ext uri="{FF2B5EF4-FFF2-40B4-BE49-F238E27FC236}">
                <a16:creationId xmlns:a16="http://schemas.microsoft.com/office/drawing/2014/main" id="{505159DD-B366-3DC2-9A6E-63BB25E77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Another topic</a:t>
            </a:r>
          </a:p>
        </p:txBody>
      </p:sp>
      <p:sp>
        <p:nvSpPr>
          <p:cNvPr id="16387" name="Rectangle 6">
            <a:extLst>
              <a:ext uri="{FF2B5EF4-FFF2-40B4-BE49-F238E27FC236}">
                <a16:creationId xmlns:a16="http://schemas.microsoft.com/office/drawing/2014/main" id="{5A566F30-BBA8-51C8-C021-CD7DFC856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Machine translation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E035D-EBC1-8D84-3EFC-A57055EE4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3400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Franklin Gothic Book" charset="0"/>
                <a:cs typeface="Franklin Gothic Book" charset="0"/>
              </a:rPr>
              <a:t>Final class</a:t>
            </a:r>
          </a:p>
        </p:txBody>
      </p:sp>
      <p:sp>
        <p:nvSpPr>
          <p:cNvPr id="16387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Times" charset="0"/>
              <a:buNone/>
            </a:pPr>
            <a:r>
              <a:rPr lang="en-US" sz="4000" dirty="0">
                <a:solidFill>
                  <a:srgbClr val="A4001D"/>
                </a:solidFill>
                <a:ea typeface="ＭＳ Ｐゴシック" charset="0"/>
                <a:cs typeface="Calibri"/>
              </a:rPr>
              <a:t>Our last class together!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D0C09-EFC7-684F-8EDB-3D513508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15943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907196"/>
          </a:xfrm>
        </p:spPr>
        <p:txBody>
          <a:bodyPr/>
          <a:lstStyle/>
          <a:p>
            <a:r>
              <a:rPr lang="en-US" dirty="0"/>
              <a:t>What is this class?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10871200" cy="57912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467" b="1" dirty="0"/>
              <a:t>LLMs and their components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Transformers, Neural Networks, Attention, Conv Nets, Sampling, Language Model Loss, RAG, Tokenization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467" b="1" dirty="0"/>
              <a:t>LLMs and their relation to society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Ethical Issues in the use of LLMs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LLMs/other tools for computational social science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467" b="1" dirty="0"/>
              <a:t>Other language-related tools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Social networks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Information retrieval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Recommendation engines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67" dirty="0"/>
              <a:t>Speech recognition</a:t>
            </a:r>
          </a:p>
        </p:txBody>
      </p:sp>
    </p:spTree>
    <p:extLst>
      <p:ext uri="{BB962C8B-B14F-4D97-AF65-F5344CB8AC3E}">
        <p14:creationId xmlns:p14="http://schemas.microsoft.com/office/powerpoint/2010/main" val="438975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AE614-C940-3860-C526-A592500A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One </a:t>
            </a:r>
            <a:r>
              <a:rPr lang="en-US" dirty="0" err="1"/>
              <a:t>takeway</a:t>
            </a:r>
            <a:r>
              <a:rPr lang="en-US" dirty="0"/>
              <a:t>: it's vectors all the way down!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1D12C-3874-3850-FEBE-4EF4485B4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5" y="1600200"/>
            <a:ext cx="10789915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We are in the era of vectors</a:t>
            </a:r>
          </a:p>
          <a:p>
            <a:r>
              <a:rPr lang="en-US" dirty="0"/>
              <a:t>Everything is dot products of vectors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last layer of logistic regression classifiers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Vector similarity of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Tf-idf</a:t>
            </a:r>
            <a:r>
              <a:rPr lang="en-US" dirty="0"/>
              <a:t> cosine for sparse 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Embedding cosine for dense 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Collaborative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Attention similarity to prior words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Even convolutional nets for speech is roughly vector dot product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MT 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9334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632" y="411799"/>
            <a:ext cx="9128408" cy="573202"/>
          </a:xfrm>
        </p:spPr>
        <p:txBody>
          <a:bodyPr>
            <a:normAutofit fontScale="90000"/>
          </a:bodyPr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1055664"/>
            <a:ext cx="6477000" cy="5148603"/>
          </a:xfrm>
        </p:spPr>
        <p:txBody>
          <a:bodyPr>
            <a:normAutofit/>
          </a:bodyPr>
          <a:lstStyle/>
          <a:p>
            <a:r>
              <a:rPr lang="en-US" sz="2000" b="1" dirty="0"/>
              <a:t>Be able to build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Search engines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Sentiment classifiers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Agents</a:t>
            </a:r>
          </a:p>
          <a:p>
            <a:endParaRPr lang="en-US" sz="2000" dirty="0"/>
          </a:p>
          <a:p>
            <a:r>
              <a:rPr lang="en-US" sz="2000" b="1" dirty="0"/>
              <a:t>Be able to reason about sociotechnical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Benefits and issues of language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Ethics of classification (false positives and negatives)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Ethics of LLMs (privacy, hallucination, labor)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Social scientific applications of language technology (education, policing, political science, sociology)</a:t>
            </a:r>
          </a:p>
          <a:p>
            <a:endParaRPr lang="en-US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85DBFF-8FE5-8881-59CE-2BBFBC4B7D0C}"/>
              </a:ext>
            </a:extLst>
          </p:cNvPr>
          <p:cNvSpPr txBox="1">
            <a:spLocks/>
          </p:cNvSpPr>
          <p:nvPr/>
        </p:nvSpPr>
        <p:spPr>
          <a:xfrm>
            <a:off x="838200" y="1039896"/>
            <a:ext cx="5105400" cy="581810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7938" indent="-7938" algn="l" defTabSz="68575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tabLst/>
              <a:defRPr sz="28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04783" indent="-253982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515899" indent="-228584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690512" indent="-265093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801628" indent="-239695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82493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28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16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05" indent="-171438" algn="l" defTabSz="685750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Understand algorithms in LLMs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Logistic Regression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Word embeddings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Neural Networks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Gradient Descent/Backprop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Perplexity and Language Modeling Loss</a:t>
            </a:r>
          </a:p>
          <a:p>
            <a:pPr marL="349250" indent="-349250">
              <a:buFont typeface="Arial" panose="020B0604020202020204" pitchFamily="34" charset="0"/>
              <a:buChar char="•"/>
            </a:pPr>
            <a:r>
              <a:rPr lang="en-US" sz="2000" dirty="0"/>
              <a:t>Transformers and Attention</a:t>
            </a:r>
          </a:p>
          <a:p>
            <a:pPr marL="0" indent="0"/>
            <a:r>
              <a:rPr lang="en-US" sz="2000" b="1" dirty="0"/>
              <a:t>And other language/social network systems: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Regular Expressions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Edit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Collaborative filtering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Information Retrieval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Network centrality and PageRank</a:t>
            </a:r>
          </a:p>
          <a:p>
            <a:pPr marL="0" indent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895737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032F0-8FBD-EF95-E40D-9B927A4CD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4800"/>
            <a:ext cx="10058400" cy="907196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this class?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E1F1-4FAB-21CF-618D-1725FB3A7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516" y="990601"/>
            <a:ext cx="10907685" cy="5834311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3733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very broad undergrad intro to (at least) 12 grad classes!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cs224C:  NLP for Computational Social Science (Yang)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cs224N:  Natural Language Processing with Deep Learning (Choi/Yang)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cs224U:  Natural Language Understanding (Potts)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cs224V:  Conversational Virtual Assistants with Deep Learning (Lam)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cs224S:  Spoken Language Processing (Maas)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cs246:    Mining Massive Data Sets (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cs224W: Graph Neural Networks (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cs276:    Information Retrieval (Manning)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cs329R:  Race and Natural Language Processing (Jurafsky/Eberhardt)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cs329X:  Human-Centered LLMs (Yang)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cs336:    Language modeling from scratch (Hashimoto/Liang)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cs384:    Social and Ethical Issues in NLP (Jurafsky)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73EBB-D2FA-217E-9733-88EB2C59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862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EFDD-439F-104A-B631-A1047B04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5800"/>
            <a:ext cx="108204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What's next? Spring 2026 NLP  and adjacent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B91F-02BD-8E49-9791-CD4B108E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917" y="1981200"/>
            <a:ext cx="11125200" cy="41910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CS 186: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b="1" dirty="0">
                <a:solidFill>
                  <a:srgbClr val="000000"/>
                </a:solidFill>
              </a:rPr>
              <a:t>How to Make a Moral Agent </a:t>
            </a:r>
            <a:r>
              <a:rPr lang="en-US" dirty="0">
                <a:solidFill>
                  <a:srgbClr val="000000"/>
                </a:solidFill>
              </a:rPr>
              <a:t>(PHIL 86) </a:t>
            </a:r>
            <a:r>
              <a:rPr lang="en-US" b="1" dirty="0">
                <a:solidFill>
                  <a:srgbClr val="000000"/>
                </a:solidFill>
              </a:rPr>
              <a:t>(David Gottlieb, Jared Moore) </a:t>
            </a:r>
            <a:r>
              <a:rPr lang="en-US" dirty="0">
                <a:solidFill>
                  <a:srgbClr val="000000"/>
                </a:solidFill>
              </a:rPr>
              <a:t>Who is to blame if ChatGPT lies? Should we let superhuman AI make life and death decisions?</a:t>
            </a:r>
          </a:p>
          <a:p>
            <a:r>
              <a:rPr lang="en-US" b="1" dirty="0">
                <a:solidFill>
                  <a:schemeClr val="tx1"/>
                </a:solidFill>
              </a:rPr>
              <a:t>CS 221M: Mechanistic Interpretability </a:t>
            </a:r>
            <a:r>
              <a:rPr lang="en-US" dirty="0">
                <a:solidFill>
                  <a:schemeClr val="tx1"/>
                </a:solidFill>
              </a:rPr>
              <a:t>(Thomas Icard) Intro to interpretability, the study of interpreting the internal structure of modern neural networks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  <a:cs typeface="Calibri" panose="020F0502020204030204" pitchFamily="34" charset="0"/>
              </a:rPr>
              <a:t>CS 336: Language Modeling from Scratch (Tatsu Hashimoto and Percy Liang). </a:t>
            </a:r>
            <a:r>
              <a:rPr lang="en-US" dirty="0">
                <a:solidFill>
                  <a:srgbClr val="000000"/>
                </a:solidFill>
                <a:cs typeface="Calibri" panose="020F0502020204030204" pitchFamily="34" charset="0"/>
              </a:rPr>
              <a:t>L</a:t>
            </a:r>
            <a:r>
              <a:rPr lang="en-US" b="0" i="0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anguage model creation from scratch Application required.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98CFA-794E-9049-B4A9-6242F7BA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9346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88" kern="1200">
                <a:solidFill>
                  <a:srgbClr val="FFFFFF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9pPr>
          </a:lstStyle>
          <a:p>
            <a:fld id="{D07771B2-D7F7-364E-B6F3-F7FE93606BCE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4356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DF4FF-F0A0-961C-02BB-E402C14AB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9782B-F09A-CE66-DF13-171856DA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108204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What's next? Spring 2026 NLP-adjacent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64BD2-8781-C757-7365-547158402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6800"/>
            <a:ext cx="11125200" cy="5867400"/>
          </a:xfrm>
        </p:spPr>
        <p:txBody>
          <a:bodyPr>
            <a:no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</a:rPr>
              <a:t>CS 221: Artificial Intelligence: Principles and Techniques (Anari, </a:t>
            </a:r>
            <a:r>
              <a:rPr lang="en-US" b="1" i="0" dirty="0" err="1">
                <a:solidFill>
                  <a:srgbClr val="000000"/>
                </a:solidFill>
                <a:effectLst/>
              </a:rPr>
              <a:t>Charikar</a:t>
            </a:r>
            <a:r>
              <a:rPr lang="en-US" b="1" i="0" dirty="0">
                <a:solidFill>
                  <a:srgbClr val="000000"/>
                </a:solidFill>
                <a:effectLst/>
              </a:rPr>
              <a:t>, Sadigh)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</a:rPr>
              <a:t>CS 278:</a:t>
            </a:r>
            <a:r>
              <a:rPr lang="en-US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b="1" i="0" dirty="0">
                <a:solidFill>
                  <a:srgbClr val="000000"/>
                </a:solidFill>
                <a:effectLst/>
              </a:rPr>
              <a:t>Social Computing  (</a:t>
            </a:r>
            <a:r>
              <a:rPr lang="en-US" b="1" dirty="0">
                <a:solidFill>
                  <a:srgbClr val="000000"/>
                </a:solidFill>
              </a:rPr>
              <a:t>Popowski</a:t>
            </a:r>
            <a:r>
              <a:rPr lang="en-US" b="1" i="0" dirty="0">
                <a:solidFill>
                  <a:srgbClr val="000000"/>
                </a:solidFill>
                <a:effectLst/>
              </a:rPr>
              <a:t>)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How do we design social computing systems - platforms for social media, online communities, and collaboration - to be effective and responsible?</a:t>
            </a:r>
            <a:endParaRPr lang="en-US" b="1" i="0" dirty="0">
              <a:solidFill>
                <a:srgbClr val="000000"/>
              </a:solidFill>
              <a:effectLst/>
            </a:endParaRP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</a:rPr>
              <a:t>CS 323:</a:t>
            </a:r>
            <a:r>
              <a:rPr lang="en-US" b="0" i="0" dirty="0">
                <a:solidFill>
                  <a:srgbClr val="000000"/>
                </a:solidFill>
                <a:effectLst/>
              </a:rPr>
              <a:t> </a:t>
            </a:r>
            <a:r>
              <a:rPr lang="en-US" b="1" i="0" dirty="0">
                <a:solidFill>
                  <a:srgbClr val="000000"/>
                </a:solidFill>
                <a:effectLst/>
              </a:rPr>
              <a:t>The AI Awakening: Implications for the Economy and Society </a:t>
            </a:r>
            <a:r>
              <a:rPr lang="en-US" i="0" dirty="0">
                <a:solidFill>
                  <a:srgbClr val="000000"/>
                </a:solidFill>
                <a:effectLst/>
              </a:rPr>
              <a:t>(Brynjolfsson)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How advances in AI are transforming the economy and society. Each week guest speakers</a:t>
            </a:r>
          </a:p>
          <a:p>
            <a:r>
              <a:rPr lang="en-US" b="1" dirty="0"/>
              <a:t>CS 281:</a:t>
            </a:r>
            <a:r>
              <a:rPr lang="en-US" dirty="0"/>
              <a:t> </a:t>
            </a:r>
            <a:r>
              <a:rPr lang="en-US" b="1" dirty="0"/>
              <a:t>Ethics of Artificial Intelligence </a:t>
            </a:r>
            <a:r>
              <a:rPr lang="en-US" dirty="0"/>
              <a:t>(</a:t>
            </a:r>
            <a:r>
              <a:rPr lang="en-US" dirty="0" err="1"/>
              <a:t>Guestrin</a:t>
            </a:r>
            <a:r>
              <a:rPr lang="en-US" dirty="0"/>
              <a:t>)  fairness, justice and truth in AI applications. </a:t>
            </a:r>
          </a:p>
          <a:p>
            <a:r>
              <a:rPr lang="en-US" b="1" dirty="0"/>
              <a:t>CS 321M:</a:t>
            </a:r>
            <a:r>
              <a:rPr lang="en-US" dirty="0"/>
              <a:t> </a:t>
            </a:r>
            <a:r>
              <a:rPr lang="en-US" b="1" dirty="0"/>
              <a:t>AI Measurement Science </a:t>
            </a:r>
            <a:r>
              <a:rPr lang="en-US" dirty="0"/>
              <a:t>(</a:t>
            </a:r>
            <a:r>
              <a:rPr lang="en-US" dirty="0" err="1"/>
              <a:t>Koyejo</a:t>
            </a:r>
            <a:r>
              <a:rPr lang="en-US" dirty="0"/>
              <a:t>): frameworks and methodologies for evaluating, benchmarking, and understanding AI systems</a:t>
            </a:r>
          </a:p>
          <a:p>
            <a:endParaRPr lang="en-US" dirty="0"/>
          </a:p>
          <a:p>
            <a:pPr algn="l"/>
            <a:endParaRPr lang="en-US" b="0" i="0" dirty="0">
              <a:solidFill>
                <a:srgbClr val="000000"/>
              </a:solidFill>
              <a:effectLst/>
            </a:endParaRPr>
          </a:p>
          <a:p>
            <a:endParaRPr lang="en-US" sz="2400" b="0" i="0" dirty="0">
              <a:solidFill>
                <a:srgbClr val="000000"/>
              </a:solidFill>
              <a:effectLst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BBC5F-A181-3DEC-4DB4-6BBF9FCA3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9346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88" kern="1200">
                <a:solidFill>
                  <a:srgbClr val="FFFFFF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9pPr>
          </a:lstStyle>
          <a:p>
            <a:fld id="{D07771B2-D7F7-364E-B6F3-F7FE93606BCE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5389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EFDD-439F-104A-B631-A1047B04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54070"/>
            <a:ext cx="108204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Next year likely NLP and adjacent courses!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B91F-02BD-8E49-9791-CD4B108E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3800"/>
            <a:ext cx="11734800" cy="5664200"/>
          </a:xfrm>
        </p:spPr>
        <p:txBody>
          <a:bodyPr>
            <a:noAutofit/>
          </a:bodyPr>
          <a:lstStyle/>
          <a:p>
            <a:pPr marL="0" indent="0"/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CS224N: Natural Language Processing with Deep Learning (</a:t>
            </a:r>
            <a:r>
              <a:rPr lang="en-US" sz="2400" dirty="0" err="1">
                <a:solidFill>
                  <a:schemeClr val="tx1"/>
                </a:solidFill>
                <a:cs typeface="Calibri" panose="020F0502020204030204" pitchFamily="34" charset="0"/>
              </a:rPr>
              <a:t>Diyi</a:t>
            </a:r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 Yang and Yejin Choi/Tatsu Hashimoto)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Algorithmic internals, more of the gory details! More math, more machine learning</a:t>
            </a:r>
          </a:p>
          <a:p>
            <a:pPr marL="0" indent="0"/>
            <a:r>
              <a:rPr lang="en-US" sz="2400" dirty="0"/>
              <a:t>CS51 CS and Social Good (Cain)</a:t>
            </a:r>
          </a:p>
          <a:p>
            <a:pPr marL="0" indent="0"/>
            <a:r>
              <a:rPr lang="en-US" sz="2400" dirty="0"/>
              <a:t>CS 121: Equity and Governance for Artificial Intelligence (Lee)</a:t>
            </a:r>
          </a:p>
          <a:p>
            <a:pPr marL="0" indent="0"/>
            <a:r>
              <a:rPr lang="en-US" sz="2400" dirty="0"/>
              <a:t>CS 139: Human-Centered AI (Norvig, Russell)</a:t>
            </a:r>
          </a:p>
          <a:p>
            <a:pPr marL="0" indent="0"/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CS 224S: Spoken Language Processing:: I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ntro to spoken language technology</a:t>
            </a:r>
            <a:endParaRPr lang="en-US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r>
              <a:rPr lang="en-US" sz="2400" i="0" dirty="0">
                <a:solidFill>
                  <a:srgbClr val="1D1C1D"/>
                </a:solidFill>
                <a:effectLst/>
              </a:rPr>
              <a:t>CS 293/EDUC473: Empowering Educators via Language Technology (Dora </a:t>
            </a:r>
            <a:r>
              <a:rPr lang="en-US" sz="2400" i="0" dirty="0" err="1">
                <a:solidFill>
                  <a:srgbClr val="1D1C1D"/>
                </a:solidFill>
                <a:effectLst/>
              </a:rPr>
              <a:t>Demszky</a:t>
            </a:r>
            <a:r>
              <a:rPr lang="en-US" sz="2400" i="0" dirty="0">
                <a:solidFill>
                  <a:srgbClr val="1D1C1D"/>
                </a:solidFill>
                <a:effectLst/>
              </a:rPr>
              <a:t>)</a:t>
            </a:r>
          </a:p>
          <a:p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CS 224V: Conversational Virtual Assistants with Deep Learning (Monica Lam)</a:t>
            </a:r>
          </a:p>
          <a:p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CS 246: Mining Massive Data Sets (Jure </a:t>
            </a:r>
            <a:r>
              <a:rPr lang="en-US" sz="2400" dirty="0" err="1">
                <a:solidFill>
                  <a:srgbClr val="000000"/>
                </a:solidFill>
                <a:cs typeface="Calibri" panose="020F0502020204030204" pitchFamily="34" charset="0"/>
              </a:rPr>
              <a:t>Leskovec</a:t>
            </a:r>
            <a:r>
              <a:rPr lang="en-US" sz="24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  <a:endParaRPr lang="en-US" sz="2400" i="0" dirty="0">
              <a:solidFill>
                <a:schemeClr val="tx1"/>
              </a:solidFill>
              <a:effectLst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CS329X: Human Centered NLP  (</a:t>
            </a:r>
            <a:r>
              <a:rPr lang="en-US" sz="2400" dirty="0" err="1">
                <a:solidFill>
                  <a:schemeClr val="tx1"/>
                </a:solidFill>
                <a:cs typeface="Calibri" panose="020F0502020204030204" pitchFamily="34" charset="0"/>
              </a:rPr>
              <a:t>Diyi</a:t>
            </a:r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 Yang) Human-centered design thinking in NLP, human-in-the-loop algorithms, fairness, and accessibility. </a:t>
            </a:r>
          </a:p>
          <a:p>
            <a:endParaRPr lang="en-US" sz="2000" b="1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98CFA-794E-9049-B4A9-6242F7BA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9346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88" kern="1200">
                <a:solidFill>
                  <a:srgbClr val="FFFFFF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9pPr>
          </a:lstStyle>
          <a:p>
            <a:fld id="{D07771B2-D7F7-364E-B6F3-F7FE93606BCE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986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EFDD-439F-104A-B631-A1047B04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54070"/>
            <a:ext cx="87249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Linguistics-related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B91F-02BD-8E49-9791-CD4B108E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3800"/>
            <a:ext cx="11201400" cy="5532120"/>
          </a:xfrm>
        </p:spPr>
        <p:txBody>
          <a:bodyPr>
            <a:normAutofit fontScale="92500" lnSpcReduction="10000"/>
          </a:bodyPr>
          <a:lstStyle/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Linguistics 1:  </a:t>
            </a:r>
            <a:r>
              <a:rPr lang="en-US" sz="3200" dirty="0">
                <a:cs typeface="Calibri" panose="020F0502020204030204" pitchFamily="34" charset="0"/>
              </a:rPr>
              <a:t>Introduction to Linguistics</a:t>
            </a: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Linguistics 105</a:t>
            </a:r>
            <a:r>
              <a:rPr lang="en-US" sz="3200" dirty="0">
                <a:cs typeface="Calibri" panose="020F0502020204030204" pitchFamily="34" charset="0"/>
              </a:rPr>
              <a:t>: Phonetics</a:t>
            </a: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Linguistics 130A</a:t>
            </a:r>
            <a:r>
              <a:rPr lang="en-US" sz="3200" dirty="0">
                <a:cs typeface="Calibri" panose="020F0502020204030204" pitchFamily="34" charset="0"/>
              </a:rPr>
              <a:t>: Introduction to Semantics and Pragmatics</a:t>
            </a: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Linguistics 150</a:t>
            </a:r>
            <a:r>
              <a:rPr lang="en-US" sz="3200" dirty="0">
                <a:cs typeface="Calibri" panose="020F0502020204030204" pitchFamily="34" charset="0"/>
              </a:rPr>
              <a:t>: Language and Society</a:t>
            </a: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COMM 154:</a:t>
            </a:r>
            <a:r>
              <a:rPr lang="en-US" sz="3200" dirty="0">
                <a:cs typeface="Calibri" panose="020F0502020204030204" pitchFamily="34" charset="0"/>
              </a:rPr>
              <a:t> The Politics of Algorithms</a:t>
            </a:r>
            <a:br>
              <a:rPr lang="en-US" sz="3200" dirty="0">
                <a:cs typeface="Calibri" panose="020F0502020204030204" pitchFamily="34" charset="0"/>
              </a:rPr>
            </a:br>
            <a:endParaRPr lang="en-US" sz="3200" dirty="0">
              <a:cs typeface="Calibri" panose="020F0502020204030204" pitchFamily="34" charset="0"/>
            </a:endParaRP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Or take that foreign language you've always meant to take!!! </a:t>
            </a:r>
          </a:p>
          <a:p>
            <a:pPr marL="0" indent="0"/>
            <a:endParaRPr lang="en-US" sz="3200" b="1" dirty="0">
              <a:cs typeface="Calibri" panose="020F0502020204030204" pitchFamily="34" charset="0"/>
            </a:endParaRPr>
          </a:p>
          <a:p>
            <a:pPr marL="0" indent="0"/>
            <a:r>
              <a:rPr lang="en-US" sz="3200" b="1" dirty="0">
                <a:cs typeface="Calibri" panose="020F0502020204030204" pitchFamily="34" charset="0"/>
              </a:rPr>
              <a:t>Or study abroad!</a:t>
            </a:r>
            <a:br>
              <a:rPr lang="en-US" sz="3200" b="1" dirty="0">
                <a:cs typeface="Calibri" panose="020F0502020204030204" pitchFamily="34" charset="0"/>
              </a:rPr>
            </a:br>
            <a:r>
              <a:rPr lang="en-US" sz="3200" dirty="0">
                <a:cs typeface="Calibri" panose="020F0502020204030204" pitchFamily="34" charset="0"/>
              </a:rPr>
              <a:t>Some of you are taking "The Language of Food" with me in Spring 2026 with Stanford BOSP Madrid campus</a:t>
            </a:r>
          </a:p>
          <a:p>
            <a:pPr marL="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98CFA-794E-9049-B4A9-6242F7BA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9346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88" kern="1200">
                <a:solidFill>
                  <a:srgbClr val="FFFFFF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9pPr>
          </a:lstStyle>
          <a:p>
            <a:fld id="{D07771B2-D7F7-364E-B6F3-F7FE93606BCE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4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3FE84-969D-1196-7EAC-F8F071528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C1997-8A9F-DDAA-70C7-DB371635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54070"/>
            <a:ext cx="87249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Ask Me Anything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4C2E-8C33-BD8B-B82B-0FDC9CBB8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3800"/>
            <a:ext cx="11201400" cy="5532120"/>
          </a:xfrm>
        </p:spPr>
        <p:txBody>
          <a:bodyPr>
            <a:normAutofit/>
          </a:bodyPr>
          <a:lstStyle/>
          <a:p>
            <a:pPr marL="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3411C-52A0-4A91-2050-DDC3C9D8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9346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788" kern="1200">
                <a:solidFill>
                  <a:srgbClr val="FFFFFF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9pPr>
          </a:lstStyle>
          <a:p>
            <a:fld id="{D07771B2-D7F7-364E-B6F3-F7FE93606BCE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56570"/>
      </p:ext>
    </p:extLst>
  </p:cSld>
  <p:clrMapOvr>
    <a:masterClrMapping/>
  </p:clrMapOvr>
</p:sld>
</file>

<file path=ppt/theme/theme1.xml><?xml version="1.0" encoding="utf-8"?>
<a:theme xmlns:a="http://schemas.openxmlformats.org/drawingml/2006/main" name="2_Retrospect">
  <a:themeElements>
    <a:clrScheme name="Custom 5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42896</TotalTime>
  <Words>3115</Words>
  <Application>Microsoft Macintosh PowerPoint</Application>
  <PresentationFormat>Widescreen</PresentationFormat>
  <Paragraphs>510</Paragraphs>
  <Slides>83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7" baseType="lpstr">
      <vt:lpstr>ＭＳ Ｐゴシック</vt:lpstr>
      <vt:lpstr>NimbusRomNo9L</vt:lpstr>
      <vt:lpstr>新細明體</vt:lpstr>
      <vt:lpstr>Times</vt:lpstr>
      <vt:lpstr>Aptos</vt:lpstr>
      <vt:lpstr>Arial</vt:lpstr>
      <vt:lpstr>Calibri</vt:lpstr>
      <vt:lpstr>Courier</vt:lpstr>
      <vt:lpstr>Franklin Gothic Book</vt:lpstr>
      <vt:lpstr>Raleway</vt:lpstr>
      <vt:lpstr>Roboto</vt:lpstr>
      <vt:lpstr>Times New Roman</vt:lpstr>
      <vt:lpstr>Wingdings</vt:lpstr>
      <vt:lpstr>2_Retrospect</vt:lpstr>
      <vt:lpstr>CS124</vt:lpstr>
      <vt:lpstr>Outline</vt:lpstr>
      <vt:lpstr>More on LLMs</vt:lpstr>
      <vt:lpstr>Three stages of training in LLMs</vt:lpstr>
      <vt:lpstr>SFT (Instruction tuning) isn't enough</vt:lpstr>
      <vt:lpstr>Preference Alignment</vt:lpstr>
      <vt:lpstr>Preference dataset: pairs of responses</vt:lpstr>
      <vt:lpstr>Preference dataset: pairs of responses</vt:lpstr>
      <vt:lpstr>Preference dataset: pairs of responses</vt:lpstr>
      <vt:lpstr>Preference alignment versus pretraining</vt:lpstr>
      <vt:lpstr>Intuition of alignment</vt:lpstr>
      <vt:lpstr>Intuition of alignment</vt:lpstr>
      <vt:lpstr>Preference alignment details:</vt:lpstr>
      <vt:lpstr>Preference alignment details: Idea of a reference model</vt:lpstr>
      <vt:lpstr>Preference alignment</vt:lpstr>
      <vt:lpstr>Summary of Desiderata</vt:lpstr>
      <vt:lpstr>The DPO Loss function</vt:lpstr>
      <vt:lpstr>The DPO Loss Function!</vt:lpstr>
      <vt:lpstr>Why do we need alignment? Why isn't SFT enough?</vt:lpstr>
      <vt:lpstr>More on LLMs</vt:lpstr>
      <vt:lpstr>More on LLMs</vt:lpstr>
      <vt:lpstr>Mechanistic interpretability</vt:lpstr>
      <vt:lpstr>The logit  lens</vt:lpstr>
      <vt:lpstr>Reminder of  transformer LLM architecture</vt:lpstr>
      <vt:lpstr>The residual stream</vt:lpstr>
      <vt:lpstr>A transformer is a stack of identical blocks so all the vectors are of the same dimensionality d</vt:lpstr>
      <vt:lpstr>At the start of the transformer</vt:lpstr>
      <vt:lpstr>Embedding matrix E   [|V| x d]</vt:lpstr>
      <vt:lpstr>How about at the top end?</vt:lpstr>
      <vt:lpstr>Suppose we just reuse the E matrix!</vt:lpstr>
      <vt:lpstr>Idea underlying transformer LLMs</vt:lpstr>
      <vt:lpstr>The language modeling head in LLMs</vt:lpstr>
      <vt:lpstr>Language modeling head</vt:lpstr>
      <vt:lpstr>Language modeling head</vt:lpstr>
      <vt:lpstr>The final transformer model</vt:lpstr>
      <vt:lpstr>The unembedding matrix in LLMs  U = ET</vt:lpstr>
      <vt:lpstr>The logit lens</vt:lpstr>
      <vt:lpstr>Looking at embeddings</vt:lpstr>
      <vt:lpstr>Fact I mentioned earlier: Multilingual language models think in English</vt:lpstr>
      <vt:lpstr>Le bateau naviguait en douceur sur l'eau calme du lac</vt:lpstr>
      <vt:lpstr>Le bateau naviguait en douceur sur l'</vt:lpstr>
      <vt:lpstr>PowerPoint Presentation</vt:lpstr>
      <vt:lpstr>Mechanistic interpretability</vt:lpstr>
      <vt:lpstr>More on LLMs</vt:lpstr>
      <vt:lpstr>More on LLMs</vt:lpstr>
      <vt:lpstr>Emergent Misalignment</vt:lpstr>
      <vt:lpstr>Emergent Misalignment</vt:lpstr>
      <vt:lpstr>Emergent Misalignment</vt:lpstr>
      <vt:lpstr>PowerPoint Presentation</vt:lpstr>
      <vt:lpstr>PowerPoint Presentation</vt:lpstr>
      <vt:lpstr>More on LLMs</vt:lpstr>
      <vt:lpstr>Another NLP topic</vt:lpstr>
      <vt:lpstr>First; How Languages Vary</vt:lpstr>
      <vt:lpstr>Syntactic Variation: Basic Word Orders</vt:lpstr>
      <vt:lpstr>Inferential Load: cold vs. hot languages</vt:lpstr>
      <vt:lpstr>Inferential Load:  Blue phrases don't appear in Chinese</vt:lpstr>
      <vt:lpstr>Differences in word generality/specificity</vt:lpstr>
      <vt:lpstr>Can LLMs translate?</vt:lpstr>
      <vt:lpstr>The encoder-decoder architecture</vt:lpstr>
      <vt:lpstr>Intuition of machine translation</vt:lpstr>
      <vt:lpstr>Egyptian Hieroglyphs</vt:lpstr>
      <vt:lpstr>The Rosetta Stone</vt:lpstr>
      <vt:lpstr>Machine Translation trained on parallel corpora</vt:lpstr>
      <vt:lpstr>Where do parallel texts come from?</vt:lpstr>
      <vt:lpstr>Intuition of MT algorithm</vt:lpstr>
      <vt:lpstr>Cross-attention in the MT encoder-decoder</vt:lpstr>
      <vt:lpstr>Cross-attention in encoder-decoder architecture</vt:lpstr>
      <vt:lpstr>How humans evaluate MT</vt:lpstr>
      <vt:lpstr>How machines evaluate MT: Cosine of embeddings</vt:lpstr>
      <vt:lpstr>Another method: surface count of overlapping chars chrF = Character Fscore</vt:lpstr>
      <vt:lpstr>LLMs don't yet work for evaluating MT</vt:lpstr>
      <vt:lpstr>MT Summary</vt:lpstr>
      <vt:lpstr>Another topic</vt:lpstr>
      <vt:lpstr>Final class</vt:lpstr>
      <vt:lpstr>What is this class?</vt:lpstr>
      <vt:lpstr>One takeway: it's vectors all the way down!</vt:lpstr>
      <vt:lpstr>Learning goals</vt:lpstr>
      <vt:lpstr>What is this class?  </vt:lpstr>
      <vt:lpstr>What's next? Spring 2026 NLP  and adjacent courses</vt:lpstr>
      <vt:lpstr>What's next? Spring 2026 NLP-adjacent courses</vt:lpstr>
      <vt:lpstr>Next year likely NLP and adjacent courses!</vt:lpstr>
      <vt:lpstr>Linguistics-related courses</vt:lpstr>
      <vt:lpstr>Ask Me Anything</vt:lpstr>
    </vt:vector>
  </TitlesOfParts>
  <Manager/>
  <Company>Stanford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Chatbots and DIalogue Systems</dc:title>
  <dc:subject>Speech and Language Processing</dc:subject>
  <dc:creator>Dan Jurafsky</dc:creator>
  <cp:keywords/>
  <dc:description/>
  <cp:lastModifiedBy>Dan Jurafsky</cp:lastModifiedBy>
  <cp:revision>684</cp:revision>
  <cp:lastPrinted>2025-03-11T21:35:35Z</cp:lastPrinted>
  <dcterms:created xsi:type="dcterms:W3CDTF">2009-02-11T19:56:22Z</dcterms:created>
  <dcterms:modified xsi:type="dcterms:W3CDTF">2026-03-10T21:11:57Z</dcterms:modified>
  <cp:category/>
</cp:coreProperties>
</file>