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0" r:id="rId1"/>
  </p:sldMasterIdLst>
  <p:notesMasterIdLst>
    <p:notesMasterId r:id="rId64"/>
  </p:notesMasterIdLst>
  <p:handoutMasterIdLst>
    <p:handoutMasterId r:id="rId65"/>
  </p:handoutMasterIdLst>
  <p:sldIdLst>
    <p:sldId id="823" r:id="rId2"/>
    <p:sldId id="831" r:id="rId3"/>
    <p:sldId id="832" r:id="rId4"/>
    <p:sldId id="834" r:id="rId5"/>
    <p:sldId id="840" r:id="rId6"/>
    <p:sldId id="841" r:id="rId7"/>
    <p:sldId id="842" r:id="rId8"/>
    <p:sldId id="673" r:id="rId9"/>
    <p:sldId id="659" r:id="rId10"/>
    <p:sldId id="660" r:id="rId11"/>
    <p:sldId id="843" r:id="rId12"/>
    <p:sldId id="824" r:id="rId13"/>
    <p:sldId id="825" r:id="rId14"/>
    <p:sldId id="846" r:id="rId15"/>
    <p:sldId id="639" r:id="rId16"/>
    <p:sldId id="640" r:id="rId17"/>
    <p:sldId id="584" r:id="rId18"/>
    <p:sldId id="585" r:id="rId19"/>
    <p:sldId id="847" r:id="rId20"/>
    <p:sldId id="666" r:id="rId21"/>
    <p:sldId id="674" r:id="rId22"/>
    <p:sldId id="848" r:id="rId23"/>
    <p:sldId id="849" r:id="rId24"/>
    <p:sldId id="850" r:id="rId25"/>
    <p:sldId id="594" r:id="rId26"/>
    <p:sldId id="642" r:id="rId27"/>
    <p:sldId id="851" r:id="rId28"/>
    <p:sldId id="643" r:id="rId29"/>
    <p:sldId id="826" r:id="rId30"/>
    <p:sldId id="827" r:id="rId31"/>
    <p:sldId id="647" r:id="rId32"/>
    <p:sldId id="645" r:id="rId33"/>
    <p:sldId id="646" r:id="rId34"/>
    <p:sldId id="649" r:id="rId35"/>
    <p:sldId id="844" r:id="rId36"/>
    <p:sldId id="650" r:id="rId37"/>
    <p:sldId id="651" r:id="rId38"/>
    <p:sldId id="845" r:id="rId39"/>
    <p:sldId id="653" r:id="rId40"/>
    <p:sldId id="654" r:id="rId41"/>
    <p:sldId id="655" r:id="rId42"/>
    <p:sldId id="679" r:id="rId43"/>
    <p:sldId id="598" r:id="rId44"/>
    <p:sldId id="670" r:id="rId45"/>
    <p:sldId id="828" r:id="rId46"/>
    <p:sldId id="829" r:id="rId47"/>
    <p:sldId id="613" r:id="rId48"/>
    <p:sldId id="615" r:id="rId49"/>
    <p:sldId id="853" r:id="rId50"/>
    <p:sldId id="614" r:id="rId51"/>
    <p:sldId id="616" r:id="rId52"/>
    <p:sldId id="620" r:id="rId53"/>
    <p:sldId id="852" r:id="rId54"/>
    <p:sldId id="621" r:id="rId55"/>
    <p:sldId id="854" r:id="rId56"/>
    <p:sldId id="628" r:id="rId57"/>
    <p:sldId id="629" r:id="rId58"/>
    <p:sldId id="663" r:id="rId59"/>
    <p:sldId id="664" r:id="rId60"/>
    <p:sldId id="661" r:id="rId61"/>
    <p:sldId id="671" r:id="rId62"/>
    <p:sldId id="830" r:id="rId63"/>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300FF"/>
    <a:srgbClr val="0000CC"/>
    <a:srgbClr val="404040"/>
    <a:srgbClr val="CC0000"/>
    <a:srgbClr val="A50021"/>
    <a:srgbClr val="A4001D"/>
    <a:srgbClr val="000099"/>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0" autoAdjust="0"/>
    <p:restoredTop sz="71101" autoAdjust="0"/>
  </p:normalViewPr>
  <p:slideViewPr>
    <p:cSldViewPr>
      <p:cViewPr>
        <p:scale>
          <a:sx n="114" d="100"/>
          <a:sy n="114" d="100"/>
        </p:scale>
        <p:origin x="288" y="360"/>
      </p:cViewPr>
      <p:guideLst>
        <p:guide orient="horz" pos="1620"/>
        <p:guide pos="2880"/>
      </p:guideLst>
    </p:cSldViewPr>
  </p:slideViewPr>
  <p:outlineViewPr>
    <p:cViewPr>
      <p:scale>
        <a:sx n="33" d="100"/>
        <a:sy n="33" d="100"/>
      </p:scale>
      <p:origin x="0" y="0"/>
    </p:cViewPr>
  </p:outlineViewPr>
  <p:notesTextViewPr>
    <p:cViewPr>
      <p:scale>
        <a:sx n="155" d="100"/>
        <a:sy n="155"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Information is in the structure of networks, not just text.  Here we introduce some basic properties and metrics for social networks.</a:t>
            </a:r>
          </a:p>
        </p:txBody>
      </p:sp>
    </p:spTree>
    <p:extLst>
      <p:ext uri="{BB962C8B-B14F-4D97-AF65-F5344CB8AC3E}">
        <p14:creationId xmlns:p14="http://schemas.microsoft.com/office/powerpoint/2010/main" val="144986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social network? The term social network is commonly used to mean a company or an app that connects people in a graph.   Here we mean something more abstract: the actual graph metaphor for studying the relationships among a group of people.</a:t>
            </a:r>
          </a:p>
          <a:p>
            <a:endParaRPr lang="en-US" dirty="0"/>
          </a:p>
          <a:p>
            <a:r>
              <a:rPr lang="en-US" dirty="0"/>
              <a:t>The nodes or vertices of the graph will represent people.</a:t>
            </a:r>
          </a:p>
          <a:p>
            <a:endParaRPr lang="en-US" dirty="0"/>
          </a:p>
          <a:p>
            <a:r>
              <a:rPr lang="en-US" dirty="0"/>
              <a:t>And various specific relationships between people will be represented by the edges or links between the nodes</a:t>
            </a:r>
          </a:p>
          <a:p>
            <a:endParaRPr lang="en-US" dirty="0"/>
          </a:p>
          <a:p>
            <a:r>
              <a:rPr lang="en-US" dirty="0"/>
              <a:t>So the whole system of people and their relationships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4238063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graph where the nodes are actors and the edges are movies they appeared in together.</a:t>
            </a:r>
          </a:p>
          <a:p>
            <a:r>
              <a:rPr lang="en-US" dirty="0"/>
              <a:t>CLICK</a:t>
            </a:r>
          </a:p>
          <a:p>
            <a:r>
              <a:rPr lang="en-US" dirty="0"/>
              <a:t>Here's one where nodes are people and the edges are social relationships like brother or friend.</a:t>
            </a:r>
          </a:p>
          <a:p>
            <a:r>
              <a:rPr lang="en-US" dirty="0"/>
              <a:t>CLICK</a:t>
            </a:r>
          </a:p>
          <a:p>
            <a:r>
              <a:rPr lang="en-US" dirty="0"/>
              <a:t>And for some </a:t>
            </a:r>
            <a:r>
              <a:rPr lang="en-US" dirty="0" err="1"/>
              <a:t>quesitons</a:t>
            </a:r>
            <a:r>
              <a:rPr lang="en-US" dirty="0"/>
              <a:t> we can abstract away to just talk about the structure of these 4 nodes and 4 edges.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1550728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Networks can be undirected or directed.  In undirected networks the edges between nodes are symmetric; things like CLICK friendship on </a:t>
            </a:r>
            <a:r>
              <a:rPr lang="en-US" dirty="0" err="1"/>
              <a:t>facebook</a:t>
            </a:r>
            <a:r>
              <a:rPr lang="en-US" dirty="0"/>
              <a:t> CLICK actor collaborations CLICK twitter </a:t>
            </a:r>
            <a:r>
              <a:rPr lang="en-US" dirty="0" err="1"/>
              <a:t>conversaitons</a:t>
            </a:r>
            <a:r>
              <a:rPr lang="en-US" dirty="0"/>
              <a:t>.</a:t>
            </a:r>
          </a:p>
          <a:p>
            <a:endParaRPr lang="en-US" dirty="0"/>
          </a:p>
          <a:p>
            <a:r>
              <a:rPr lang="en-US" dirty="0"/>
              <a:t>CLICK In directed networks the edges are </a:t>
            </a:r>
            <a:r>
              <a:rPr lang="en-US" dirty="0" err="1"/>
              <a:t>assymtric</a:t>
            </a:r>
            <a:r>
              <a:rPr lang="en-US" dirty="0"/>
              <a:t>.  So in CLICK citation graphs, the nodes are papers, and the edges point from paper A to paper B if paper A cites paper B.  Following someone on Twitter or Instagram is a directed relation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100361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introduce some useful properties of nodes: 2 kinds of measures of how important or central a node is in a graph: node degree </a:t>
            </a:r>
            <a:r>
              <a:rPr lang="en-US" dirty="0" err="1"/>
              <a:t>snd</a:t>
            </a:r>
            <a:r>
              <a:rPr lang="en-US" dirty="0"/>
              <a:t> node betweenness.  And we'll introduce the important clustering coefficient</a:t>
            </a:r>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2287011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degree of a node I in an undirected graph is the number of edges touching  </a:t>
            </a:r>
            <a:r>
              <a:rPr lang="en-US" dirty="0" err="1"/>
              <a:t>i</a:t>
            </a:r>
            <a:r>
              <a:rPr lang="en-US" dirty="0"/>
              <a:t>   So in this graph node 2…  And nodes 1 and 3… and nodes 4 and 5…</a:t>
            </a:r>
          </a:p>
        </p:txBody>
      </p:sp>
      <p:sp>
        <p:nvSpPr>
          <p:cNvPr id="4" name="Slide Number Placeholder 3"/>
          <p:cNvSpPr>
            <a:spLocks noGrp="1"/>
          </p:cNvSpPr>
          <p:nvPr>
            <p:ph type="sldNum" sz="quarter" idx="5"/>
          </p:nvPr>
        </p:nvSpPr>
        <p:spPr/>
        <p:txBody>
          <a:bodyPr/>
          <a:lstStyle/>
          <a:p>
            <a:fld id="{3EB9031F-EB71-7642-8F3C-6FDC1408CB92}" type="slidenum">
              <a:rPr lang="en-US" smtClean="0"/>
              <a:pPr/>
              <a:t>6</a:t>
            </a:fld>
            <a:endParaRPr lang="en-US"/>
          </a:p>
        </p:txBody>
      </p:sp>
    </p:spTree>
    <p:extLst>
      <p:ext uri="{BB962C8B-B14F-4D97-AF65-F5344CB8AC3E}">
        <p14:creationId xmlns:p14="http://schemas.microsoft.com/office/powerpoint/2010/main" val="155759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directed graph we can measure a node I's in-degree (how many people point to </a:t>
            </a:r>
            <a:r>
              <a:rPr lang="en-US" dirty="0" err="1"/>
              <a:t>i</a:t>
            </a:r>
            <a:r>
              <a:rPr lang="en-US" dirty="0"/>
              <a:t>), or out-degree (how many nodes does I point to).</a:t>
            </a:r>
          </a:p>
          <a:p>
            <a:endParaRPr lang="en-US" dirty="0"/>
          </a:p>
          <a:p>
            <a:r>
              <a:rPr lang="en-US" dirty="0"/>
              <a:t>For example  node 2… node 4… nodes 1 and 5….  Node 3…</a:t>
            </a:r>
          </a:p>
        </p:txBody>
      </p:sp>
      <p:sp>
        <p:nvSpPr>
          <p:cNvPr id="4" name="Slide Number Placeholder 3"/>
          <p:cNvSpPr>
            <a:spLocks noGrp="1"/>
          </p:cNvSpPr>
          <p:nvPr>
            <p:ph type="sldNum" sz="quarter" idx="5"/>
          </p:nvPr>
        </p:nvSpPr>
        <p:spPr/>
        <p:txBody>
          <a:bodyPr/>
          <a:lstStyle/>
          <a:p>
            <a:fld id="{3EB9031F-EB71-7642-8F3C-6FDC1408CB92}" type="slidenum">
              <a:rPr lang="en-US" smtClean="0"/>
              <a:pPr/>
              <a:t>7</a:t>
            </a:fld>
            <a:endParaRPr lang="en-US"/>
          </a:p>
        </p:txBody>
      </p:sp>
    </p:spTree>
    <p:extLst>
      <p:ext uri="{BB962C8B-B14F-4D97-AF65-F5344CB8AC3E}">
        <p14:creationId xmlns:p14="http://schemas.microsoft.com/office/powerpoint/2010/main" val="2972129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kind of centrality is betweenness centrality.  A node has high betweenness if lots of the shortest paths between pairs of nodes must pass through it.</a:t>
            </a:r>
          </a:p>
          <a:p>
            <a:endParaRPr lang="en-US" dirty="0"/>
          </a:p>
          <a:p>
            <a:r>
              <a:rPr lang="en-US" dirty="0"/>
              <a:t>So for example in this graph the betweenness of node 7 is high, because many of the shortest paths between pairs of nodes, like 2 and 11 or 4 and 8, pass through 7</a:t>
            </a:r>
          </a:p>
        </p:txBody>
      </p:sp>
      <p:sp>
        <p:nvSpPr>
          <p:cNvPr id="4" name="Slide Number Placeholder 3"/>
          <p:cNvSpPr>
            <a:spLocks noGrp="1"/>
          </p:cNvSpPr>
          <p:nvPr>
            <p:ph type="sldNum" sz="quarter" idx="5"/>
          </p:nvPr>
        </p:nvSpPr>
        <p:spPr/>
        <p:txBody>
          <a:bodyPr/>
          <a:lstStyle/>
          <a:p>
            <a:fld id="{3EB9031F-EB71-7642-8F3C-6FDC1408CB92}" type="slidenum">
              <a:rPr lang="en-US" smtClean="0"/>
              <a:pPr/>
              <a:t>8</a:t>
            </a:fld>
            <a:endParaRPr lang="en-US"/>
          </a:p>
        </p:txBody>
      </p:sp>
    </p:spTree>
    <p:extLst>
      <p:ext uri="{BB962C8B-B14F-4D97-AF65-F5344CB8AC3E}">
        <p14:creationId xmlns:p14="http://schemas.microsoft.com/office/powerpoint/2010/main" val="1061182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betweenness of a node A (and we can also compute betweenness for an edge like A-B) is:</a:t>
            </a:r>
          </a:p>
        </p:txBody>
      </p:sp>
      <p:sp>
        <p:nvSpPr>
          <p:cNvPr id="4" name="Slide Number Placeholder 3"/>
          <p:cNvSpPr>
            <a:spLocks noGrp="1"/>
          </p:cNvSpPr>
          <p:nvPr>
            <p:ph type="sldNum" sz="quarter" idx="5"/>
          </p:nvPr>
        </p:nvSpPr>
        <p:spPr/>
        <p:txBody>
          <a:bodyPr/>
          <a:lstStyle/>
          <a:p>
            <a:fld id="{3EB9031F-EB71-7642-8F3C-6FDC1408CB92}" type="slidenum">
              <a:rPr lang="en-US" smtClean="0"/>
              <a:pPr/>
              <a:t>9</a:t>
            </a:fld>
            <a:endParaRPr lang="en-US"/>
          </a:p>
        </p:txBody>
      </p:sp>
    </p:spTree>
    <p:extLst>
      <p:ext uri="{BB962C8B-B14F-4D97-AF65-F5344CB8AC3E}">
        <p14:creationId xmlns:p14="http://schemas.microsoft.com/office/powerpoint/2010/main" val="3951568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more formally define </a:t>
            </a:r>
            <a:r>
              <a:rPr lang="en-US" dirty="0" err="1"/>
              <a:t>b_a</a:t>
            </a:r>
            <a:r>
              <a:rPr lang="en-US" dirty="0"/>
              <a:t> to mean the betweenness of node A.  CLICK We can define this more formally as the sum over all pairs of nodes I and k that aren't j, of the total number of shortest paths between I and k, how many of them go through j</a:t>
            </a:r>
          </a:p>
          <a:p>
            <a:endParaRPr lang="en-US" dirty="0"/>
          </a:p>
          <a:p>
            <a:r>
              <a:rPr lang="en-US" dirty="0"/>
              <a:t>CLICK.  Let's walk through the betweenness computation for this node B.  Let's take the pair of nodes A and C. The shortest path between A and C is this one, and it doesn't go through B, so that's a 0, out of 1.  There are two shortest paths between A and D, and one of them, this one, goes through  B.  CLICK So in sum, we have 4 shortest paths between all pairs of nodes that aren't B, and 1 of them goes through B, so that's a centrality of ¼ or .25.</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2467564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introduce a very important property of  a node called its clustering coefficient.</a:t>
            </a:r>
          </a:p>
          <a:p>
            <a:endParaRPr lang="en-US" dirty="0"/>
          </a:p>
          <a:p>
            <a:r>
              <a:rPr lang="en-US" dirty="0"/>
              <a:t>The clustering coefficient for a node measure a property of its neighbors, the nodes that are adjacent to it (connected to it by an edge), how about I'll informally call them its friends.  The clustering coefficient C_A for a node A measures the % of my friends that are friends with each other; the % of the nodes adjacent to me, that are also adjacent to each other.</a:t>
            </a:r>
          </a:p>
          <a:p>
            <a:endParaRPr lang="en-US" dirty="0"/>
          </a:p>
          <a:p>
            <a:r>
              <a:rPr lang="en-US" dirty="0"/>
              <a:t>For example, let's compute the clustering coefficient for node A.  CLICK. A has the friends, B,C,D.  So there are 3 possible links among those friends: B-C, B-D, and C-D.  Of those 3, only C-D exists. CLICK  So C_A = 1/3.  CLICK. How about C_C? CLICK.   Here there are two neighbors, A and D, and one possible link, the link A-D, and it's there, so the clustering coefficient is 1/1 = 1 </a:t>
            </a:r>
          </a:p>
          <a:p>
            <a:r>
              <a:rPr lang="en-US" dirty="0"/>
              <a:t>CLICK the clustering coefficient ranges from 0 (no friends know each other) to 1 (all do).  Here's the equation we just described. If n is the number of neighbors of A,  Out of the n * n-1 over 2 possible edges between those neighbors,  what percentage of those exist?</a:t>
            </a:r>
          </a:p>
        </p:txBody>
      </p:sp>
      <p:sp>
        <p:nvSpPr>
          <p:cNvPr id="4" name="Slide Number Placeholder 3"/>
          <p:cNvSpPr>
            <a:spLocks noGrp="1"/>
          </p:cNvSpPr>
          <p:nvPr>
            <p:ph type="sldNum" sz="quarter" idx="5"/>
          </p:nvPr>
        </p:nvSpPr>
        <p:spPr/>
        <p:txBody>
          <a:bodyPr/>
          <a:lstStyle/>
          <a:p>
            <a:fld id="{3EB9031F-EB71-7642-8F3C-6FDC1408CB92}" type="slidenum">
              <a:rPr lang="en-US" smtClean="0"/>
              <a:pPr/>
              <a:t>11</a:t>
            </a:fld>
            <a:endParaRPr lang="en-US"/>
          </a:p>
        </p:txBody>
      </p:sp>
    </p:spTree>
    <p:extLst>
      <p:ext uri="{BB962C8B-B14F-4D97-AF65-F5344CB8AC3E}">
        <p14:creationId xmlns:p14="http://schemas.microsoft.com/office/powerpoint/2010/main" val="928503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some important metrics for nodes in social networks, include their degree, betweenness, and clustering coefficient.</a:t>
            </a:r>
          </a:p>
        </p:txBody>
      </p:sp>
    </p:spTree>
    <p:extLst>
      <p:ext uri="{BB962C8B-B14F-4D97-AF65-F5344CB8AC3E}">
        <p14:creationId xmlns:p14="http://schemas.microsoft.com/office/powerpoint/2010/main" val="3350393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Here we define a small world network, and talk about 6 degrees of separation.</a:t>
            </a:r>
          </a:p>
        </p:txBody>
      </p:sp>
    </p:spTree>
    <p:extLst>
      <p:ext uri="{BB962C8B-B14F-4D97-AF65-F5344CB8AC3E}">
        <p14:creationId xmlns:p14="http://schemas.microsoft.com/office/powerpoint/2010/main" val="2471471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small world network is one in which all people are connected by a short path consisting of  a small number of edges.  For example, here's an undirected graph of people, lets say the links correspond to who knows who. Jamal is directly connected to Sofia.  Lil has to go through one hop (Jamal) to get  to Sofia. So we say that Lil is 2 edges or hops away from Sofia, but 1 degree of Separation.  Herb has 3 intermediate people to get to Perry (Ava, Sofia, Wei).  In this graph, the most distant people are Thelma and Luis, who have 6 hops or 5 intermediate people in between them.  So we say that Thelma and Luis have 5 degrees of separation.  We often hear the saying that all people are "connected by six degrees of separation".  Is this true?</a:t>
            </a:r>
          </a:p>
        </p:txBody>
      </p:sp>
      <p:sp>
        <p:nvSpPr>
          <p:cNvPr id="4" name="Slide Number Placeholder 3"/>
          <p:cNvSpPr>
            <a:spLocks noGrp="1"/>
          </p:cNvSpPr>
          <p:nvPr>
            <p:ph type="sldNum" sz="quarter" idx="5"/>
          </p:nvPr>
        </p:nvSpPr>
        <p:spPr/>
        <p:txBody>
          <a:bodyPr/>
          <a:lstStyle/>
          <a:p>
            <a:fld id="{3EB9031F-EB71-7642-8F3C-6FDC1408CB92}" type="slidenum">
              <a:rPr lang="en-US" smtClean="0"/>
              <a:pPr/>
              <a:t>14</a:t>
            </a:fld>
            <a:endParaRPr lang="en-US"/>
          </a:p>
        </p:txBody>
      </p:sp>
    </p:spTree>
    <p:extLst>
      <p:ext uri="{BB962C8B-B14F-4D97-AF65-F5344CB8AC3E}">
        <p14:creationId xmlns:p14="http://schemas.microsoft.com/office/powerpoint/2010/main" val="4240259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idea of measuring distance between people in a social network can be applicable in all sorts of networks.  There's a well-known game using the prolific actor Kevin Bacon in which we create a network of movie actors and connect any 2 actors if they're in the same movie.  Now from that graph we count the distance between actors and see the distance between any actor and Kevin Bacon. So in this version, Kevin Bacon is distance 0 from himself, distance 1 from Helena Bonham Carter, because they both acted in </a:t>
            </a:r>
            <a:r>
              <a:rPr lang="en-US" dirty="0" err="1"/>
              <a:t>Novocaine</a:t>
            </a:r>
            <a:r>
              <a:rPr lang="en-US" dirty="0"/>
              <a:t>, and distance two from </a:t>
            </a:r>
            <a:r>
              <a:rPr lang="en-US" dirty="0" err="1"/>
              <a:t>Akwafina</a:t>
            </a:r>
            <a:r>
              <a:rPr lang="en-US" dirty="0"/>
              <a:t>, because </a:t>
            </a:r>
            <a:r>
              <a:rPr lang="en-US" dirty="0" err="1"/>
              <a:t>Awkwafine</a:t>
            </a:r>
            <a:r>
              <a:rPr lang="en-US" dirty="0"/>
              <a:t> and Helena Bonham Carter appeared together in Ocean's 8.   It turns out almost all actors have small Bacon numbers of 4 or less.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425468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kind of network is the academic co-authorship network.  A commonly discussed network is the network of people who have collaborated with the prolific and peripatetic Hungarian mathematician Paul </a:t>
            </a:r>
            <a:r>
              <a:rPr lang="en-US" dirty="0" err="1"/>
              <a:t>Erdös</a:t>
            </a:r>
            <a:r>
              <a:rPr lang="en-US" dirty="0"/>
              <a:t>.  In this network, </a:t>
            </a:r>
            <a:r>
              <a:rPr lang="en-US" dirty="0" err="1"/>
              <a:t>Erdos</a:t>
            </a:r>
            <a:r>
              <a:rPr lang="en-US" dirty="0"/>
              <a:t> himself has </a:t>
            </a:r>
            <a:r>
              <a:rPr lang="en-US" dirty="0" err="1"/>
              <a:t>Erdos</a:t>
            </a:r>
            <a:r>
              <a:rPr lang="en-US" dirty="0"/>
              <a:t> number 0, people who have written papers with him have </a:t>
            </a:r>
            <a:r>
              <a:rPr lang="en-US" dirty="0" err="1"/>
              <a:t>Erdos</a:t>
            </a:r>
            <a:r>
              <a:rPr lang="en-US" dirty="0"/>
              <a:t> number 1, and people who have written papers with </a:t>
            </a:r>
            <a:r>
              <a:rPr lang="en-US" dirty="0" err="1"/>
              <a:t>Erdos's</a:t>
            </a:r>
            <a:r>
              <a:rPr lang="en-US" dirty="0"/>
              <a:t> coauthors have </a:t>
            </a:r>
            <a:r>
              <a:rPr lang="en-US" dirty="0" err="1"/>
              <a:t>Erdos</a:t>
            </a:r>
            <a:r>
              <a:rPr lang="en-US" dirty="0"/>
              <a:t> number 2, and so on.  Most mathematicians have very small </a:t>
            </a:r>
            <a:r>
              <a:rPr lang="en-US" dirty="0" err="1"/>
              <a:t>Erdos</a:t>
            </a:r>
            <a:r>
              <a:rPr lang="en-US" dirty="0"/>
              <a:t> numbers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16</a:t>
            </a:fld>
            <a:endParaRPr lang="en-US"/>
          </a:p>
        </p:txBody>
      </p:sp>
    </p:spTree>
    <p:extLst>
      <p:ext uri="{BB962C8B-B14F-4D97-AF65-F5344CB8AC3E}">
        <p14:creationId xmlns:p14="http://schemas.microsoft.com/office/powerpoint/2010/main" val="759162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famous experiment designed to measure exactly how many degrees of separation there are, testing how connected the real-world network of people in one country are, was a series of experiments run by psychologist Stanley Milgram and colleagues starting in 1967.  In one of their experiments, for example, they asked people in various places like Omaha Nebraska to get a letter to a particular stockbroker in Boston. Participants had to mail the letter only to someone they knew personally on a first-name basis. Then the experiments would measure the number of intermediates to get an estimate of the average shortest path.</a:t>
            </a:r>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661728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average, depending on the experiment, it took between 4.4 and 5.7 intermediaries to get the letter to the stockbroker.  So if we take the higher number, that's 6 degrees of separation.  As an aside, most of the letters got to the stockbroker only  through 2 hubs, friends of his who were connected to lots of people. That suggests that the actual social network has some people with very high betweenness.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1985856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Milgram experiment was important, but limited.  There wasn't much data, only 300 observations to start, and of those, only 64 letters made it through.  Furthermore, the estimate of 5.7 degrees of separation is probably an overestimate, since it only measures the shortest path people were able to find, but there might well have been a shorter path had they known more about who to send through.</a:t>
            </a:r>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3349346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2012, Backstrom and colleagues asked the same question about the graph of Facebook friends, computing the number of intermediate friends between any 2 random people on the entire Facebook graph of what was then 700 million users. They found that almost all pairs of users were connected by paths of 5 degrees.  The average number of intermediaries was 3.74, so they called their paper "Four degrees of separation".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3928135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fun fact is that the hypothesis that all people are connected by six degrees of separation came from a 1929 play by Hungarian writer </a:t>
            </a:r>
            <a:r>
              <a:rPr lang="en-US" dirty="0" err="1"/>
              <a:t>Karinthy</a:t>
            </a:r>
            <a:r>
              <a:rPr lang="en-US" dirty="0"/>
              <a:t> Frigyes. </a:t>
            </a:r>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1879603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world small? Why is this interesting?   Duncan Watts points out that it's the fact that the networks of friendship or </a:t>
            </a:r>
            <a:r>
              <a:rPr lang="en-US" dirty="0" err="1"/>
              <a:t>acquantanceship</a:t>
            </a:r>
            <a:r>
              <a:rPr lang="en-US" dirty="0"/>
              <a:t> is so enormous and sparse (most people only have a reasonably small number of friends).  And furthermore, most friendships are clustered; my friends mostly know each other.  So given these facts about how human friendships work, how could it be that nonetheless we are all so </a:t>
            </a:r>
            <a:r>
              <a:rPr lang="en-US" dirty="0" err="1"/>
              <a:t>connectded</a:t>
            </a:r>
            <a:r>
              <a:rPr lang="en-US" dirty="0"/>
              <a:t> by , say, less than 6 degrees of separation?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3616267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formal understanding of this fact came from the influential Watts and </a:t>
            </a:r>
            <a:r>
              <a:rPr lang="en-US" dirty="0" err="1"/>
              <a:t>Strogatz</a:t>
            </a:r>
            <a:r>
              <a:rPr lang="en-US" dirty="0"/>
              <a:t> model from 1998.  Here they defined a small world graph as one that despite between very clustered, that is, having a high clustering coefficient, still has a very small path-length, a low L.</a:t>
            </a:r>
          </a:p>
          <a:p>
            <a:endParaRPr lang="en-US" dirty="0"/>
          </a:p>
          <a:p>
            <a:r>
              <a:rPr lang="en-US" dirty="0"/>
              <a:t>We've already seen the clustering coefficient C, which measures how many of my friends know each other.  If we average this clustering coefficient over all the nodes in a graph, we get an average measure of the local </a:t>
            </a:r>
            <a:r>
              <a:rPr lang="en-US" dirty="0" err="1"/>
              <a:t>desnity</a:t>
            </a:r>
            <a:r>
              <a:rPr lang="en-US" dirty="0"/>
              <a:t> of the graph.</a:t>
            </a:r>
          </a:p>
          <a:p>
            <a:endParaRPr lang="en-US" dirty="0"/>
          </a:p>
          <a:p>
            <a:r>
              <a:rPr lang="en-US" dirty="0"/>
              <a:t>And Watts and </a:t>
            </a:r>
            <a:r>
              <a:rPr lang="en-US" dirty="0" err="1"/>
              <a:t>Strogatz</a:t>
            </a:r>
            <a:r>
              <a:rPr lang="en-US" dirty="0"/>
              <a:t> introduce a second statistic, the characteristic path length L.   This is the average length of the shortest path connecting any two nodes.   Note that </a:t>
            </a:r>
            <a:r>
              <a:rPr lang="en-US" sz="1200" i="0" dirty="0">
                <a:cs typeface="Calibri"/>
              </a:rPr>
              <a:t>this is not quite the same as the </a:t>
            </a:r>
            <a:r>
              <a:rPr lang="en-US" sz="1200" b="1" i="0" dirty="0">
                <a:solidFill>
                  <a:srgbClr val="0000FF"/>
                </a:solidFill>
                <a:cs typeface="Calibri"/>
              </a:rPr>
              <a:t>diameter</a:t>
            </a:r>
            <a:r>
              <a:rPr lang="en-US" sz="1200" i="0" dirty="0">
                <a:solidFill>
                  <a:srgbClr val="0000FF"/>
                </a:solidFill>
                <a:cs typeface="Calibri"/>
              </a:rPr>
              <a:t> </a:t>
            </a:r>
            <a:r>
              <a:rPr lang="en-US" sz="1200" i="0" dirty="0">
                <a:cs typeface="Calibri"/>
              </a:rPr>
              <a:t>of the graph, which is the </a:t>
            </a:r>
            <a:r>
              <a:rPr lang="en-US" sz="1200" b="1" i="0" dirty="0">
                <a:cs typeface="Calibri"/>
              </a:rPr>
              <a:t>maximum</a:t>
            </a:r>
            <a:r>
              <a:rPr lang="en-US" sz="1200" i="0" dirty="0">
                <a:cs typeface="Calibri"/>
              </a:rPr>
              <a:t> shortest path connecting any two nodes.</a:t>
            </a:r>
          </a:p>
          <a:p>
            <a:endParaRPr lang="en-US" sz="1200" i="0" dirty="0">
              <a:cs typeface="Calibri"/>
            </a:endParaRPr>
          </a:p>
          <a:p>
            <a:r>
              <a:rPr lang="en-US" sz="1200" i="0" dirty="0">
                <a:cs typeface="Calibri"/>
              </a:rPr>
              <a:t>So again, given these two nodes, a small world graph is one that has a high C, is very clustered, but still has a small L. </a:t>
            </a:r>
            <a:endParaRPr lang="en-US" i="0"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23</a:t>
            </a:fld>
            <a:endParaRPr lang="en-US"/>
          </a:p>
        </p:txBody>
      </p:sp>
    </p:spTree>
    <p:extLst>
      <p:ext uri="{BB962C8B-B14F-4D97-AF65-F5344CB8AC3E}">
        <p14:creationId xmlns:p14="http://schemas.microsoft.com/office/powerpoint/2010/main" val="1889436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visualize how this is possible, let's start with what we might call the caveman network.  Here we have 5 people in a cave, everyone is each cave knows each other, and maybe a few people have connections to neighboring caves.  Think for a moment whether C and L are high or Low in this setting?  Here C and L are both high.  Clustering coefficient is high since in most cases, your friends all know each other.  Characteristic path length L is high, since on average, if I choose two random nodes, we will have to go halfway around the world to link them up!</a:t>
            </a:r>
          </a:p>
        </p:txBody>
      </p:sp>
      <p:sp>
        <p:nvSpPr>
          <p:cNvPr id="4" name="Slide Number Placeholder 3"/>
          <p:cNvSpPr>
            <a:spLocks noGrp="1"/>
          </p:cNvSpPr>
          <p:nvPr>
            <p:ph type="sldNum" sz="quarter" idx="5"/>
          </p:nvPr>
        </p:nvSpPr>
        <p:spPr/>
        <p:txBody>
          <a:bodyPr/>
          <a:lstStyle/>
          <a:p>
            <a:fld id="{3EB9031F-EB71-7642-8F3C-6FDC1408CB92}" type="slidenum">
              <a:rPr lang="en-US" smtClean="0"/>
              <a:pPr/>
              <a:t>24</a:t>
            </a:fld>
            <a:endParaRPr lang="en-US"/>
          </a:p>
        </p:txBody>
      </p:sp>
    </p:spTree>
    <p:extLst>
      <p:ext uri="{BB962C8B-B14F-4D97-AF65-F5344CB8AC3E}">
        <p14:creationId xmlns:p14="http://schemas.microsoft.com/office/powerpoint/2010/main" val="1128308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Watts and </a:t>
            </a:r>
            <a:r>
              <a:rPr lang="en-US" dirty="0" err="1"/>
              <a:t>Strogatz</a:t>
            </a:r>
            <a:r>
              <a:rPr lang="en-US" dirty="0"/>
              <a:t> proposed that we formalize this as a regular lattice, a ring where every node is connected to the next z nodes. Here in this picture, every node is connected to the next 2 nodes.  Now, with probability p, we rewire every edge to a random destination. If p=0, we don't do any rewiring.  If p=1 we rewire all the edges and we get a random graph.  Watts and </a:t>
            </a:r>
            <a:r>
              <a:rPr lang="en-US" dirty="0" err="1"/>
              <a:t>Strogatz</a:t>
            </a:r>
            <a:r>
              <a:rPr lang="en-US" dirty="0"/>
              <a:t> showed that if p is </a:t>
            </a:r>
            <a:r>
              <a:rPr lang="en-US" dirty="0" err="1"/>
              <a:t>inbetween</a:t>
            </a:r>
            <a:r>
              <a:rPr lang="en-US" dirty="0"/>
              <a:t>, we get a small world network with High C but low L</a:t>
            </a:r>
          </a:p>
        </p:txBody>
      </p:sp>
      <p:sp>
        <p:nvSpPr>
          <p:cNvPr id="4" name="Slide Number Placeholder 3"/>
          <p:cNvSpPr>
            <a:spLocks noGrp="1"/>
          </p:cNvSpPr>
          <p:nvPr>
            <p:ph type="sldNum" sz="quarter" idx="5"/>
          </p:nvPr>
        </p:nvSpPr>
        <p:spPr/>
        <p:txBody>
          <a:bodyPr/>
          <a:lstStyle/>
          <a:p>
            <a:fld id="{3EB9031F-EB71-7642-8F3C-6FDC1408CB92}" type="slidenum">
              <a:rPr lang="en-US" smtClean="0"/>
              <a:pPr/>
              <a:t>25</a:t>
            </a:fld>
            <a:endParaRPr lang="en-US"/>
          </a:p>
        </p:txBody>
      </p:sp>
    </p:spTree>
    <p:extLst>
      <p:ext uri="{BB962C8B-B14F-4D97-AF65-F5344CB8AC3E}">
        <p14:creationId xmlns:p14="http://schemas.microsoft.com/office/powerpoint/2010/main" val="1788572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going on.  A </a:t>
            </a:r>
            <a:r>
              <a:rPr lang="en-US" dirty="0" err="1"/>
              <a:t>singl</a:t>
            </a:r>
            <a:r>
              <a:rPr lang="en-US" dirty="0"/>
              <a:t> random connection basically creates a shortcut, lowering L dramatically without making big changes in C.  The result is a small world: very clustered (high C) but short average path length (low L).</a:t>
            </a:r>
          </a:p>
        </p:txBody>
      </p:sp>
      <p:sp>
        <p:nvSpPr>
          <p:cNvPr id="4" name="Slide Number Placeholder 3"/>
          <p:cNvSpPr>
            <a:spLocks noGrp="1"/>
          </p:cNvSpPr>
          <p:nvPr>
            <p:ph type="sldNum" sz="quarter" idx="5"/>
          </p:nvPr>
        </p:nvSpPr>
        <p:spPr/>
        <p:txBody>
          <a:bodyPr/>
          <a:lstStyle/>
          <a:p>
            <a:fld id="{3EB9031F-EB71-7642-8F3C-6FDC1408CB92}" type="slidenum">
              <a:rPr lang="en-US" smtClean="0"/>
              <a:pPr/>
              <a:t>26</a:t>
            </a:fld>
            <a:endParaRPr lang="en-US"/>
          </a:p>
        </p:txBody>
      </p:sp>
    </p:spTree>
    <p:extLst>
      <p:ext uri="{BB962C8B-B14F-4D97-AF65-F5344CB8AC3E}">
        <p14:creationId xmlns:p14="http://schemas.microsoft.com/office/powerpoint/2010/main" val="947494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graph, High C and high L.  Add some random links, we drop L and now we have a graph that has the human small-world characteristics.</a:t>
            </a:r>
          </a:p>
        </p:txBody>
      </p:sp>
      <p:sp>
        <p:nvSpPr>
          <p:cNvPr id="4" name="Slide Number Placeholder 3"/>
          <p:cNvSpPr>
            <a:spLocks noGrp="1"/>
          </p:cNvSpPr>
          <p:nvPr>
            <p:ph type="sldNum" sz="quarter" idx="5"/>
          </p:nvPr>
        </p:nvSpPr>
        <p:spPr/>
        <p:txBody>
          <a:bodyPr/>
          <a:lstStyle/>
          <a:p>
            <a:fld id="{3EB9031F-EB71-7642-8F3C-6FDC1408CB92}" type="slidenum">
              <a:rPr lang="en-US" smtClean="0"/>
              <a:pPr/>
              <a:t>27</a:t>
            </a:fld>
            <a:endParaRPr lang="en-US"/>
          </a:p>
        </p:txBody>
      </p:sp>
    </p:spTree>
    <p:extLst>
      <p:ext uri="{BB962C8B-B14F-4D97-AF65-F5344CB8AC3E}">
        <p14:creationId xmlns:p14="http://schemas.microsoft.com/office/powerpoint/2010/main" val="36870168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a highly clustered network can be a small world, just by adding a few random links.  The Watts </a:t>
            </a:r>
            <a:r>
              <a:rPr lang="en-US" dirty="0" err="1"/>
              <a:t>Strogatz</a:t>
            </a:r>
            <a:r>
              <a:rPr lang="en-US" dirty="0"/>
              <a:t> formal model gives us some insight into how the more complex human social network might be functioning.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28</a:t>
            </a:fld>
            <a:endParaRPr lang="en-US"/>
          </a:p>
        </p:txBody>
      </p:sp>
    </p:spTree>
    <p:extLst>
      <p:ext uri="{BB962C8B-B14F-4D97-AF65-F5344CB8AC3E}">
        <p14:creationId xmlns:p14="http://schemas.microsoft.com/office/powerpoint/2010/main" val="4162581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seen some properties and models for small world networks</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0778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Not all edges in a social network are the same. Here we learn about the surprising strength of weak links.</a:t>
            </a:r>
          </a:p>
        </p:txBody>
      </p:sp>
    </p:spTree>
    <p:extLst>
      <p:ext uri="{BB962C8B-B14F-4D97-AF65-F5344CB8AC3E}">
        <p14:creationId xmlns:p14="http://schemas.microsoft.com/office/powerpoint/2010/main" val="4149577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see the answer, it will help to define some useful properties and mechanisms on graphs.</a:t>
            </a:r>
          </a:p>
          <a:p>
            <a:endParaRPr lang="en-US" dirty="0"/>
          </a:p>
          <a:p>
            <a:r>
              <a:rPr lang="en-US" dirty="0"/>
              <a:t>One is called triadic closure.  The idea comes from social network pioneer Anatol Rapoport, who suggested that:</a:t>
            </a:r>
          </a:p>
          <a:p>
            <a:endParaRPr lang="en-US" dirty="0"/>
          </a:p>
          <a:p>
            <a:r>
              <a:rPr lang="en-US" dirty="0"/>
              <a:t>So consider person A here.  A has two friends, B and C, but they don't know each other; there is no link between them  Triadic closure is the idea that such open triangles tend to close.  Hence the name triadic closure.</a:t>
            </a:r>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2489919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triadic closure affect the clustering coefficient C? </a:t>
            </a:r>
          </a:p>
          <a:p>
            <a:r>
              <a:rPr lang="en-US" dirty="0"/>
              <a:t>Let's recall the definition of the clustering coefficient C, the % of friends of A who are friends themselves.  C_A before adding this new edge is 1/6; of the 6 possible links    …..  Only 1 is there.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After the new edge, C_A is 2/6.  So </a:t>
            </a:r>
            <a:r>
              <a:rPr lang="en-US" dirty="0">
                <a:solidFill>
                  <a:srgbClr val="0000CC"/>
                </a:solidFill>
              </a:rPr>
              <a:t>Triadic closure </a:t>
            </a:r>
            <a:r>
              <a:rPr lang="en-US" dirty="0"/>
              <a:t>leads to higher clustering coefficients</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1945393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triadic closure happen? It could just be opportunity: we meet our friends through other </a:t>
            </a:r>
            <a:r>
              <a:rPr lang="en-US" dirty="0" err="1"/>
              <a:t>frineds</a:t>
            </a:r>
            <a:r>
              <a:rPr lang="en-US" dirty="0"/>
              <a:t>, and B and C have the opportunity to meet through A.</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Or it could be trust; B and C’s mutual friendship with A gives them a reason to </a:t>
            </a:r>
            <a:r>
              <a:rPr lang="en-US" b="1" dirty="0"/>
              <a:t>trust</a:t>
            </a:r>
            <a:r>
              <a:rPr lang="en-US" dirty="0"/>
              <a:t> 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Or A has incentive to bring B and C together to avoid </a:t>
            </a:r>
            <a:r>
              <a:rPr lang="en-US" b="1" dirty="0"/>
              <a:t>stress</a:t>
            </a:r>
            <a:r>
              <a:rPr lang="en-US" dirty="0"/>
              <a:t>:</a:t>
            </a:r>
          </a:p>
          <a:p>
            <a:pPr marL="600075" lvl="1" indent="-219075"/>
            <a:r>
              <a:rPr lang="en-US" dirty="0"/>
              <a:t>Since if A is friends with two people who don’t like each other it causes stress</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34</a:t>
            </a:fld>
            <a:endParaRPr lang="en-US"/>
          </a:p>
        </p:txBody>
      </p:sp>
    </p:spTree>
    <p:extLst>
      <p:ext uri="{BB962C8B-B14F-4D97-AF65-F5344CB8AC3E}">
        <p14:creationId xmlns:p14="http://schemas.microsoft.com/office/powerpoint/2010/main" val="3338728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idea of open triangles and the importance of closed triangles has been studied for mental health. Bearman and Moody found that teens with low clustering coefficients in their friend network are more likely to consider suicide.  This could be because lack of closed triangles correlates with lack of social groups; you might have lots of individual friends, but if they don't know each other you may not have the support of a coherent group, or because of the stress caused by open triangles, by friends who themselves are not friends.</a:t>
            </a:r>
          </a:p>
        </p:txBody>
      </p:sp>
      <p:sp>
        <p:nvSpPr>
          <p:cNvPr id="4" name="Slide Number Placeholder 3"/>
          <p:cNvSpPr>
            <a:spLocks noGrp="1"/>
          </p:cNvSpPr>
          <p:nvPr>
            <p:ph type="sldNum" sz="quarter" idx="5"/>
          </p:nvPr>
        </p:nvSpPr>
        <p:spPr/>
        <p:txBody>
          <a:bodyPr/>
          <a:lstStyle/>
          <a:p>
            <a:fld id="{3EB9031F-EB71-7642-8F3C-6FDC1408CB92}" type="slidenum">
              <a:rPr lang="en-US" smtClean="0"/>
              <a:pPr/>
              <a:t>35</a:t>
            </a:fld>
            <a:endParaRPr lang="en-US"/>
          </a:p>
        </p:txBody>
      </p:sp>
    </p:spTree>
    <p:extLst>
      <p:ext uri="{BB962C8B-B14F-4D97-AF65-F5344CB8AC3E}">
        <p14:creationId xmlns:p14="http://schemas.microsoft.com/office/powerpoint/2010/main" val="4150452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we're still on the way to explaining </a:t>
            </a:r>
            <a:r>
              <a:rPr lang="en-US" dirty="0" err="1"/>
              <a:t>Granovetter's</a:t>
            </a:r>
            <a:r>
              <a:rPr lang="en-US" dirty="0"/>
              <a:t> result about why jobs came through acquaintances rather than through close friends.   We'll need one more definition: a bridge.  </a:t>
            </a:r>
          </a:p>
        </p:txBody>
      </p:sp>
      <p:sp>
        <p:nvSpPr>
          <p:cNvPr id="4" name="Slide Number Placeholder 3"/>
          <p:cNvSpPr>
            <a:spLocks noGrp="1"/>
          </p:cNvSpPr>
          <p:nvPr>
            <p:ph type="sldNum" sz="quarter" idx="5"/>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870592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actual social networks true bridges are rare, since people are pretty connected.  More likely is what we'll call a local bridge.</a:t>
            </a:r>
          </a:p>
        </p:txBody>
      </p:sp>
      <p:sp>
        <p:nvSpPr>
          <p:cNvPr id="4" name="Slide Number Placeholder 3"/>
          <p:cNvSpPr>
            <a:spLocks noGrp="1"/>
          </p:cNvSpPr>
          <p:nvPr>
            <p:ph type="sldNum" sz="quarter" idx="5"/>
          </p:nvPr>
        </p:nvSpPr>
        <p:spPr/>
        <p:txBody>
          <a:bodyPr/>
          <a:lstStyle/>
          <a:p>
            <a:fld id="{3EB9031F-EB71-7642-8F3C-6FDC1408CB92}" type="slidenum">
              <a:rPr lang="en-US" smtClean="0"/>
              <a:pPr/>
              <a:t>37</a:t>
            </a:fld>
            <a:endParaRPr lang="en-US"/>
          </a:p>
        </p:txBody>
      </p:sp>
    </p:spTree>
    <p:extLst>
      <p:ext uri="{BB962C8B-B14F-4D97-AF65-F5344CB8AC3E}">
        <p14:creationId xmlns:p14="http://schemas.microsoft.com/office/powerpoint/2010/main" val="39280859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enrich our model a bit further. We know that some ties are stronger than others, we have </a:t>
            </a:r>
            <a:r>
              <a:rPr lang="en-US" dirty="0" err="1"/>
              <a:t>scloser</a:t>
            </a:r>
            <a:r>
              <a:rPr lang="en-US" dirty="0"/>
              <a:t> friends as compared with acquaintances, people we spend more time with.   Let's say that we'll label every edge on the graph with s for a strong tie and w for  weak tie.</a:t>
            </a:r>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31558995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define a relationship between strong ties and triadic closure.  We'll say that a new edge, like this B-C edge, is more likely to form if A-B and A-C are strong ties.</a:t>
            </a:r>
          </a:p>
          <a:p>
            <a:endParaRPr lang="en-US" dirty="0"/>
          </a:p>
          <a:p>
            <a:r>
              <a:rPr lang="en-US" dirty="0"/>
              <a:t>A extreme version of this rule might be, if A …</a:t>
            </a:r>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17949106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call this rule "strong triadic closure": if a node 1 has two strong ties to nodes 2 and 3, there is an edge between 2 and 3.</a:t>
            </a:r>
          </a:p>
          <a:p>
            <a:endParaRPr lang="en-US" dirty="0"/>
          </a:p>
          <a:p>
            <a:r>
              <a:rPr lang="en-US" dirty="0"/>
              <a:t>In this graph we see J has strong ties with F and with G and sure enough there is an edge between F and G.  B is linked to both A and H, but A and H don't know each other, but that's ok because A-B and B-H are weak ties.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40</a:t>
            </a:fld>
            <a:endParaRPr lang="en-US"/>
          </a:p>
        </p:txBody>
      </p:sp>
    </p:spTree>
    <p:extLst>
      <p:ext uri="{BB962C8B-B14F-4D97-AF65-F5344CB8AC3E}">
        <p14:creationId xmlns:p14="http://schemas.microsoft.com/office/powerpoint/2010/main" val="1972691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turns out that …</a:t>
            </a:r>
          </a:p>
          <a:p>
            <a:endParaRPr lang="en-US" dirty="0"/>
          </a:p>
          <a:p>
            <a:r>
              <a:rPr lang="en-US" dirty="0"/>
              <a:t>We can see this by contradiction. Imagine node A has two strong ties, say to B and to C, and let's say one of these is a local bridge .  Strong triadic closure says the B-C edge must exist, but the definition of a local bridge says it can't, because a local bridge says that A and B cannot have any friends in common.   So the local bridge can't be over a strong tie.</a:t>
            </a:r>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3304477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means that local bridge are likely to be weak ties.  That explains why jobs came from weak ties: the local bridge is the source of new information (people across the bridge know different people than me).</a:t>
            </a:r>
          </a:p>
        </p:txBody>
      </p:sp>
      <p:sp>
        <p:nvSpPr>
          <p:cNvPr id="4" name="Slide Number Placeholder 3"/>
          <p:cNvSpPr>
            <a:spLocks noGrp="1"/>
          </p:cNvSpPr>
          <p:nvPr>
            <p:ph type="sldNum" sz="quarter" idx="5"/>
          </p:nvPr>
        </p:nvSpPr>
        <p:spPr/>
        <p:txBody>
          <a:bodyPr/>
          <a:lstStyle/>
          <a:p>
            <a:fld id="{3EB9031F-EB71-7642-8F3C-6FDC1408CB92}" type="slidenum">
              <a:rPr lang="en-US" smtClean="0"/>
              <a:pPr/>
              <a:t>42</a:t>
            </a:fld>
            <a:endParaRPr lang="en-US"/>
          </a:p>
        </p:txBody>
      </p:sp>
    </p:spTree>
    <p:extLst>
      <p:ext uri="{BB962C8B-B14F-4D97-AF65-F5344CB8AC3E}">
        <p14:creationId xmlns:p14="http://schemas.microsoft.com/office/powerpoint/2010/main" val="4634015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Weak ties can occur between two cohesive groups, like a former colleague from work, or an old college friend.  And these ties have different information than close contacts.  Indeed </a:t>
            </a:r>
            <a:r>
              <a:rPr lang="en-US" dirty="0" err="1"/>
              <a:t>Granovetter</a:t>
            </a:r>
            <a:r>
              <a:rPr lang="en-US" dirty="0"/>
              <a:t> found that the jobs came from weak ties along very short paths between the job-seeker and the job, compatible with the Watts and </a:t>
            </a:r>
            <a:r>
              <a:rPr lang="en-US" dirty="0" err="1"/>
              <a:t>Strogatz</a:t>
            </a:r>
            <a:r>
              <a:rPr lang="en-US" dirty="0"/>
              <a:t> small world model. </a:t>
            </a:r>
          </a:p>
        </p:txBody>
      </p:sp>
      <p:sp>
        <p:nvSpPr>
          <p:cNvPr id="4" name="Slide Number Placeholder 3"/>
          <p:cNvSpPr>
            <a:spLocks noGrp="1"/>
          </p:cNvSpPr>
          <p:nvPr>
            <p:ph type="sldNum" sz="quarter" idx="5"/>
          </p:nvPr>
        </p:nvSpPr>
        <p:spPr/>
        <p:txBody>
          <a:bodyPr/>
          <a:lstStyle/>
          <a:p>
            <a:fld id="{3EB9031F-EB71-7642-8F3C-6FDC1408CB92}" type="slidenum">
              <a:rPr lang="en-US" smtClean="0"/>
              <a:pPr/>
              <a:t>43</a:t>
            </a:fld>
            <a:endParaRPr lang="en-US"/>
          </a:p>
        </p:txBody>
      </p:sp>
    </p:spTree>
    <p:extLst>
      <p:ext uri="{BB962C8B-B14F-4D97-AF65-F5344CB8AC3E}">
        <p14:creationId xmlns:p14="http://schemas.microsoft.com/office/powerpoint/2010/main" val="42764751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44</a:t>
            </a:fld>
            <a:endParaRPr lang="en-US"/>
          </a:p>
        </p:txBody>
      </p:sp>
    </p:spTree>
    <p:extLst>
      <p:ext uri="{BB962C8B-B14F-4D97-AF65-F5344CB8AC3E}">
        <p14:creationId xmlns:p14="http://schemas.microsoft.com/office/powerpoint/2010/main" val="21237058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45</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learned about the surprising strength of weak links.</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876750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46</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Here we introduce the idea of power laws</a:t>
            </a:r>
          </a:p>
        </p:txBody>
      </p:sp>
    </p:spTree>
    <p:extLst>
      <p:ext uri="{BB962C8B-B14F-4D97-AF65-F5344CB8AC3E}">
        <p14:creationId xmlns:p14="http://schemas.microsoft.com/office/powerpoint/2010/main" val="2017836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47</a:t>
            </a:fld>
            <a:endParaRPr lang="en-US"/>
          </a:p>
        </p:txBody>
      </p:sp>
    </p:spTree>
    <p:extLst>
      <p:ext uri="{BB962C8B-B14F-4D97-AF65-F5344CB8AC3E}">
        <p14:creationId xmlns:p14="http://schemas.microsoft.com/office/powerpoint/2010/main" val="42465272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histogram is highly right-skewed, meaning that while the bulk of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distribu</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occurs for fairly small sizes—most US cities have small populations—there is a small number of cities with a population much higher than the typical value, producing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long tail to the right of the histogram. This right-skewed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form is qualitatively quite different from the histograms of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people’s heights,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49</a:t>
            </a:fld>
            <a:endParaRPr lang="en-US"/>
          </a:p>
        </p:txBody>
      </p:sp>
    </p:spTree>
    <p:extLst>
      <p:ext uri="{BB962C8B-B14F-4D97-AF65-F5344CB8AC3E}">
        <p14:creationId xmlns:p14="http://schemas.microsoft.com/office/powerpoint/2010/main" val="6892655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 new fact: the right panel shows the histogram of city sizes again, but this time replotted with logarithmic horizontal and vertical axes. Now a remarkable pattern emerges: the histogram when plotted in this fashion, follows quite closely a straight line.</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3071826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What does it mean?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Again, distributions that follow a power  law have the form </a:t>
            </a:r>
          </a:p>
          <a:p>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constant alpha is called the exponent of the power law.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3306599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Power-law distributions occur in an extraordinarily  diverse range of phenomena. In addition to city populations, the sizes of earthquakes, the number of telephone calls, the frequency of  occurrence of personal names in most cultures, the number of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citations received by papers,  people’s net worth and a host of other variables all follow power-law distributions .   Here are some cumulative distributions of some of these phenomena.</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4131927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 power-law distribution is also sometimes called a scale- free distribution. Why? Because a power law is the only distribution that is the same whatever scale we look at it on. By this we mean the following.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Suppose we have some probability distribution p(x) for a quantity x, and suppose we discover or somehow deduce that it satisfies the property that That is, if we increase the scale or units by which we measure x by a factor of b, the shape of the distribution p(x) is unchanged, except for an overall multiplicative constant. Thus for instance, we might find that computer filesofsize2kBare14 ascommonasfilesofsize1kB. Switching to measuring size in megabytes we also find that filesofsize2MBare14 ascommonasfilesofsize1MB. Thus the shape of the file – size distribution curve (at least for these particular values) does not depend on the scale on which we measure file size.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36840096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8554066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0FE3643A-DD99-1440-A996-DBFE5E030C66}" type="slidenum">
              <a:rPr lang="en-GB"/>
              <a:pPr/>
              <a:t>59</a:t>
            </a:fld>
            <a:endParaRPr lang="en-GB"/>
          </a:p>
        </p:txBody>
      </p:sp>
      <p:sp>
        <p:nvSpPr>
          <p:cNvPr id="95235" name="Text Box 1"/>
          <p:cNvSpPr>
            <a:spLocks noGrp="1" noRot="1" noChangeAspect="1" noChangeArrowheads="1"/>
          </p:cNvSpPr>
          <p:nvPr>
            <p:ph type="sldImg"/>
          </p:nvPr>
        </p:nvSpPr>
        <p:spPr>
          <a:solidFill>
            <a:srgbClr val="FFFFFF"/>
          </a:solidFill>
          <a:ln/>
        </p:spPr>
      </p:sp>
      <p:sp>
        <p:nvSpPr>
          <p:cNvPr id="95236" name="Text Box 2"/>
          <p:cNvSpPr>
            <a:spLocks noGrp="1" noChangeArrowheads="1"/>
          </p:cNvSpPr>
          <p:nvPr>
            <p:ph type="body" idx="1"/>
          </p:nvPr>
        </p:nvSpPr>
        <p:spPr>
          <a:xfrm>
            <a:off x="685800" y="4343400"/>
            <a:ext cx="5486400" cy="4116388"/>
          </a:xfrm>
          <a:noFill/>
          <a:ln/>
        </p:spPr>
        <p:txBody>
          <a:bodyPr wrap="none" anchor="ctr"/>
          <a:lstStyle/>
          <a:p>
            <a:endParaRPr lang="en-US"/>
          </a:p>
        </p:txBody>
      </p:sp>
    </p:spTree>
    <p:extLst>
      <p:ext uri="{BB962C8B-B14F-4D97-AF65-F5344CB8AC3E}">
        <p14:creationId xmlns:p14="http://schemas.microsoft.com/office/powerpoint/2010/main" val="14420574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learned about power law distributions and their role and properties</a:t>
            </a:r>
          </a:p>
        </p:txBody>
      </p:sp>
    </p:spTree>
    <p:extLst>
      <p:ext uri="{BB962C8B-B14F-4D97-AF65-F5344CB8AC3E}">
        <p14:creationId xmlns:p14="http://schemas.microsoft.com/office/powerpoint/2010/main" val="1501330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45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5/19/21</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1419605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5/19/21</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188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5/19/21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274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5/19/21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77550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5/19/21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5627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5/19/21</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97560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5/19/21</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88947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4289661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82904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23876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14912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0250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679452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3090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297769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5/19/21</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9542331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commons.wikimedia.org/wiki/File:Kevin_Bacon_Comic-Con_2012.jpg"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commons.wikimedia.org/wiki/File:Erdos_head_budapest_fall_1992.jpg" TargetMode="Externa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facebook.com/notes/1015879146861220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jjr-courses.wdfiles.com/local--files/soc180%3Akarinthy-chain-links/Karinthy-Chain-Links_1929.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5.emf"/><Relationship Id="rId4"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emf"/><Relationship Id="rId7" Type="http://schemas.openxmlformats.org/officeDocument/2006/relationships/image" Target="../media/image43.emf"/><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eb.stanford.edu/~chadj/papers.html#piketty"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Social Networks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267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0CC3-F2BD-E34A-86CB-C6AC82B89BA9}"/>
              </a:ext>
            </a:extLst>
          </p:cNvPr>
          <p:cNvSpPr>
            <a:spLocks noGrp="1"/>
          </p:cNvSpPr>
          <p:nvPr>
            <p:ph type="title"/>
          </p:nvPr>
        </p:nvSpPr>
        <p:spPr/>
        <p:txBody>
          <a:bodyPr/>
          <a:lstStyle/>
          <a:p>
            <a:r>
              <a:rPr lang="en-US" dirty="0"/>
              <a:t>What is a social network?</a:t>
            </a:r>
          </a:p>
        </p:txBody>
      </p:sp>
      <p:sp>
        <p:nvSpPr>
          <p:cNvPr id="3" name="Content Placeholder 2">
            <a:extLst>
              <a:ext uri="{FF2B5EF4-FFF2-40B4-BE49-F238E27FC236}">
                <a16:creationId xmlns:a16="http://schemas.microsoft.com/office/drawing/2014/main" id="{8EE9DD70-82AF-A949-B8DC-54B582E31B0D}"/>
              </a:ext>
            </a:extLst>
          </p:cNvPr>
          <p:cNvSpPr>
            <a:spLocks noGrp="1"/>
          </p:cNvSpPr>
          <p:nvPr>
            <p:ph idx="1"/>
          </p:nvPr>
        </p:nvSpPr>
        <p:spPr>
          <a:xfrm>
            <a:off x="911578" y="1123950"/>
            <a:ext cx="7863840" cy="3429000"/>
          </a:xfrm>
        </p:spPr>
        <p:txBody>
          <a:bodyPr/>
          <a:lstStyle/>
          <a:p>
            <a:r>
              <a:rPr lang="en-US" dirty="0">
                <a:solidFill>
                  <a:schemeClr val="tx1"/>
                </a:solidFill>
              </a:rPr>
              <a:t>A graph metaphor for studying the relationships/interactions among a group of people</a:t>
            </a:r>
          </a:p>
          <a:p>
            <a:endParaRPr lang="en-US" dirty="0">
              <a:solidFill>
                <a:schemeClr val="tx1"/>
              </a:solidFill>
            </a:endParaRPr>
          </a:p>
          <a:p>
            <a:r>
              <a:rPr lang="en-US" dirty="0">
                <a:solidFill>
                  <a:srgbClr val="0000CC"/>
                </a:solidFill>
              </a:rPr>
              <a:t>People</a:t>
            </a:r>
            <a:r>
              <a:rPr lang="en-US" dirty="0"/>
              <a:t>:  vertices/nodes</a:t>
            </a:r>
          </a:p>
          <a:p>
            <a:r>
              <a:rPr lang="en-US" dirty="0">
                <a:solidFill>
                  <a:srgbClr val="0000CC"/>
                </a:solidFill>
              </a:rPr>
              <a:t>Relationship</a:t>
            </a:r>
            <a:r>
              <a:rPr lang="en-US" dirty="0"/>
              <a:t>: edges	</a:t>
            </a:r>
          </a:p>
          <a:p>
            <a:r>
              <a:rPr lang="en-US" dirty="0">
                <a:solidFill>
                  <a:srgbClr val="0000CC"/>
                </a:solidFill>
              </a:rPr>
              <a:t>System</a:t>
            </a:r>
            <a:r>
              <a:rPr lang="en-US" dirty="0"/>
              <a:t>: network, graph	</a:t>
            </a:r>
          </a:p>
        </p:txBody>
      </p:sp>
      <p:sp>
        <p:nvSpPr>
          <p:cNvPr id="6" name="TextBox 5">
            <a:extLst>
              <a:ext uri="{FF2B5EF4-FFF2-40B4-BE49-F238E27FC236}">
                <a16:creationId xmlns:a16="http://schemas.microsoft.com/office/drawing/2014/main" id="{17EDC329-3E96-5E42-9180-F5330ECAF32C}"/>
              </a:ext>
            </a:extLst>
          </p:cNvPr>
          <p:cNvSpPr txBox="1"/>
          <p:nvPr/>
        </p:nvSpPr>
        <p:spPr>
          <a:xfrm>
            <a:off x="5029200" y="2495550"/>
            <a:ext cx="144780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V</a:t>
            </a:r>
          </a:p>
          <a:p>
            <a:r>
              <a:rPr lang="en-US" sz="3200" dirty="0">
                <a:latin typeface="Times New Roman" panose="02020603050405020304" pitchFamily="18" charset="0"/>
                <a:cs typeface="Times New Roman" panose="02020603050405020304" pitchFamily="18" charset="0"/>
              </a:rPr>
              <a:t>E</a:t>
            </a:r>
          </a:p>
          <a:p>
            <a:r>
              <a:rPr lang="en-US" sz="3200" dirty="0">
                <a:latin typeface="Times New Roman" panose="02020603050405020304" pitchFamily="18" charset="0"/>
                <a:cs typeface="Times New Roman" panose="02020603050405020304" pitchFamily="18" charset="0"/>
              </a:rPr>
              <a:t>G(V,E)</a:t>
            </a:r>
          </a:p>
        </p:txBody>
      </p:sp>
    </p:spTree>
    <p:extLst>
      <p:ext uri="{BB962C8B-B14F-4D97-AF65-F5344CB8AC3E}">
        <p14:creationId xmlns:p14="http://schemas.microsoft.com/office/powerpoint/2010/main" val="1125282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D752-0AD6-6246-984D-B4A57510F245}"/>
              </a:ext>
            </a:extLst>
          </p:cNvPr>
          <p:cNvSpPr>
            <a:spLocks noGrp="1"/>
          </p:cNvSpPr>
          <p:nvPr>
            <p:ph type="title"/>
          </p:nvPr>
        </p:nvSpPr>
        <p:spPr/>
        <p:txBody>
          <a:bodyPr/>
          <a:lstStyle/>
          <a:p>
            <a:r>
              <a:rPr lang="en-US" dirty="0"/>
              <a:t>3 Sample Graphs</a:t>
            </a:r>
          </a:p>
        </p:txBody>
      </p:sp>
      <p:pic>
        <p:nvPicPr>
          <p:cNvPr id="4" name="Content Placeholder 3">
            <a:extLst>
              <a:ext uri="{FF2B5EF4-FFF2-40B4-BE49-F238E27FC236}">
                <a16:creationId xmlns:a16="http://schemas.microsoft.com/office/drawing/2014/main" id="{01ADE413-14CB-E84E-83C4-2B2A75600261}"/>
              </a:ext>
            </a:extLst>
          </p:cNvPr>
          <p:cNvPicPr>
            <a:picLocks noGrp="1" noChangeAspect="1"/>
          </p:cNvPicPr>
          <p:nvPr>
            <p:ph idx="1"/>
          </p:nvPr>
        </p:nvPicPr>
        <p:blipFill rotWithShape="1">
          <a:blip r:embed="rId3"/>
          <a:srcRect r="48387" b="45074"/>
          <a:stretch/>
        </p:blipFill>
        <p:spPr>
          <a:xfrm>
            <a:off x="846185" y="898420"/>
            <a:ext cx="3495040" cy="2125344"/>
          </a:xfrm>
          <a:prstGeom prst="rect">
            <a:avLst/>
          </a:prstGeom>
        </p:spPr>
      </p:pic>
      <p:sp>
        <p:nvSpPr>
          <p:cNvPr id="5" name="TextBox 4">
            <a:extLst>
              <a:ext uri="{FF2B5EF4-FFF2-40B4-BE49-F238E27FC236}">
                <a16:creationId xmlns:a16="http://schemas.microsoft.com/office/drawing/2014/main" id="{2FD45928-4F23-5144-B82C-2054075F1E47}"/>
              </a:ext>
            </a:extLst>
          </p:cNvPr>
          <p:cNvSpPr txBox="1"/>
          <p:nvPr/>
        </p:nvSpPr>
        <p:spPr>
          <a:xfrm>
            <a:off x="3375775" y="4746799"/>
            <a:ext cx="2470997" cy="276999"/>
          </a:xfrm>
          <a:prstGeom prst="rect">
            <a:avLst/>
          </a:prstGeom>
          <a:noFill/>
        </p:spPr>
        <p:txBody>
          <a:bodyPr wrap="none" rtlCol="0">
            <a:spAutoFit/>
          </a:bodyPr>
          <a:lstStyle/>
          <a:p>
            <a:r>
              <a:rPr lang="en-US" sz="1200" dirty="0">
                <a:latin typeface="Calibri" panose="020F0502020204030204" pitchFamily="34" charset="0"/>
                <a:cs typeface="Calibri" panose="020F0502020204030204" pitchFamily="34" charset="0"/>
              </a:rPr>
              <a:t>Figures from Jure </a:t>
            </a:r>
            <a:r>
              <a:rPr lang="en-US" sz="1200" dirty="0" err="1">
                <a:latin typeface="Calibri" panose="020F0502020204030204" pitchFamily="34" charset="0"/>
                <a:cs typeface="Calibri" panose="020F0502020204030204" pitchFamily="34" charset="0"/>
              </a:rPr>
              <a:t>Leskovec</a:t>
            </a:r>
            <a:r>
              <a:rPr lang="en-US" sz="1200" dirty="0">
                <a:latin typeface="Calibri" panose="020F0502020204030204" pitchFamily="34" charset="0"/>
                <a:cs typeface="Calibri" panose="020F0502020204030204" pitchFamily="34" charset="0"/>
              </a:rPr>
              <a:t>, CS224W</a:t>
            </a:r>
          </a:p>
        </p:txBody>
      </p:sp>
      <p:pic>
        <p:nvPicPr>
          <p:cNvPr id="6" name="Content Placeholder 3">
            <a:extLst>
              <a:ext uri="{FF2B5EF4-FFF2-40B4-BE49-F238E27FC236}">
                <a16:creationId xmlns:a16="http://schemas.microsoft.com/office/drawing/2014/main" id="{C10749D7-A28E-2941-BE42-1B85716C9F87}"/>
              </a:ext>
            </a:extLst>
          </p:cNvPr>
          <p:cNvPicPr>
            <a:picLocks noChangeAspect="1"/>
          </p:cNvPicPr>
          <p:nvPr/>
        </p:nvPicPr>
        <p:blipFill rotWithShape="1">
          <a:blip r:embed="rId4"/>
          <a:srcRect l="48387" t="58294"/>
          <a:stretch/>
        </p:blipFill>
        <p:spPr>
          <a:xfrm>
            <a:off x="3055257" y="2977481"/>
            <a:ext cx="3495040" cy="1613848"/>
          </a:xfrm>
          <a:prstGeom prst="rect">
            <a:avLst/>
          </a:prstGeom>
        </p:spPr>
      </p:pic>
      <p:pic>
        <p:nvPicPr>
          <p:cNvPr id="7" name="Content Placeholder 3">
            <a:extLst>
              <a:ext uri="{FF2B5EF4-FFF2-40B4-BE49-F238E27FC236}">
                <a16:creationId xmlns:a16="http://schemas.microsoft.com/office/drawing/2014/main" id="{5C6AE857-BCEC-0745-AC23-237BFBF17375}"/>
              </a:ext>
            </a:extLst>
          </p:cNvPr>
          <p:cNvPicPr>
            <a:picLocks noChangeAspect="1"/>
          </p:cNvPicPr>
          <p:nvPr/>
        </p:nvPicPr>
        <p:blipFill rotWithShape="1">
          <a:blip r:embed="rId5"/>
          <a:srcRect l="52662" b="45074"/>
          <a:stretch/>
        </p:blipFill>
        <p:spPr>
          <a:xfrm>
            <a:off x="5410200" y="742950"/>
            <a:ext cx="3205564" cy="2125344"/>
          </a:xfrm>
          <a:prstGeom prst="rect">
            <a:avLst/>
          </a:prstGeom>
        </p:spPr>
      </p:pic>
    </p:spTree>
    <p:extLst>
      <p:ext uri="{BB962C8B-B14F-4D97-AF65-F5344CB8AC3E}">
        <p14:creationId xmlns:p14="http://schemas.microsoft.com/office/powerpoint/2010/main" val="236895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EC60D-DABC-3941-AF13-4A33ACE5BB14}"/>
              </a:ext>
            </a:extLst>
          </p:cNvPr>
          <p:cNvSpPr>
            <a:spLocks noGrp="1"/>
          </p:cNvSpPr>
          <p:nvPr>
            <p:ph type="title"/>
          </p:nvPr>
        </p:nvSpPr>
        <p:spPr>
          <a:xfrm>
            <a:off x="822960" y="214953"/>
            <a:ext cx="7543800" cy="756597"/>
          </a:xfrm>
        </p:spPr>
        <p:txBody>
          <a:bodyPr/>
          <a:lstStyle/>
          <a:p>
            <a:r>
              <a:rPr lang="en-US" dirty="0"/>
              <a:t>Networks can be undirected or directed</a:t>
            </a:r>
          </a:p>
        </p:txBody>
      </p:sp>
      <p:sp>
        <p:nvSpPr>
          <p:cNvPr id="22" name="Content Placeholder 21">
            <a:extLst>
              <a:ext uri="{FF2B5EF4-FFF2-40B4-BE49-F238E27FC236}">
                <a16:creationId xmlns:a16="http://schemas.microsoft.com/office/drawing/2014/main" id="{9C5FF757-2986-0744-AB54-15BCEE086E80}"/>
              </a:ext>
            </a:extLst>
          </p:cNvPr>
          <p:cNvSpPr>
            <a:spLocks noGrp="1"/>
          </p:cNvSpPr>
          <p:nvPr>
            <p:ph sz="half" idx="2"/>
          </p:nvPr>
        </p:nvSpPr>
        <p:spPr>
          <a:xfrm>
            <a:off x="5212080" y="1276352"/>
            <a:ext cx="3703320" cy="3867148"/>
          </a:xfrm>
        </p:spPr>
        <p:txBody>
          <a:bodyPr>
            <a:noAutofit/>
          </a:bodyPr>
          <a:lstStyle/>
          <a:p>
            <a:pPr marL="0" indent="0">
              <a:buNone/>
            </a:pPr>
            <a:r>
              <a:rPr lang="en-US" sz="3000" dirty="0">
                <a:solidFill>
                  <a:srgbClr val="0000CC"/>
                </a:solidFill>
              </a:rPr>
              <a:t>Directed</a:t>
            </a:r>
          </a:p>
          <a:p>
            <a:pPr marL="0" indent="0">
              <a:buNone/>
            </a:pPr>
            <a:endParaRPr lang="en-US" sz="3000" dirty="0"/>
          </a:p>
          <a:p>
            <a:pPr marL="0" indent="0">
              <a:buNone/>
            </a:pPr>
            <a:endParaRPr lang="en-US" sz="3000" dirty="0"/>
          </a:p>
          <a:p>
            <a:pPr marL="0" indent="0">
              <a:buNone/>
            </a:pPr>
            <a:endParaRPr lang="en-US" sz="3000" dirty="0"/>
          </a:p>
          <a:p>
            <a:pPr marL="0" indent="0">
              <a:buNone/>
            </a:pPr>
            <a:endParaRPr lang="en-US" sz="1200" dirty="0"/>
          </a:p>
          <a:p>
            <a:pPr marL="0" indent="0">
              <a:buNone/>
            </a:pPr>
            <a:r>
              <a:rPr lang="en-US" sz="2200" dirty="0"/>
              <a:t>Citations</a:t>
            </a:r>
          </a:p>
          <a:p>
            <a:pPr marL="0" indent="0">
              <a:buNone/>
            </a:pPr>
            <a:r>
              <a:rPr lang="en-US" sz="2200" dirty="0"/>
              <a:t>Following on Twitter or IG</a:t>
            </a:r>
          </a:p>
        </p:txBody>
      </p:sp>
      <p:sp>
        <p:nvSpPr>
          <p:cNvPr id="25" name="Content Placeholder 24">
            <a:extLst>
              <a:ext uri="{FF2B5EF4-FFF2-40B4-BE49-F238E27FC236}">
                <a16:creationId xmlns:a16="http://schemas.microsoft.com/office/drawing/2014/main" id="{AEC1FF29-5BF9-6345-BEE4-2A4BA5A1ABC9}"/>
              </a:ext>
            </a:extLst>
          </p:cNvPr>
          <p:cNvSpPr>
            <a:spLocks noGrp="1"/>
          </p:cNvSpPr>
          <p:nvPr>
            <p:ph sz="half" idx="1"/>
          </p:nvPr>
        </p:nvSpPr>
        <p:spPr>
          <a:xfrm>
            <a:off x="1371600" y="1276350"/>
            <a:ext cx="3703320" cy="3867150"/>
          </a:xfrm>
        </p:spPr>
        <p:txBody>
          <a:bodyPr>
            <a:noAutofit/>
          </a:bodyPr>
          <a:lstStyle/>
          <a:p>
            <a:pPr marL="0" indent="0">
              <a:buNone/>
            </a:pPr>
            <a:r>
              <a:rPr lang="en-US" sz="3000" dirty="0">
                <a:solidFill>
                  <a:srgbClr val="0000CC"/>
                </a:solidFill>
              </a:rPr>
              <a:t>Undirected</a:t>
            </a:r>
          </a:p>
          <a:p>
            <a:pPr marL="0" indent="0">
              <a:buNone/>
            </a:pPr>
            <a:endParaRPr lang="en-US" sz="3000" dirty="0"/>
          </a:p>
          <a:p>
            <a:pPr marL="0" indent="0">
              <a:buNone/>
            </a:pPr>
            <a:endParaRPr lang="en-US" sz="3000" dirty="0"/>
          </a:p>
          <a:p>
            <a:pPr marL="0" indent="0">
              <a:buNone/>
            </a:pPr>
            <a:endParaRPr lang="en-US" sz="3000" dirty="0"/>
          </a:p>
          <a:p>
            <a:pPr marL="0" indent="0">
              <a:buNone/>
            </a:pPr>
            <a:endParaRPr lang="en-US" sz="1200" dirty="0"/>
          </a:p>
          <a:p>
            <a:pPr marL="0" indent="0">
              <a:buNone/>
            </a:pPr>
            <a:r>
              <a:rPr lang="en-US" sz="2200" dirty="0"/>
              <a:t>Friendship on Facebook</a:t>
            </a:r>
          </a:p>
          <a:p>
            <a:pPr marL="0" indent="0">
              <a:buNone/>
            </a:pPr>
            <a:r>
              <a:rPr lang="en-US" sz="2200" dirty="0"/>
              <a:t>Actor Collaborations</a:t>
            </a:r>
          </a:p>
          <a:p>
            <a:pPr marL="0" indent="0">
              <a:buNone/>
            </a:pPr>
            <a:r>
              <a:rPr lang="en-US" sz="2200" dirty="0"/>
              <a:t>Twitter conversations</a:t>
            </a:r>
          </a:p>
          <a:p>
            <a:endParaRPr lang="en-US" sz="3000" dirty="0"/>
          </a:p>
        </p:txBody>
      </p:sp>
      <p:pic>
        <p:nvPicPr>
          <p:cNvPr id="27" name="Picture 26">
            <a:extLst>
              <a:ext uri="{FF2B5EF4-FFF2-40B4-BE49-F238E27FC236}">
                <a16:creationId xmlns:a16="http://schemas.microsoft.com/office/drawing/2014/main" id="{5FC58452-7027-7E4F-BB67-FAD4224897CD}"/>
              </a:ext>
            </a:extLst>
          </p:cNvPr>
          <p:cNvPicPr>
            <a:picLocks noChangeAspect="1"/>
          </p:cNvPicPr>
          <p:nvPr/>
        </p:nvPicPr>
        <p:blipFill>
          <a:blip r:embed="rId3"/>
          <a:srcRect/>
          <a:stretch/>
        </p:blipFill>
        <p:spPr>
          <a:xfrm>
            <a:off x="5498057" y="2038350"/>
            <a:ext cx="2329180" cy="1466850"/>
          </a:xfrm>
          <a:prstGeom prst="rect">
            <a:avLst/>
          </a:prstGeom>
        </p:spPr>
      </p:pic>
      <p:pic>
        <p:nvPicPr>
          <p:cNvPr id="29" name="Picture 28">
            <a:extLst>
              <a:ext uri="{FF2B5EF4-FFF2-40B4-BE49-F238E27FC236}">
                <a16:creationId xmlns:a16="http://schemas.microsoft.com/office/drawing/2014/main" id="{875FE959-784A-3743-9EFC-4CB8226C7EF8}"/>
              </a:ext>
            </a:extLst>
          </p:cNvPr>
          <p:cNvPicPr>
            <a:picLocks noChangeAspect="1"/>
          </p:cNvPicPr>
          <p:nvPr/>
        </p:nvPicPr>
        <p:blipFill>
          <a:blip r:embed="rId4"/>
          <a:srcRect/>
          <a:stretch/>
        </p:blipFill>
        <p:spPr>
          <a:xfrm>
            <a:off x="1621562" y="1979789"/>
            <a:ext cx="2329180" cy="1466850"/>
          </a:xfrm>
          <a:prstGeom prst="rect">
            <a:avLst/>
          </a:prstGeom>
        </p:spPr>
      </p:pic>
    </p:spTree>
    <p:extLst>
      <p:ext uri="{BB962C8B-B14F-4D97-AF65-F5344CB8AC3E}">
        <p14:creationId xmlns:p14="http://schemas.microsoft.com/office/powerpoint/2010/main" val="315463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6B88-44FA-9A46-A2D1-999CC73F1475}"/>
              </a:ext>
            </a:extLst>
          </p:cNvPr>
          <p:cNvSpPr>
            <a:spLocks noGrp="1"/>
          </p:cNvSpPr>
          <p:nvPr>
            <p:ph type="title"/>
          </p:nvPr>
        </p:nvSpPr>
        <p:spPr/>
        <p:txBody>
          <a:bodyPr>
            <a:normAutofit/>
          </a:bodyPr>
          <a:lstStyle/>
          <a:p>
            <a:r>
              <a:rPr lang="en-US" dirty="0"/>
              <a:t>Some useful properties of nodes</a:t>
            </a:r>
          </a:p>
        </p:txBody>
      </p:sp>
      <p:sp>
        <p:nvSpPr>
          <p:cNvPr id="3" name="Content Placeholder 2">
            <a:extLst>
              <a:ext uri="{FF2B5EF4-FFF2-40B4-BE49-F238E27FC236}">
                <a16:creationId xmlns:a16="http://schemas.microsoft.com/office/drawing/2014/main" id="{B5F0F226-3BB6-3242-9258-3D6858A326CF}"/>
              </a:ext>
            </a:extLst>
          </p:cNvPr>
          <p:cNvSpPr>
            <a:spLocks noGrp="1"/>
          </p:cNvSpPr>
          <p:nvPr>
            <p:ph idx="1"/>
          </p:nvPr>
        </p:nvSpPr>
        <p:spPr/>
        <p:txBody>
          <a:bodyPr/>
          <a:lstStyle/>
          <a:p>
            <a:r>
              <a:rPr lang="en-US" dirty="0"/>
              <a:t>Centrality Measures</a:t>
            </a:r>
          </a:p>
          <a:p>
            <a:pPr marL="457200" indent="-457200">
              <a:buFont typeface="Arial" panose="020B0604020202020204" pitchFamily="34" charset="0"/>
              <a:buChar char="•"/>
            </a:pPr>
            <a:r>
              <a:rPr lang="en-US" dirty="0"/>
              <a:t>Degree (Undirected, in-degree, out-degree)</a:t>
            </a:r>
          </a:p>
          <a:p>
            <a:pPr marL="457200" indent="-457200">
              <a:buFont typeface="Arial" panose="020B0604020202020204" pitchFamily="34" charset="0"/>
              <a:buChar char="•"/>
            </a:pPr>
            <a:r>
              <a:rPr lang="en-US" dirty="0"/>
              <a:t>Betweenness Centrality</a:t>
            </a:r>
          </a:p>
          <a:p>
            <a:r>
              <a:rPr lang="en-US" dirty="0"/>
              <a:t>Clustering Coefficient</a:t>
            </a:r>
          </a:p>
          <a:p>
            <a:endParaRPr lang="en-US" dirty="0"/>
          </a:p>
        </p:txBody>
      </p:sp>
    </p:spTree>
    <p:extLst>
      <p:ext uri="{BB962C8B-B14F-4D97-AF65-F5344CB8AC3E}">
        <p14:creationId xmlns:p14="http://schemas.microsoft.com/office/powerpoint/2010/main" val="2703304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6B88-44FA-9A46-A2D1-999CC73F1475}"/>
              </a:ext>
            </a:extLst>
          </p:cNvPr>
          <p:cNvSpPr>
            <a:spLocks noGrp="1"/>
          </p:cNvSpPr>
          <p:nvPr>
            <p:ph type="title"/>
          </p:nvPr>
        </p:nvSpPr>
        <p:spPr/>
        <p:txBody>
          <a:bodyPr>
            <a:normAutofit/>
          </a:bodyPr>
          <a:lstStyle/>
          <a:p>
            <a:r>
              <a:rPr lang="en-US" dirty="0"/>
              <a:t>Measuring Centrality: Degree</a:t>
            </a:r>
          </a:p>
        </p:txBody>
      </p:sp>
      <p:sp>
        <p:nvSpPr>
          <p:cNvPr id="3" name="Content Placeholder 2">
            <a:extLst>
              <a:ext uri="{FF2B5EF4-FFF2-40B4-BE49-F238E27FC236}">
                <a16:creationId xmlns:a16="http://schemas.microsoft.com/office/drawing/2014/main" id="{B5F0F226-3BB6-3242-9258-3D6858A326CF}"/>
              </a:ext>
            </a:extLst>
          </p:cNvPr>
          <p:cNvSpPr>
            <a:spLocks noGrp="1"/>
          </p:cNvSpPr>
          <p:nvPr>
            <p:ph idx="1"/>
          </p:nvPr>
        </p:nvSpPr>
        <p:spPr>
          <a:xfrm>
            <a:off x="822960" y="1200150"/>
            <a:ext cx="8168640" cy="1524000"/>
          </a:xfrm>
        </p:spPr>
        <p:txBody>
          <a:bodyPr>
            <a:normAutofit/>
          </a:bodyPr>
          <a:lstStyle/>
          <a:p>
            <a:r>
              <a:rPr lang="en-US" dirty="0"/>
              <a:t>Node degree </a:t>
            </a:r>
            <a:r>
              <a:rPr lang="en-US" dirty="0" err="1">
                <a:solidFill>
                  <a:srgbClr val="0000CC"/>
                </a:solidFill>
              </a:rPr>
              <a:t>k</a:t>
            </a:r>
            <a:r>
              <a:rPr lang="en-US" baseline="-25000" dirty="0" err="1">
                <a:solidFill>
                  <a:srgbClr val="0000CC"/>
                </a:solidFill>
              </a:rPr>
              <a:t>i</a:t>
            </a:r>
            <a:r>
              <a:rPr lang="en-US" dirty="0"/>
              <a:t>: the number of edges touching node </a:t>
            </a:r>
            <a:r>
              <a:rPr lang="en-US" dirty="0" err="1">
                <a:solidFill>
                  <a:srgbClr val="0000CC"/>
                </a:solidFill>
              </a:rPr>
              <a:t>i</a:t>
            </a:r>
            <a:endParaRPr lang="en-US" dirty="0">
              <a:solidFill>
                <a:srgbClr val="0000CC"/>
              </a:solidFill>
            </a:endParaRPr>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31F55D47-53B7-0643-BCF1-D54EF91BFB39}"/>
              </a:ext>
            </a:extLst>
          </p:cNvPr>
          <p:cNvPicPr>
            <a:picLocks noChangeAspect="1"/>
          </p:cNvPicPr>
          <p:nvPr/>
        </p:nvPicPr>
        <p:blipFill>
          <a:blip r:embed="rId3"/>
          <a:srcRect/>
          <a:stretch/>
        </p:blipFill>
        <p:spPr>
          <a:xfrm>
            <a:off x="2835768" y="1856316"/>
            <a:ext cx="3270263" cy="2059517"/>
          </a:xfrm>
          <a:prstGeom prst="rect">
            <a:avLst/>
          </a:prstGeom>
        </p:spPr>
      </p:pic>
      <p:sp>
        <p:nvSpPr>
          <p:cNvPr id="5" name="Content Placeholder 2">
            <a:extLst>
              <a:ext uri="{FF2B5EF4-FFF2-40B4-BE49-F238E27FC236}">
                <a16:creationId xmlns:a16="http://schemas.microsoft.com/office/drawing/2014/main" id="{70C59FED-E63E-4C49-B719-8B6F52656B92}"/>
              </a:ext>
            </a:extLst>
          </p:cNvPr>
          <p:cNvSpPr txBox="1">
            <a:spLocks/>
          </p:cNvSpPr>
          <p:nvPr/>
        </p:nvSpPr>
        <p:spPr>
          <a:xfrm>
            <a:off x="1127760" y="4171950"/>
            <a:ext cx="1386840" cy="64229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25000" dirty="0">
                <a:solidFill>
                  <a:srgbClr val="0000CC"/>
                </a:solidFill>
              </a:rPr>
              <a:t>2</a:t>
            </a:r>
            <a:r>
              <a:rPr lang="en-US" sz="3600" dirty="0">
                <a:solidFill>
                  <a:srgbClr val="0000CC"/>
                </a:solidFill>
              </a:rPr>
              <a:t>=4</a:t>
            </a:r>
            <a:endParaRPr lang="en-US" sz="3600" dirty="0"/>
          </a:p>
          <a:p>
            <a:pPr fontAlgn="auto"/>
            <a:endParaRPr lang="en-US" sz="3600" dirty="0"/>
          </a:p>
          <a:p>
            <a:pPr fontAlgn="auto"/>
            <a:endParaRPr lang="en-US" sz="3600" dirty="0"/>
          </a:p>
          <a:p>
            <a:pPr fontAlgn="auto"/>
            <a:endParaRPr lang="en-US" sz="3600" dirty="0"/>
          </a:p>
        </p:txBody>
      </p:sp>
      <p:sp>
        <p:nvSpPr>
          <p:cNvPr id="6" name="Content Placeholder 2">
            <a:extLst>
              <a:ext uri="{FF2B5EF4-FFF2-40B4-BE49-F238E27FC236}">
                <a16:creationId xmlns:a16="http://schemas.microsoft.com/office/drawing/2014/main" id="{FA89A61C-70DB-E444-B71C-0DAF5C3A48AF}"/>
              </a:ext>
            </a:extLst>
          </p:cNvPr>
          <p:cNvSpPr txBox="1">
            <a:spLocks/>
          </p:cNvSpPr>
          <p:nvPr/>
        </p:nvSpPr>
        <p:spPr>
          <a:xfrm>
            <a:off x="3581400" y="4171950"/>
            <a:ext cx="1553353" cy="762000"/>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25000" dirty="0">
                <a:solidFill>
                  <a:srgbClr val="0000CC"/>
                </a:solidFill>
              </a:rPr>
              <a:t>1</a:t>
            </a:r>
            <a:r>
              <a:rPr lang="en-US" sz="3600" dirty="0">
                <a:solidFill>
                  <a:srgbClr val="0000CC"/>
                </a:solidFill>
              </a:rPr>
              <a:t>=k</a:t>
            </a:r>
            <a:r>
              <a:rPr lang="en-US" sz="3600" baseline="-25000" dirty="0">
                <a:solidFill>
                  <a:srgbClr val="0000CC"/>
                </a:solidFill>
              </a:rPr>
              <a:t>3</a:t>
            </a:r>
            <a:r>
              <a:rPr lang="en-US" sz="3600" dirty="0">
                <a:solidFill>
                  <a:srgbClr val="0000CC"/>
                </a:solidFill>
              </a:rPr>
              <a:t>=1</a:t>
            </a:r>
            <a:endParaRPr lang="en-US" sz="3600" dirty="0"/>
          </a:p>
          <a:p>
            <a:pPr fontAlgn="auto"/>
            <a:endParaRPr lang="en-US" sz="3600" dirty="0"/>
          </a:p>
          <a:p>
            <a:pPr fontAlgn="auto"/>
            <a:endParaRPr lang="en-US" sz="3600" dirty="0"/>
          </a:p>
          <a:p>
            <a:pPr fontAlgn="auto"/>
            <a:endParaRPr lang="en-US" sz="3600" dirty="0"/>
          </a:p>
        </p:txBody>
      </p:sp>
      <p:sp>
        <p:nvSpPr>
          <p:cNvPr id="7" name="Content Placeholder 2">
            <a:extLst>
              <a:ext uri="{FF2B5EF4-FFF2-40B4-BE49-F238E27FC236}">
                <a16:creationId xmlns:a16="http://schemas.microsoft.com/office/drawing/2014/main" id="{510835E2-CF18-5747-B8DA-BF28EF3DE74A}"/>
              </a:ext>
            </a:extLst>
          </p:cNvPr>
          <p:cNvSpPr txBox="1">
            <a:spLocks/>
          </p:cNvSpPr>
          <p:nvPr/>
        </p:nvSpPr>
        <p:spPr>
          <a:xfrm>
            <a:off x="6096000" y="4084802"/>
            <a:ext cx="1726201" cy="7729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25000" dirty="0">
                <a:solidFill>
                  <a:srgbClr val="0000CC"/>
                </a:solidFill>
              </a:rPr>
              <a:t>4</a:t>
            </a:r>
            <a:r>
              <a:rPr lang="en-US" sz="3600" dirty="0">
                <a:solidFill>
                  <a:srgbClr val="0000CC"/>
                </a:solidFill>
              </a:rPr>
              <a:t>=k</a:t>
            </a:r>
            <a:r>
              <a:rPr lang="en-US" sz="3600" baseline="-25000" dirty="0">
                <a:solidFill>
                  <a:srgbClr val="0000CC"/>
                </a:solidFill>
              </a:rPr>
              <a:t>5</a:t>
            </a:r>
            <a:r>
              <a:rPr lang="en-US" sz="3600" dirty="0">
                <a:solidFill>
                  <a:srgbClr val="0000CC"/>
                </a:solidFill>
              </a:rPr>
              <a:t>=2</a:t>
            </a:r>
            <a:endParaRPr lang="en-US" sz="3600" dirty="0"/>
          </a:p>
          <a:p>
            <a:pPr fontAlgn="auto"/>
            <a:endParaRPr lang="en-US" sz="3600" dirty="0"/>
          </a:p>
          <a:p>
            <a:pPr fontAlgn="auto"/>
            <a:endParaRPr lang="en-US" sz="3600" dirty="0"/>
          </a:p>
          <a:p>
            <a:pPr fontAlgn="auto"/>
            <a:endParaRPr lang="en-US" sz="3600" dirty="0"/>
          </a:p>
        </p:txBody>
      </p:sp>
    </p:spTree>
    <p:extLst>
      <p:ext uri="{BB962C8B-B14F-4D97-AF65-F5344CB8AC3E}">
        <p14:creationId xmlns:p14="http://schemas.microsoft.com/office/powerpoint/2010/main" val="341592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6B88-44FA-9A46-A2D1-999CC73F1475}"/>
              </a:ext>
            </a:extLst>
          </p:cNvPr>
          <p:cNvSpPr>
            <a:spLocks noGrp="1"/>
          </p:cNvSpPr>
          <p:nvPr>
            <p:ph type="title"/>
          </p:nvPr>
        </p:nvSpPr>
        <p:spPr/>
        <p:txBody>
          <a:bodyPr>
            <a:normAutofit/>
          </a:bodyPr>
          <a:lstStyle/>
          <a:p>
            <a:r>
              <a:rPr lang="en-US" dirty="0"/>
              <a:t>Measuring Centrality: in-degree</a:t>
            </a:r>
          </a:p>
        </p:txBody>
      </p:sp>
      <p:sp>
        <p:nvSpPr>
          <p:cNvPr id="3" name="Content Placeholder 2">
            <a:extLst>
              <a:ext uri="{FF2B5EF4-FFF2-40B4-BE49-F238E27FC236}">
                <a16:creationId xmlns:a16="http://schemas.microsoft.com/office/drawing/2014/main" id="{B5F0F226-3BB6-3242-9258-3D6858A326CF}"/>
              </a:ext>
            </a:extLst>
          </p:cNvPr>
          <p:cNvSpPr>
            <a:spLocks noGrp="1"/>
          </p:cNvSpPr>
          <p:nvPr>
            <p:ph idx="1"/>
          </p:nvPr>
        </p:nvSpPr>
        <p:spPr>
          <a:xfrm>
            <a:off x="822960" y="1200150"/>
            <a:ext cx="8168640" cy="1524000"/>
          </a:xfrm>
        </p:spPr>
        <p:txBody>
          <a:bodyPr>
            <a:normAutofit/>
          </a:bodyPr>
          <a:lstStyle/>
          <a:p>
            <a:r>
              <a:rPr lang="en-US" dirty="0"/>
              <a:t>Node in-degree </a:t>
            </a:r>
            <a:r>
              <a:rPr lang="en-US" dirty="0" err="1">
                <a:solidFill>
                  <a:srgbClr val="0000CC"/>
                </a:solidFill>
              </a:rPr>
              <a:t>k</a:t>
            </a:r>
            <a:r>
              <a:rPr lang="en-US" baseline="30000" dirty="0" err="1">
                <a:solidFill>
                  <a:srgbClr val="0000CC"/>
                </a:solidFill>
              </a:rPr>
              <a:t>in</a:t>
            </a:r>
            <a:r>
              <a:rPr lang="en-US" baseline="-25000" dirty="0" err="1">
                <a:solidFill>
                  <a:srgbClr val="0000CC"/>
                </a:solidFill>
              </a:rPr>
              <a:t>i</a:t>
            </a:r>
            <a:r>
              <a:rPr lang="en-US" dirty="0"/>
              <a:t>: the number of edges into node </a:t>
            </a:r>
            <a:r>
              <a:rPr lang="en-US" dirty="0" err="1">
                <a:solidFill>
                  <a:srgbClr val="0000CC"/>
                </a:solidFill>
              </a:rPr>
              <a:t>i</a:t>
            </a:r>
            <a:endParaRPr lang="en-US" dirty="0">
              <a:solidFill>
                <a:srgbClr val="0000CC"/>
              </a:solidFill>
            </a:endParaRPr>
          </a:p>
          <a:p>
            <a:endParaRPr lang="en-US" dirty="0"/>
          </a:p>
          <a:p>
            <a:endParaRPr lang="en-US" dirty="0"/>
          </a:p>
          <a:p>
            <a:endParaRPr lang="en-US" dirty="0"/>
          </a:p>
          <a:p>
            <a:endParaRPr lang="en-US" dirty="0"/>
          </a:p>
          <a:p>
            <a:endParaRPr lang="en-US" dirty="0"/>
          </a:p>
        </p:txBody>
      </p:sp>
      <p:sp>
        <p:nvSpPr>
          <p:cNvPr id="5" name="Content Placeholder 2">
            <a:extLst>
              <a:ext uri="{FF2B5EF4-FFF2-40B4-BE49-F238E27FC236}">
                <a16:creationId xmlns:a16="http://schemas.microsoft.com/office/drawing/2014/main" id="{70C59FED-E63E-4C49-B719-8B6F52656B92}"/>
              </a:ext>
            </a:extLst>
          </p:cNvPr>
          <p:cNvSpPr txBox="1">
            <a:spLocks/>
          </p:cNvSpPr>
          <p:nvPr/>
        </p:nvSpPr>
        <p:spPr>
          <a:xfrm>
            <a:off x="1127760" y="4171950"/>
            <a:ext cx="1996440" cy="8518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30000" dirty="0">
                <a:solidFill>
                  <a:srgbClr val="0000CC"/>
                </a:solidFill>
              </a:rPr>
              <a:t>in</a:t>
            </a:r>
            <a:r>
              <a:rPr lang="en-US" sz="3600" baseline="-25000" dirty="0">
                <a:solidFill>
                  <a:srgbClr val="0000CC"/>
                </a:solidFill>
              </a:rPr>
              <a:t>2</a:t>
            </a:r>
            <a:r>
              <a:rPr lang="en-US" sz="3600" dirty="0">
                <a:solidFill>
                  <a:srgbClr val="0000CC"/>
                </a:solidFill>
              </a:rPr>
              <a:t>=k</a:t>
            </a:r>
            <a:r>
              <a:rPr lang="en-US" sz="3600" baseline="30000" dirty="0">
                <a:solidFill>
                  <a:srgbClr val="0000CC"/>
                </a:solidFill>
              </a:rPr>
              <a:t>in</a:t>
            </a:r>
            <a:r>
              <a:rPr lang="en-US" sz="3600" baseline="-25000" dirty="0">
                <a:solidFill>
                  <a:srgbClr val="0000CC"/>
                </a:solidFill>
              </a:rPr>
              <a:t>4</a:t>
            </a:r>
            <a:r>
              <a:rPr lang="en-US" sz="3600" dirty="0">
                <a:solidFill>
                  <a:srgbClr val="0000CC"/>
                </a:solidFill>
              </a:rPr>
              <a:t>=2</a:t>
            </a:r>
            <a:endParaRPr lang="en-US" sz="3600" dirty="0"/>
          </a:p>
          <a:p>
            <a:pPr fontAlgn="auto"/>
            <a:endParaRPr lang="en-US" sz="3600" dirty="0"/>
          </a:p>
          <a:p>
            <a:pPr fontAlgn="auto"/>
            <a:endParaRPr lang="en-US" sz="3600" dirty="0"/>
          </a:p>
          <a:p>
            <a:pPr fontAlgn="auto"/>
            <a:endParaRPr lang="en-US" sz="3600" dirty="0"/>
          </a:p>
        </p:txBody>
      </p:sp>
      <p:sp>
        <p:nvSpPr>
          <p:cNvPr id="6" name="Content Placeholder 2">
            <a:extLst>
              <a:ext uri="{FF2B5EF4-FFF2-40B4-BE49-F238E27FC236}">
                <a16:creationId xmlns:a16="http://schemas.microsoft.com/office/drawing/2014/main" id="{FA89A61C-70DB-E444-B71C-0DAF5C3A48AF}"/>
              </a:ext>
            </a:extLst>
          </p:cNvPr>
          <p:cNvSpPr txBox="1">
            <a:spLocks/>
          </p:cNvSpPr>
          <p:nvPr/>
        </p:nvSpPr>
        <p:spPr>
          <a:xfrm>
            <a:off x="4114800" y="4185557"/>
            <a:ext cx="2209800" cy="8518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30000" dirty="0">
                <a:solidFill>
                  <a:srgbClr val="0000CC"/>
                </a:solidFill>
              </a:rPr>
              <a:t>in</a:t>
            </a:r>
            <a:r>
              <a:rPr lang="en-US" sz="3600" baseline="-25000" dirty="0">
                <a:solidFill>
                  <a:srgbClr val="0000CC"/>
                </a:solidFill>
              </a:rPr>
              <a:t>1</a:t>
            </a:r>
            <a:r>
              <a:rPr lang="en-US" sz="3600" dirty="0">
                <a:solidFill>
                  <a:srgbClr val="0000CC"/>
                </a:solidFill>
              </a:rPr>
              <a:t>=k</a:t>
            </a:r>
            <a:r>
              <a:rPr lang="en-US" sz="3600" baseline="30000" dirty="0">
                <a:solidFill>
                  <a:srgbClr val="0000CC"/>
                </a:solidFill>
              </a:rPr>
              <a:t>in</a:t>
            </a:r>
            <a:r>
              <a:rPr lang="en-US" sz="3600" baseline="-25000" dirty="0">
                <a:solidFill>
                  <a:srgbClr val="0000CC"/>
                </a:solidFill>
              </a:rPr>
              <a:t>5</a:t>
            </a:r>
            <a:r>
              <a:rPr lang="en-US" sz="3600" dirty="0">
                <a:solidFill>
                  <a:srgbClr val="0000CC"/>
                </a:solidFill>
              </a:rPr>
              <a:t>=1</a:t>
            </a:r>
            <a:endParaRPr lang="en-US" sz="3600" dirty="0"/>
          </a:p>
          <a:p>
            <a:pPr fontAlgn="auto"/>
            <a:endParaRPr lang="en-US" sz="3600" dirty="0"/>
          </a:p>
          <a:p>
            <a:pPr fontAlgn="auto"/>
            <a:endParaRPr lang="en-US" sz="3600" dirty="0"/>
          </a:p>
          <a:p>
            <a:pPr fontAlgn="auto"/>
            <a:endParaRPr lang="en-US" sz="3600" dirty="0"/>
          </a:p>
        </p:txBody>
      </p:sp>
      <p:pic>
        <p:nvPicPr>
          <p:cNvPr id="8" name="Picture 7">
            <a:extLst>
              <a:ext uri="{FF2B5EF4-FFF2-40B4-BE49-F238E27FC236}">
                <a16:creationId xmlns:a16="http://schemas.microsoft.com/office/drawing/2014/main" id="{95AB9483-93D3-6246-B72F-D609B9BDDE2B}"/>
              </a:ext>
            </a:extLst>
          </p:cNvPr>
          <p:cNvPicPr>
            <a:picLocks noChangeAspect="1"/>
          </p:cNvPicPr>
          <p:nvPr/>
        </p:nvPicPr>
        <p:blipFill>
          <a:blip r:embed="rId3"/>
          <a:srcRect/>
          <a:stretch/>
        </p:blipFill>
        <p:spPr>
          <a:xfrm>
            <a:off x="2895600" y="1900237"/>
            <a:ext cx="3244216" cy="2043113"/>
          </a:xfrm>
          <a:prstGeom prst="rect">
            <a:avLst/>
          </a:prstGeom>
        </p:spPr>
      </p:pic>
      <p:sp>
        <p:nvSpPr>
          <p:cNvPr id="9" name="Content Placeholder 2">
            <a:extLst>
              <a:ext uri="{FF2B5EF4-FFF2-40B4-BE49-F238E27FC236}">
                <a16:creationId xmlns:a16="http://schemas.microsoft.com/office/drawing/2014/main" id="{966F634E-1F13-4348-8BEA-C2FF2D0E785A}"/>
              </a:ext>
            </a:extLst>
          </p:cNvPr>
          <p:cNvSpPr txBox="1">
            <a:spLocks/>
          </p:cNvSpPr>
          <p:nvPr/>
        </p:nvSpPr>
        <p:spPr>
          <a:xfrm>
            <a:off x="6629400" y="4171950"/>
            <a:ext cx="1386840" cy="8518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3600" dirty="0">
                <a:solidFill>
                  <a:srgbClr val="0000CC"/>
                </a:solidFill>
              </a:rPr>
              <a:t>k</a:t>
            </a:r>
            <a:r>
              <a:rPr lang="en-US" sz="3600" baseline="30000" dirty="0">
                <a:solidFill>
                  <a:srgbClr val="0000CC"/>
                </a:solidFill>
              </a:rPr>
              <a:t>in</a:t>
            </a:r>
            <a:r>
              <a:rPr lang="en-US" sz="3600" baseline="-25000" dirty="0">
                <a:solidFill>
                  <a:srgbClr val="0000CC"/>
                </a:solidFill>
              </a:rPr>
              <a:t>3</a:t>
            </a:r>
            <a:r>
              <a:rPr lang="en-US" sz="3600" dirty="0">
                <a:solidFill>
                  <a:srgbClr val="0000CC"/>
                </a:solidFill>
              </a:rPr>
              <a:t>=0</a:t>
            </a:r>
            <a:endParaRPr lang="en-US" sz="3600" dirty="0"/>
          </a:p>
          <a:p>
            <a:pPr fontAlgn="auto"/>
            <a:endParaRPr lang="en-US" sz="3600" dirty="0"/>
          </a:p>
          <a:p>
            <a:pPr fontAlgn="auto"/>
            <a:endParaRPr lang="en-US" sz="3600" dirty="0"/>
          </a:p>
          <a:p>
            <a:pPr fontAlgn="auto"/>
            <a:endParaRPr lang="en-US" sz="3600" dirty="0"/>
          </a:p>
        </p:txBody>
      </p:sp>
    </p:spTree>
    <p:extLst>
      <p:ext uri="{BB962C8B-B14F-4D97-AF65-F5344CB8AC3E}">
        <p14:creationId xmlns:p14="http://schemas.microsoft.com/office/powerpoint/2010/main" val="203370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05980"/>
            <a:ext cx="5829300" cy="422671"/>
          </a:xfrm>
        </p:spPr>
        <p:txBody>
          <a:bodyPr>
            <a:normAutofit fontScale="90000"/>
          </a:bodyPr>
          <a:lstStyle/>
          <a:p>
            <a:r>
              <a:rPr lang="en-US" dirty="0"/>
              <a:t>Betweenness Centrality</a:t>
            </a:r>
          </a:p>
        </p:txBody>
      </p:sp>
      <p:sp>
        <p:nvSpPr>
          <p:cNvPr id="3" name="Content Placeholder 2"/>
          <p:cNvSpPr>
            <a:spLocks noGrp="1"/>
          </p:cNvSpPr>
          <p:nvPr>
            <p:ph sz="quarter" idx="1"/>
          </p:nvPr>
        </p:nvSpPr>
        <p:spPr>
          <a:xfrm>
            <a:off x="533400" y="742950"/>
            <a:ext cx="8839200" cy="3429000"/>
          </a:xfrm>
        </p:spPr>
        <p:txBody>
          <a:bodyPr>
            <a:normAutofit/>
          </a:bodyPr>
          <a:lstStyle/>
          <a:p>
            <a:pPr marL="239316" lvl="1" indent="0">
              <a:buNone/>
            </a:pPr>
            <a:r>
              <a:rPr lang="en-US" dirty="0"/>
              <a:t>A node with high </a:t>
            </a:r>
            <a:r>
              <a:rPr lang="en-US" b="1" dirty="0"/>
              <a:t>betweenness</a:t>
            </a:r>
            <a:r>
              <a:rPr lang="en-US" dirty="0"/>
              <a:t> </a:t>
            </a:r>
          </a:p>
          <a:p>
            <a:pPr marL="638175" lvl="1" indent="-209550"/>
            <a:r>
              <a:rPr lang="en-US" dirty="0"/>
              <a:t>	lots of shortest paths between nodes must pass through it</a:t>
            </a:r>
          </a:p>
          <a:p>
            <a:pPr marL="638175" lvl="1" indent="-209550"/>
            <a:r>
              <a:rPr lang="en-US" dirty="0"/>
              <a:t>	is a bottleneck for  information flow in the network</a:t>
            </a:r>
          </a:p>
          <a:p>
            <a:pPr marL="239316" lvl="1" indent="0">
              <a:buNone/>
            </a:pPr>
            <a:r>
              <a:rPr lang="en-US" b="1" dirty="0"/>
              <a:t>Betweenness</a:t>
            </a:r>
            <a:r>
              <a:rPr lang="en-US" dirty="0"/>
              <a:t> of node 7 should be high </a:t>
            </a:r>
          </a:p>
        </p:txBody>
      </p:sp>
      <p:pic>
        <p:nvPicPr>
          <p:cNvPr id="4" name="Picture 3"/>
          <p:cNvPicPr>
            <a:picLocks noChangeAspect="1"/>
          </p:cNvPicPr>
          <p:nvPr/>
        </p:nvPicPr>
        <p:blipFill>
          <a:blip r:embed="rId3"/>
          <a:srcRect/>
          <a:stretch/>
        </p:blipFill>
        <p:spPr>
          <a:xfrm>
            <a:off x="1905000" y="2571750"/>
            <a:ext cx="5459141" cy="2577654"/>
          </a:xfrm>
          <a:prstGeom prst="rect">
            <a:avLst/>
          </a:prstGeom>
        </p:spPr>
      </p:pic>
    </p:spTree>
    <p:extLst>
      <p:ext uri="{BB962C8B-B14F-4D97-AF65-F5344CB8AC3E}">
        <p14:creationId xmlns:p14="http://schemas.microsoft.com/office/powerpoint/2010/main" val="80526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Betweenness</a:t>
            </a:r>
            <a:r>
              <a:rPr lang="en-US" dirty="0"/>
              <a:t> Centrality</a:t>
            </a:r>
          </a:p>
        </p:txBody>
      </p:sp>
      <p:sp>
        <p:nvSpPr>
          <p:cNvPr id="3" name="Content Placeholder 2"/>
          <p:cNvSpPr>
            <a:spLocks noGrp="1"/>
          </p:cNvSpPr>
          <p:nvPr>
            <p:ph sz="quarter" idx="1"/>
          </p:nvPr>
        </p:nvSpPr>
        <p:spPr>
          <a:xfrm>
            <a:off x="822960" y="1352550"/>
            <a:ext cx="8305800" cy="2971800"/>
          </a:xfrm>
        </p:spPr>
        <p:txBody>
          <a:bodyPr>
            <a:normAutofit/>
          </a:bodyPr>
          <a:lstStyle/>
          <a:p>
            <a:r>
              <a:rPr lang="en-US" dirty="0"/>
              <a:t>The </a:t>
            </a:r>
            <a:r>
              <a:rPr lang="en-US" b="1" dirty="0" err="1"/>
              <a:t>betweenness</a:t>
            </a:r>
            <a:r>
              <a:rPr lang="en-US" dirty="0"/>
              <a:t> of a node A (or an edge A-B)=</a:t>
            </a:r>
          </a:p>
          <a:p>
            <a:endParaRPr lang="en-US" dirty="0"/>
          </a:p>
          <a:p>
            <a:pPr marL="239316" lvl="1" indent="0">
              <a:buNone/>
            </a:pPr>
            <a:r>
              <a:rPr lang="en-US" dirty="0"/>
              <a:t>number of shortest paths that go through A (or A-B)</a:t>
            </a:r>
          </a:p>
          <a:p>
            <a:pPr marL="239316" lvl="1" indent="0">
              <a:buNone/>
            </a:pPr>
            <a:r>
              <a:rPr lang="en-US" sz="1050" dirty="0"/>
              <a:t>___________________________________________________________________________</a:t>
            </a:r>
            <a:endParaRPr lang="en-US" sz="1200" dirty="0"/>
          </a:p>
          <a:p>
            <a:pPr marL="239316" lvl="1" indent="0">
              <a:buNone/>
            </a:pPr>
            <a:r>
              <a:rPr lang="en-US" dirty="0"/>
              <a:t>total number of shortest paths that exist between all pairs of nodes</a:t>
            </a:r>
          </a:p>
          <a:p>
            <a:pPr marL="239316" lvl="1" indent="0">
              <a:buNone/>
            </a:pPr>
            <a:endParaRPr lang="en-US" dirty="0"/>
          </a:p>
          <a:p>
            <a:pPr marL="239316" lvl="1" indent="0">
              <a:buNone/>
            </a:pPr>
            <a:endParaRPr lang="en-US" dirty="0"/>
          </a:p>
        </p:txBody>
      </p:sp>
    </p:spTree>
    <p:extLst>
      <p:ext uri="{BB962C8B-B14F-4D97-AF65-F5344CB8AC3E}">
        <p14:creationId xmlns:p14="http://schemas.microsoft.com/office/powerpoint/2010/main" val="722247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188" y="5681"/>
            <a:ext cx="5829300" cy="546496"/>
          </a:xfrm>
        </p:spPr>
        <p:txBody>
          <a:bodyPr>
            <a:normAutofit fontScale="90000"/>
          </a:bodyPr>
          <a:lstStyle/>
          <a:p>
            <a:r>
              <a:rPr lang="en-US" dirty="0" err="1"/>
              <a:t>Betweenness</a:t>
            </a:r>
            <a:endParaRPr lang="en-US" dirty="0"/>
          </a:p>
        </p:txBody>
      </p:sp>
      <p:sp>
        <p:nvSpPr>
          <p:cNvPr id="3" name="Content Placeholder 2"/>
          <p:cNvSpPr>
            <a:spLocks noGrp="1"/>
          </p:cNvSpPr>
          <p:nvPr>
            <p:ph sz="quarter" idx="1"/>
          </p:nvPr>
        </p:nvSpPr>
        <p:spPr>
          <a:xfrm>
            <a:off x="1717601" y="737946"/>
            <a:ext cx="5829300" cy="912223"/>
          </a:xfrm>
        </p:spPr>
        <p:txBody>
          <a:bodyPr>
            <a:normAutofit fontScale="70000" lnSpcReduction="20000"/>
          </a:bodyPr>
          <a:lstStyle/>
          <a:p>
            <a:pPr marL="239316" lvl="1" indent="0">
              <a:buNone/>
            </a:pPr>
            <a:r>
              <a:rPr lang="en-US" dirty="0"/>
              <a:t>number of shortest paths that go through A </a:t>
            </a:r>
          </a:p>
          <a:p>
            <a:pPr marL="239316" lvl="1" indent="0">
              <a:buNone/>
            </a:pPr>
            <a:r>
              <a:rPr lang="en-US" sz="675" b="1" dirty="0"/>
              <a:t> </a:t>
            </a:r>
            <a:endParaRPr lang="en-US" sz="750" b="1" dirty="0"/>
          </a:p>
          <a:p>
            <a:pPr marL="239316" lvl="1" indent="0">
              <a:buNone/>
            </a:pPr>
            <a:r>
              <a:rPr lang="en-US" dirty="0"/>
              <a:t>total number of shortest paths between all pairs of nodes</a:t>
            </a:r>
          </a:p>
          <a:p>
            <a:pPr marL="239316" lvl="1"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99" y="3588295"/>
            <a:ext cx="1866801" cy="1212305"/>
          </a:xfrm>
          <a:prstGeom prst="rect">
            <a:avLst/>
          </a:prstGeom>
        </p:spPr>
      </p:pic>
      <p:sp>
        <p:nvSpPr>
          <p:cNvPr id="5" name="TextBox 4"/>
          <p:cNvSpPr txBox="1"/>
          <p:nvPr/>
        </p:nvSpPr>
        <p:spPr>
          <a:xfrm>
            <a:off x="1314450" y="3184391"/>
            <a:ext cx="1963936" cy="369332"/>
          </a:xfrm>
          <a:prstGeom prst="rect">
            <a:avLst/>
          </a:prstGeom>
          <a:noFill/>
        </p:spPr>
        <p:txBody>
          <a:bodyPr wrap="none" rtlCol="0">
            <a:spAutoFit/>
          </a:bodyPr>
          <a:lstStyle/>
          <a:p>
            <a:r>
              <a:rPr lang="en-US" sz="1800" dirty="0" err="1">
                <a:latin typeface="Calibri"/>
                <a:cs typeface="Calibri"/>
              </a:rPr>
              <a:t>Betweenness</a:t>
            </a:r>
            <a:r>
              <a:rPr lang="en-US" sz="1800" dirty="0">
                <a:latin typeface="Calibri"/>
                <a:cs typeface="Calibri"/>
              </a:rPr>
              <a:t> of B?</a:t>
            </a:r>
          </a:p>
        </p:txBody>
      </p:sp>
      <p:sp>
        <p:nvSpPr>
          <p:cNvPr id="7" name="TextBox 6"/>
          <p:cNvSpPr txBox="1"/>
          <p:nvPr/>
        </p:nvSpPr>
        <p:spPr>
          <a:xfrm>
            <a:off x="703629" y="1759614"/>
            <a:ext cx="1584216" cy="369332"/>
          </a:xfrm>
          <a:prstGeom prst="rect">
            <a:avLst/>
          </a:prstGeom>
          <a:noFill/>
        </p:spPr>
        <p:txBody>
          <a:bodyPr wrap="none" rtlCol="0">
            <a:spAutoFit/>
          </a:bodyPr>
          <a:lstStyle/>
          <a:p>
            <a:r>
              <a:rPr lang="en-US" sz="1800" dirty="0">
                <a:latin typeface="Calibri" charset="0"/>
                <a:ea typeface="Calibri" charset="0"/>
                <a:cs typeface="Calibri" charset="0"/>
              </a:rPr>
              <a:t>More formally:</a:t>
            </a:r>
          </a:p>
        </p:txBody>
      </p:sp>
      <p:sp>
        <p:nvSpPr>
          <p:cNvPr id="8" name="TextBox 7"/>
          <p:cNvSpPr txBox="1"/>
          <p:nvPr/>
        </p:nvSpPr>
        <p:spPr>
          <a:xfrm>
            <a:off x="4629150" y="3200400"/>
            <a:ext cx="1066126" cy="553998"/>
          </a:xfrm>
          <a:prstGeom prst="rect">
            <a:avLst/>
          </a:prstGeom>
          <a:noFill/>
        </p:spPr>
        <p:txBody>
          <a:bodyPr wrap="none" rtlCol="0">
            <a:spAutoFit/>
          </a:bodyPr>
          <a:lstStyle/>
          <a:p>
            <a:r>
              <a:rPr lang="en-US" sz="1500" u="sng" dirty="0">
                <a:latin typeface="Calibri" charset="0"/>
                <a:ea typeface="Calibri" charset="0"/>
                <a:cs typeface="Calibri" charset="0"/>
              </a:rPr>
              <a:t># sh. paths </a:t>
            </a:r>
          </a:p>
          <a:p>
            <a:r>
              <a:rPr lang="en-US" sz="1500" u="sng" dirty="0">
                <a:latin typeface="Calibri" charset="0"/>
                <a:ea typeface="Calibri" charset="0"/>
                <a:cs typeface="Calibri" charset="0"/>
              </a:rPr>
              <a:t>through B</a:t>
            </a:r>
          </a:p>
        </p:txBody>
      </p:sp>
      <p:sp>
        <p:nvSpPr>
          <p:cNvPr id="9" name="TextBox 8"/>
          <p:cNvSpPr txBox="1"/>
          <p:nvPr/>
        </p:nvSpPr>
        <p:spPr>
          <a:xfrm>
            <a:off x="5657850" y="3229606"/>
            <a:ext cx="1007584" cy="553998"/>
          </a:xfrm>
          <a:prstGeom prst="rect">
            <a:avLst/>
          </a:prstGeom>
          <a:noFill/>
        </p:spPr>
        <p:txBody>
          <a:bodyPr wrap="none" rtlCol="0">
            <a:spAutoFit/>
          </a:bodyPr>
          <a:lstStyle/>
          <a:p>
            <a:r>
              <a:rPr lang="en-US" sz="1500" u="sng" dirty="0">
                <a:latin typeface="Calibri" charset="0"/>
                <a:ea typeface="Calibri" charset="0"/>
                <a:cs typeface="Calibri" charset="0"/>
              </a:rPr>
              <a:t># shortest </a:t>
            </a:r>
          </a:p>
          <a:p>
            <a:r>
              <a:rPr lang="en-US" sz="1500" u="sng" dirty="0">
                <a:latin typeface="Calibri" charset="0"/>
                <a:ea typeface="Calibri" charset="0"/>
                <a:cs typeface="Calibri" charset="0"/>
              </a:rPr>
              <a:t>paths</a:t>
            </a:r>
          </a:p>
        </p:txBody>
      </p:sp>
      <p:sp>
        <p:nvSpPr>
          <p:cNvPr id="10" name="TextBox 9"/>
          <p:cNvSpPr txBox="1"/>
          <p:nvPr/>
        </p:nvSpPr>
        <p:spPr>
          <a:xfrm>
            <a:off x="4171950" y="3804850"/>
            <a:ext cx="553741" cy="415498"/>
          </a:xfrm>
          <a:prstGeom prst="rect">
            <a:avLst/>
          </a:prstGeom>
          <a:noFill/>
        </p:spPr>
        <p:txBody>
          <a:bodyPr wrap="none" rtlCol="0">
            <a:spAutoFit/>
          </a:bodyPr>
          <a:lstStyle/>
          <a:p>
            <a:r>
              <a:rPr lang="en-US" sz="2100" dirty="0">
                <a:latin typeface="Calibri" charset="0"/>
                <a:ea typeface="Calibri" charset="0"/>
                <a:cs typeface="Calibri" charset="0"/>
              </a:rPr>
              <a:t>A,C</a:t>
            </a:r>
          </a:p>
        </p:txBody>
      </p:sp>
      <p:sp>
        <p:nvSpPr>
          <p:cNvPr id="11" name="TextBox 10"/>
          <p:cNvSpPr txBox="1"/>
          <p:nvPr/>
        </p:nvSpPr>
        <p:spPr>
          <a:xfrm>
            <a:off x="4171951" y="4090600"/>
            <a:ext cx="574581" cy="415498"/>
          </a:xfrm>
          <a:prstGeom prst="rect">
            <a:avLst/>
          </a:prstGeom>
          <a:noFill/>
        </p:spPr>
        <p:txBody>
          <a:bodyPr wrap="none" rtlCol="0">
            <a:spAutoFit/>
          </a:bodyPr>
          <a:lstStyle/>
          <a:p>
            <a:r>
              <a:rPr lang="en-US" sz="2100" dirty="0">
                <a:latin typeface="Calibri" charset="0"/>
                <a:ea typeface="Calibri" charset="0"/>
                <a:cs typeface="Calibri" charset="0"/>
              </a:rPr>
              <a:t>A,D</a:t>
            </a:r>
          </a:p>
        </p:txBody>
      </p:sp>
      <p:sp>
        <p:nvSpPr>
          <p:cNvPr id="12" name="TextBox 11"/>
          <p:cNvSpPr txBox="1"/>
          <p:nvPr/>
        </p:nvSpPr>
        <p:spPr>
          <a:xfrm>
            <a:off x="4171950" y="4408185"/>
            <a:ext cx="560218" cy="415498"/>
          </a:xfrm>
          <a:prstGeom prst="rect">
            <a:avLst/>
          </a:prstGeom>
          <a:noFill/>
        </p:spPr>
        <p:txBody>
          <a:bodyPr wrap="none" rtlCol="0">
            <a:spAutoFit/>
          </a:bodyPr>
          <a:lstStyle/>
          <a:p>
            <a:r>
              <a:rPr lang="en-US" sz="2100" dirty="0">
                <a:latin typeface="Calibri" charset="0"/>
                <a:ea typeface="Calibri" charset="0"/>
                <a:cs typeface="Calibri" charset="0"/>
              </a:rPr>
              <a:t>C,D</a:t>
            </a:r>
          </a:p>
        </p:txBody>
      </p:sp>
      <p:sp>
        <p:nvSpPr>
          <p:cNvPr id="16" name="TextBox 15"/>
          <p:cNvSpPr txBox="1"/>
          <p:nvPr/>
        </p:nvSpPr>
        <p:spPr>
          <a:xfrm>
            <a:off x="5034251" y="3804850"/>
            <a:ext cx="320922" cy="415498"/>
          </a:xfrm>
          <a:prstGeom prst="rect">
            <a:avLst/>
          </a:prstGeom>
          <a:noFill/>
        </p:spPr>
        <p:txBody>
          <a:bodyPr wrap="none" rtlCol="0">
            <a:spAutoFit/>
          </a:bodyPr>
          <a:lstStyle/>
          <a:p>
            <a:r>
              <a:rPr lang="en-US" sz="2100" dirty="0">
                <a:latin typeface="Calibri" charset="0"/>
                <a:ea typeface="Calibri" charset="0"/>
                <a:cs typeface="Calibri" charset="0"/>
              </a:rPr>
              <a:t>0</a:t>
            </a:r>
          </a:p>
        </p:txBody>
      </p:sp>
      <p:sp>
        <p:nvSpPr>
          <p:cNvPr id="17" name="TextBox 16"/>
          <p:cNvSpPr txBox="1"/>
          <p:nvPr/>
        </p:nvSpPr>
        <p:spPr>
          <a:xfrm>
            <a:off x="5029200" y="4408185"/>
            <a:ext cx="320922" cy="415498"/>
          </a:xfrm>
          <a:prstGeom prst="rect">
            <a:avLst/>
          </a:prstGeom>
          <a:noFill/>
        </p:spPr>
        <p:txBody>
          <a:bodyPr wrap="none" rtlCol="0">
            <a:spAutoFit/>
          </a:bodyPr>
          <a:lstStyle/>
          <a:p>
            <a:r>
              <a:rPr lang="en-US" sz="2100" dirty="0">
                <a:latin typeface="Calibri" charset="0"/>
                <a:ea typeface="Calibri" charset="0"/>
                <a:cs typeface="Calibri" charset="0"/>
              </a:rPr>
              <a:t>0</a:t>
            </a:r>
          </a:p>
        </p:txBody>
      </p:sp>
      <p:sp>
        <p:nvSpPr>
          <p:cNvPr id="18" name="TextBox 17"/>
          <p:cNvSpPr txBox="1"/>
          <p:nvPr/>
        </p:nvSpPr>
        <p:spPr>
          <a:xfrm>
            <a:off x="5029200" y="4090600"/>
            <a:ext cx="320922" cy="415498"/>
          </a:xfrm>
          <a:prstGeom prst="rect">
            <a:avLst/>
          </a:prstGeom>
          <a:noFill/>
        </p:spPr>
        <p:txBody>
          <a:bodyPr wrap="none" rtlCol="0">
            <a:spAutoFit/>
          </a:bodyPr>
          <a:lstStyle/>
          <a:p>
            <a:r>
              <a:rPr lang="en-US" sz="2100" dirty="0">
                <a:latin typeface="Calibri" charset="0"/>
                <a:ea typeface="Calibri" charset="0"/>
                <a:cs typeface="Calibri" charset="0"/>
              </a:rPr>
              <a:t>1</a:t>
            </a:r>
          </a:p>
        </p:txBody>
      </p:sp>
      <p:sp>
        <p:nvSpPr>
          <p:cNvPr id="19" name="TextBox 18"/>
          <p:cNvSpPr txBox="1"/>
          <p:nvPr/>
        </p:nvSpPr>
        <p:spPr>
          <a:xfrm>
            <a:off x="6002079" y="4408185"/>
            <a:ext cx="320922" cy="415498"/>
          </a:xfrm>
          <a:prstGeom prst="rect">
            <a:avLst/>
          </a:prstGeom>
          <a:noFill/>
        </p:spPr>
        <p:txBody>
          <a:bodyPr wrap="none" rtlCol="0">
            <a:spAutoFit/>
          </a:bodyPr>
          <a:lstStyle/>
          <a:p>
            <a:r>
              <a:rPr lang="en-US" sz="2100" dirty="0">
                <a:latin typeface="Calibri" charset="0"/>
                <a:ea typeface="Calibri" charset="0"/>
                <a:cs typeface="Calibri" charset="0"/>
              </a:rPr>
              <a:t>1</a:t>
            </a:r>
          </a:p>
        </p:txBody>
      </p:sp>
      <p:sp>
        <p:nvSpPr>
          <p:cNvPr id="20" name="TextBox 19"/>
          <p:cNvSpPr txBox="1"/>
          <p:nvPr/>
        </p:nvSpPr>
        <p:spPr>
          <a:xfrm>
            <a:off x="6007130" y="4090600"/>
            <a:ext cx="320922" cy="415498"/>
          </a:xfrm>
          <a:prstGeom prst="rect">
            <a:avLst/>
          </a:prstGeom>
          <a:noFill/>
        </p:spPr>
        <p:txBody>
          <a:bodyPr wrap="none" rtlCol="0">
            <a:spAutoFit/>
          </a:bodyPr>
          <a:lstStyle/>
          <a:p>
            <a:r>
              <a:rPr lang="en-US" sz="2100" dirty="0">
                <a:latin typeface="Calibri" charset="0"/>
                <a:ea typeface="Calibri" charset="0"/>
                <a:cs typeface="Calibri" charset="0"/>
              </a:rPr>
              <a:t>2</a:t>
            </a:r>
          </a:p>
        </p:txBody>
      </p:sp>
      <p:sp>
        <p:nvSpPr>
          <p:cNvPr id="21" name="TextBox 20"/>
          <p:cNvSpPr txBox="1"/>
          <p:nvPr/>
        </p:nvSpPr>
        <p:spPr>
          <a:xfrm>
            <a:off x="6007130" y="3804850"/>
            <a:ext cx="320922" cy="415498"/>
          </a:xfrm>
          <a:prstGeom prst="rect">
            <a:avLst/>
          </a:prstGeom>
          <a:noFill/>
        </p:spPr>
        <p:txBody>
          <a:bodyPr wrap="none" rtlCol="0">
            <a:spAutoFit/>
          </a:bodyPr>
          <a:lstStyle/>
          <a:p>
            <a:r>
              <a:rPr lang="en-US" sz="2100" dirty="0">
                <a:latin typeface="Calibri" charset="0"/>
                <a:ea typeface="Calibri" charset="0"/>
                <a:cs typeface="Calibri" charset="0"/>
              </a:rPr>
              <a:t>1</a:t>
            </a:r>
          </a:p>
        </p:txBody>
      </p:sp>
      <p:sp>
        <p:nvSpPr>
          <p:cNvPr id="22" name="TextBox 21"/>
          <p:cNvSpPr txBox="1"/>
          <p:nvPr/>
        </p:nvSpPr>
        <p:spPr>
          <a:xfrm>
            <a:off x="6850957" y="3752329"/>
            <a:ext cx="1593706" cy="738664"/>
          </a:xfrm>
          <a:prstGeom prst="rect">
            <a:avLst/>
          </a:prstGeom>
          <a:noFill/>
        </p:spPr>
        <p:txBody>
          <a:bodyPr wrap="none" rtlCol="0">
            <a:spAutoFit/>
          </a:bodyPr>
          <a:lstStyle/>
          <a:p>
            <a:r>
              <a:rPr lang="en-US" sz="2100" dirty="0">
                <a:latin typeface="Calibri" charset="0"/>
                <a:ea typeface="Calibri" charset="0"/>
                <a:cs typeface="Calibri" charset="0"/>
              </a:rPr>
              <a:t>Centrality </a:t>
            </a:r>
            <a:r>
              <a:rPr lang="en-US" sz="2100" dirty="0" err="1">
                <a:latin typeface="Calibri" charset="0"/>
                <a:ea typeface="Calibri" charset="0"/>
                <a:cs typeface="Calibri" charset="0"/>
              </a:rPr>
              <a:t>b</a:t>
            </a:r>
            <a:r>
              <a:rPr lang="en-US" sz="2100" baseline="-25000" dirty="0" err="1">
                <a:latin typeface="Calibri" charset="0"/>
                <a:ea typeface="Calibri" charset="0"/>
                <a:cs typeface="Calibri" charset="0"/>
              </a:rPr>
              <a:t>B</a:t>
            </a:r>
            <a:endParaRPr lang="en-US" sz="2100" baseline="-25000" dirty="0">
              <a:latin typeface="Calibri" charset="0"/>
              <a:ea typeface="Calibri" charset="0"/>
              <a:cs typeface="Calibri" charset="0"/>
            </a:endParaRPr>
          </a:p>
          <a:p>
            <a:r>
              <a:rPr lang="en-US" sz="2100" dirty="0">
                <a:latin typeface="Calibri" charset="0"/>
                <a:ea typeface="Calibri" charset="0"/>
                <a:cs typeface="Calibri" charset="0"/>
              </a:rPr>
              <a:t>=</a:t>
            </a:r>
          </a:p>
        </p:txBody>
      </p:sp>
      <p:sp>
        <p:nvSpPr>
          <p:cNvPr id="23" name="TextBox 22"/>
          <p:cNvSpPr txBox="1"/>
          <p:nvPr/>
        </p:nvSpPr>
        <p:spPr>
          <a:xfrm>
            <a:off x="7099803" y="4110119"/>
            <a:ext cx="614271" cy="461665"/>
          </a:xfrm>
          <a:prstGeom prst="rect">
            <a:avLst/>
          </a:prstGeom>
          <a:noFill/>
        </p:spPr>
        <p:txBody>
          <a:bodyPr wrap="none" rtlCol="0">
            <a:spAutoFit/>
          </a:bodyPr>
          <a:lstStyle/>
          <a:p>
            <a:r>
              <a:rPr lang="en-US" dirty="0">
                <a:latin typeface="Calibri" charset="0"/>
                <a:ea typeface="Calibri" charset="0"/>
                <a:cs typeface="Calibri" charset="0"/>
              </a:rPr>
              <a:t>1/4</a:t>
            </a:r>
            <a:endParaRPr lang="en-US" sz="1800" dirty="0">
              <a:latin typeface="Calibri" charset="0"/>
              <a:ea typeface="Calibri" charset="0"/>
              <a:cs typeface="Calibri" charset="0"/>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20B6A86B-A25C-5344-BEA2-C8CF1A0E2472}"/>
                  </a:ext>
                </a:extLst>
              </p:cNvPr>
              <p:cNvSpPr txBox="1"/>
              <p:nvPr/>
            </p:nvSpPr>
            <p:spPr>
              <a:xfrm>
                <a:off x="2603360" y="1466169"/>
                <a:ext cx="4062074" cy="932628"/>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𝑗</m:t>
                          </m:r>
                        </m:sub>
                      </m:sSub>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𝑘</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f>
                                <m:fPr>
                                  <m:ctrlPr>
                                    <a:rPr lang="en-US" sz="2000" b="0" i="1" smtClean="0">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𝑖𝑘</m:t>
                                      </m:r>
                                    </m:sub>
                                  </m:sSub>
                                  <m:r>
                                    <a:rPr lang="en-US" sz="2000" b="0" i="1" smtClean="0">
                                      <a:latin typeface="Cambria Math" panose="02040503050406030204" pitchFamily="18" charset="0"/>
                                    </a:rPr>
                                    <m:t>(</m:t>
                                  </m:r>
                                  <m:r>
                                    <a:rPr lang="en-US" sz="2000" b="0" i="1" smtClean="0">
                                      <a:latin typeface="Cambria Math" panose="02040503050406030204" pitchFamily="18" charset="0"/>
                                    </a:rPr>
                                    <m:t>𝑗</m:t>
                                  </m:r>
                                  <m:r>
                                    <a:rPr lang="en-US" sz="2000" b="0" i="1" smtClean="0">
                                      <a:latin typeface="Cambria Math" panose="02040503050406030204" pitchFamily="18" charset="0"/>
                                    </a:rPr>
                                    <m:t>)</m:t>
                                  </m:r>
                                </m:num>
                                <m:den>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𝑖𝑘</m:t>
                                      </m:r>
                                    </m:sub>
                                  </m:sSub>
                                </m:den>
                              </m:f>
                            </m:e>
                          </m:nary>
                        </m:e>
                      </m:nary>
                      <m:r>
                        <a:rPr lang="en-US" sz="2000" b="0" i="1" smtClean="0">
                          <a:latin typeface="Cambria Math" panose="02040503050406030204" pitchFamily="18" charset="0"/>
                        </a:rPr>
                        <m:t>,</m:t>
                      </m:r>
                      <m:r>
                        <a:rPr lang="en-US" sz="2000" b="0" i="1" smtClean="0">
                          <a:latin typeface="Cambria Math" panose="02040503050406030204" pitchFamily="18" charset="0"/>
                        </a:rPr>
                        <m:t>𝑖</m:t>
                      </m:r>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𝑗</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𝑘</m:t>
                      </m:r>
                    </m:oMath>
                  </m:oMathPara>
                </a14:m>
                <a:endParaRPr lang="en-US" sz="2000" dirty="0"/>
              </a:p>
            </p:txBody>
          </p:sp>
        </mc:Choice>
        <mc:Fallback>
          <p:sp>
            <p:nvSpPr>
              <p:cNvPr id="14" name="TextBox 13">
                <a:extLst>
                  <a:ext uri="{FF2B5EF4-FFF2-40B4-BE49-F238E27FC236}">
                    <a16:creationId xmlns:a16="http://schemas.microsoft.com/office/drawing/2014/main" id="{20B6A86B-A25C-5344-BEA2-C8CF1A0E2472}"/>
                  </a:ext>
                </a:extLst>
              </p:cNvPr>
              <p:cNvSpPr txBox="1">
                <a:spLocks noRot="1" noChangeAspect="1" noMove="1" noResize="1" noEditPoints="1" noAdjustHandles="1" noChangeArrowheads="1" noChangeShapeType="1" noTextEdit="1"/>
              </p:cNvSpPr>
              <p:nvPr/>
            </p:nvSpPr>
            <p:spPr>
              <a:xfrm>
                <a:off x="2603360" y="1466169"/>
                <a:ext cx="4062074" cy="932628"/>
              </a:xfrm>
              <a:prstGeom prst="rect">
                <a:avLst/>
              </a:prstGeom>
              <a:blipFill>
                <a:blip r:embed="rId4"/>
                <a:stretch>
                  <a:fillRect t="-102667" b="-154667"/>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A8876226-147D-8848-A6D4-B3BFBE4DE67D}"/>
              </a:ext>
            </a:extLst>
          </p:cNvPr>
          <p:cNvSpPr txBox="1"/>
          <p:nvPr/>
        </p:nvSpPr>
        <p:spPr>
          <a:xfrm>
            <a:off x="703629" y="2364033"/>
            <a:ext cx="7983171"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Where: </a:t>
            </a:r>
            <a:r>
              <a:rPr lang="en-US" sz="2000" dirty="0" err="1">
                <a:latin typeface="Calibri" panose="020F0502020204030204" pitchFamily="34" charset="0"/>
                <a:cs typeface="Calibri" panose="020F0502020204030204" pitchFamily="34" charset="0"/>
              </a:rPr>
              <a:t>s</a:t>
            </a:r>
            <a:r>
              <a:rPr lang="en-US" sz="2000" baseline="-25000" dirty="0" err="1">
                <a:latin typeface="Calibri" panose="020F0502020204030204" pitchFamily="34" charset="0"/>
                <a:cs typeface="Calibri" panose="020F0502020204030204" pitchFamily="34" charset="0"/>
              </a:rPr>
              <a:t>ik</a:t>
            </a:r>
            <a:r>
              <a:rPr lang="en-US" sz="2000" dirty="0">
                <a:latin typeface="Calibri" panose="020F0502020204030204" pitchFamily="34" charset="0"/>
                <a:cs typeface="Calibri" panose="020F0502020204030204" pitchFamily="34" charset="0"/>
              </a:rPr>
              <a:t> = the # of shortest paths between </a:t>
            </a:r>
            <a:r>
              <a:rPr lang="en-US" sz="2000" dirty="0" err="1">
                <a:latin typeface="Calibri" panose="020F0502020204030204" pitchFamily="34" charset="0"/>
                <a:cs typeface="Calibri" panose="020F0502020204030204" pitchFamily="34" charset="0"/>
              </a:rPr>
              <a:t>i</a:t>
            </a:r>
            <a:r>
              <a:rPr lang="en-US" sz="2000" dirty="0">
                <a:latin typeface="Calibri" panose="020F0502020204030204" pitchFamily="34" charset="0"/>
                <a:cs typeface="Calibri" panose="020F0502020204030204" pitchFamily="34" charset="0"/>
              </a:rPr>
              <a:t> and k</a:t>
            </a:r>
          </a:p>
          <a:p>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s</a:t>
            </a:r>
            <a:r>
              <a:rPr lang="en-US" sz="2000" baseline="-25000" dirty="0" err="1">
                <a:latin typeface="Calibri" panose="020F0502020204030204" pitchFamily="34" charset="0"/>
                <a:cs typeface="Calibri" panose="020F0502020204030204" pitchFamily="34" charset="0"/>
              </a:rPr>
              <a:t>ik</a:t>
            </a:r>
            <a:r>
              <a:rPr lang="en-US" sz="2000" dirty="0">
                <a:latin typeface="Calibri" panose="020F0502020204030204" pitchFamily="34" charset="0"/>
                <a:cs typeface="Calibri" panose="020F0502020204030204" pitchFamily="34" charset="0"/>
              </a:rPr>
              <a:t>(j) = the # of shortest paths between </a:t>
            </a:r>
            <a:r>
              <a:rPr lang="en-US" sz="2000" dirty="0" err="1">
                <a:latin typeface="Calibri" panose="020F0502020204030204" pitchFamily="34" charset="0"/>
                <a:cs typeface="Calibri" panose="020F0502020204030204" pitchFamily="34" charset="0"/>
              </a:rPr>
              <a:t>i</a:t>
            </a:r>
            <a:r>
              <a:rPr lang="en-US" sz="2000" dirty="0">
                <a:latin typeface="Calibri" panose="020F0502020204030204" pitchFamily="34" charset="0"/>
                <a:cs typeface="Calibri" panose="020F0502020204030204" pitchFamily="34" charset="0"/>
              </a:rPr>
              <a:t> and k that go through j </a:t>
            </a:r>
            <a:endParaRPr lang="en-US" dirty="0"/>
          </a:p>
        </p:txBody>
      </p:sp>
      <p:sp>
        <p:nvSpPr>
          <p:cNvPr id="25" name="TextBox 24">
            <a:extLst>
              <a:ext uri="{FF2B5EF4-FFF2-40B4-BE49-F238E27FC236}">
                <a16:creationId xmlns:a16="http://schemas.microsoft.com/office/drawing/2014/main" id="{C47C3CBD-678E-2943-BF0B-05A3E0E30EDE}"/>
              </a:ext>
            </a:extLst>
          </p:cNvPr>
          <p:cNvSpPr txBox="1"/>
          <p:nvPr/>
        </p:nvSpPr>
        <p:spPr>
          <a:xfrm>
            <a:off x="927931" y="801400"/>
            <a:ext cx="811441" cy="461665"/>
          </a:xfrm>
          <a:prstGeom prst="rect">
            <a:avLst/>
          </a:prstGeom>
          <a:noFill/>
        </p:spPr>
        <p:txBody>
          <a:bodyPr wrap="none" rtlCol="0">
            <a:spAutoFit/>
          </a:bodyPr>
          <a:lstStyle/>
          <a:p>
            <a:r>
              <a:rPr lang="en-US" dirty="0" err="1"/>
              <a:t>b</a:t>
            </a:r>
            <a:r>
              <a:rPr lang="en-US" baseline="-25000" dirty="0" err="1"/>
              <a:t>A</a:t>
            </a:r>
            <a:r>
              <a:rPr lang="en-US" dirty="0"/>
              <a:t> =</a:t>
            </a:r>
          </a:p>
        </p:txBody>
      </p:sp>
      <p:sp>
        <p:nvSpPr>
          <p:cNvPr id="26" name="Line 19">
            <a:extLst>
              <a:ext uri="{FF2B5EF4-FFF2-40B4-BE49-F238E27FC236}">
                <a16:creationId xmlns:a16="http://schemas.microsoft.com/office/drawing/2014/main" id="{3C1070BE-8210-5347-8EED-1597B802EF13}"/>
              </a:ext>
            </a:extLst>
          </p:cNvPr>
          <p:cNvSpPr>
            <a:spLocks noChangeShapeType="1"/>
          </p:cNvSpPr>
          <p:nvPr/>
        </p:nvSpPr>
        <p:spPr bwMode="auto">
          <a:xfrm>
            <a:off x="1979134" y="1047750"/>
            <a:ext cx="4686300" cy="0"/>
          </a:xfrm>
          <a:prstGeom prst="line">
            <a:avLst/>
          </a:prstGeom>
          <a:noFill/>
          <a:ln w="38100">
            <a:solidFill>
              <a:schemeClr val="tx1"/>
            </a:solidFill>
            <a:round/>
            <a:headEnd/>
            <a:tailEnd/>
          </a:ln>
        </p:spPr>
        <p:txBody>
          <a:bodyPr>
            <a:prstTxWarp prst="textNoShape">
              <a:avLst/>
            </a:prstTxWarp>
            <a:spAutoFit/>
          </a:bodyPr>
          <a:lstStyle/>
          <a:p>
            <a:endParaRPr lang="en-US" sz="1800"/>
          </a:p>
        </p:txBody>
      </p:sp>
    </p:spTree>
    <p:extLst>
      <p:ext uri="{BB962C8B-B14F-4D97-AF65-F5344CB8AC3E}">
        <p14:creationId xmlns:p14="http://schemas.microsoft.com/office/powerpoint/2010/main" val="170746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6" grpId="0"/>
      <p:bldP spid="17" grpId="0"/>
      <p:bldP spid="18" grpId="0"/>
      <p:bldP spid="19" grpId="0"/>
      <p:bldP spid="20" grpId="0"/>
      <p:bldP spid="21" grpId="0"/>
      <p:bldP spid="22"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B03A5-6214-AB4B-A4AC-8880098EE7DF}"/>
              </a:ext>
            </a:extLst>
          </p:cNvPr>
          <p:cNvSpPr>
            <a:spLocks noGrp="1"/>
          </p:cNvSpPr>
          <p:nvPr>
            <p:ph type="title"/>
          </p:nvPr>
        </p:nvSpPr>
        <p:spPr/>
        <p:txBody>
          <a:bodyPr/>
          <a:lstStyle/>
          <a:p>
            <a:r>
              <a:rPr lang="en-US" dirty="0"/>
              <a:t>Clustering coefficient</a:t>
            </a:r>
          </a:p>
        </p:txBody>
      </p:sp>
      <p:sp>
        <p:nvSpPr>
          <p:cNvPr id="3" name="Content Placeholder 2">
            <a:extLst>
              <a:ext uri="{FF2B5EF4-FFF2-40B4-BE49-F238E27FC236}">
                <a16:creationId xmlns:a16="http://schemas.microsoft.com/office/drawing/2014/main" id="{24B45207-BF38-0C44-A57B-979436620310}"/>
              </a:ext>
            </a:extLst>
          </p:cNvPr>
          <p:cNvSpPr>
            <a:spLocks noGrp="1"/>
          </p:cNvSpPr>
          <p:nvPr>
            <p:ph idx="1"/>
          </p:nvPr>
        </p:nvSpPr>
        <p:spPr>
          <a:xfrm>
            <a:off x="822959" y="1047750"/>
            <a:ext cx="8321041" cy="4095750"/>
          </a:xfrm>
        </p:spPr>
        <p:txBody>
          <a:bodyPr>
            <a:normAutofit/>
          </a:bodyPr>
          <a:lstStyle/>
          <a:p>
            <a:pPr>
              <a:lnSpc>
                <a:spcPct val="100000"/>
              </a:lnSpc>
              <a:spcBef>
                <a:spcPts val="1000"/>
              </a:spcBef>
            </a:pPr>
            <a:r>
              <a:rPr lang="en-US" dirty="0"/>
              <a:t>C</a:t>
            </a:r>
            <a:r>
              <a:rPr lang="en-US" baseline="-25000" dirty="0"/>
              <a:t>A</a:t>
            </a:r>
            <a:r>
              <a:rPr lang="en-US" dirty="0"/>
              <a:t> for a node A:  what % of my friends know each other?</a:t>
            </a:r>
          </a:p>
          <a:p>
            <a:pPr marL="457200" indent="-457200">
              <a:lnSpc>
                <a:spcPct val="100000"/>
              </a:lnSpc>
              <a:spcBef>
                <a:spcPts val="1000"/>
              </a:spcBef>
              <a:buFont typeface="Arial" panose="020B0604020202020204" pitchFamily="34" charset="0"/>
              <a:buChar char="•"/>
            </a:pPr>
            <a:r>
              <a:rPr lang="en-US" sz="2600" dirty="0"/>
              <a:t>A has 3 friends (B,C,D), 3 possible links (B-C, B-D, C-D)</a:t>
            </a:r>
          </a:p>
          <a:p>
            <a:pPr marL="457200" indent="-457200">
              <a:lnSpc>
                <a:spcPct val="100000"/>
              </a:lnSpc>
              <a:spcBef>
                <a:spcPts val="1000"/>
              </a:spcBef>
              <a:buFont typeface="Arial" panose="020B0604020202020204" pitchFamily="34" charset="0"/>
              <a:buChar char="•"/>
            </a:pPr>
            <a:r>
              <a:rPr lang="en-US" sz="2600" dirty="0"/>
              <a:t>Only  C-D exists</a:t>
            </a:r>
          </a:p>
          <a:p>
            <a:pPr marL="457200" indent="-457200">
              <a:lnSpc>
                <a:spcPct val="100000"/>
              </a:lnSpc>
              <a:spcBef>
                <a:spcPts val="1000"/>
              </a:spcBef>
              <a:buFont typeface="Arial" panose="020B0604020202020204" pitchFamily="34" charset="0"/>
              <a:buChar char="•"/>
            </a:pPr>
            <a:r>
              <a:rPr lang="en-US" sz="2600" dirty="0"/>
              <a:t>C</a:t>
            </a:r>
            <a:r>
              <a:rPr lang="en-US" sz="2600" baseline="-25000" dirty="0"/>
              <a:t>A</a:t>
            </a:r>
            <a:r>
              <a:rPr lang="en-US" sz="2600" dirty="0"/>
              <a:t> = 1/3</a:t>
            </a:r>
          </a:p>
          <a:p>
            <a:pPr marL="457200" indent="-457200">
              <a:lnSpc>
                <a:spcPct val="100000"/>
              </a:lnSpc>
              <a:spcBef>
                <a:spcPts val="1000"/>
              </a:spcBef>
              <a:buFont typeface="Arial" panose="020B0604020202020204" pitchFamily="34" charset="0"/>
              <a:buChar char="•"/>
            </a:pPr>
            <a:r>
              <a:rPr lang="en-US" sz="2600" dirty="0"/>
              <a:t>How about C</a:t>
            </a:r>
            <a:r>
              <a:rPr lang="en-US" sz="2600" baseline="-25000" dirty="0"/>
              <a:t>C</a:t>
            </a:r>
            <a:r>
              <a:rPr lang="en-US" sz="2600" dirty="0"/>
              <a:t>?</a:t>
            </a:r>
          </a:p>
          <a:p>
            <a:pPr marL="457200" indent="-457200">
              <a:lnSpc>
                <a:spcPct val="100000"/>
              </a:lnSpc>
              <a:spcBef>
                <a:spcPts val="1000"/>
              </a:spcBef>
              <a:buFont typeface="Arial" panose="020B0604020202020204" pitchFamily="34" charset="0"/>
              <a:buChar char="•"/>
            </a:pPr>
            <a:r>
              <a:rPr lang="en-US" sz="2600" dirty="0"/>
              <a:t>C</a:t>
            </a:r>
            <a:r>
              <a:rPr lang="en-US" sz="2600" baseline="-25000" dirty="0"/>
              <a:t>C</a:t>
            </a:r>
            <a:r>
              <a:rPr lang="en-US" sz="2600" dirty="0"/>
              <a:t>=1/1</a:t>
            </a:r>
          </a:p>
          <a:p>
            <a:pPr marL="457200" indent="-457200">
              <a:lnSpc>
                <a:spcPct val="100000"/>
              </a:lnSpc>
              <a:spcBef>
                <a:spcPts val="1000"/>
              </a:spcBef>
              <a:buFont typeface="Arial" panose="020B0604020202020204" pitchFamily="34" charset="0"/>
              <a:buChar char="•"/>
            </a:pPr>
            <a:r>
              <a:rPr lang="en-US" sz="2600" dirty="0"/>
              <a:t>Ranges from 0 (no friends know each other) to 1 (all do)</a:t>
            </a:r>
          </a:p>
        </p:txBody>
      </p:sp>
      <p:pic>
        <p:nvPicPr>
          <p:cNvPr id="23" name="Picture 22">
            <a:extLst>
              <a:ext uri="{FF2B5EF4-FFF2-40B4-BE49-F238E27FC236}">
                <a16:creationId xmlns:a16="http://schemas.microsoft.com/office/drawing/2014/main" id="{2C1B0992-99C8-6F4B-9B78-F552F24FE8FB}"/>
              </a:ext>
            </a:extLst>
          </p:cNvPr>
          <p:cNvPicPr>
            <a:picLocks noChangeAspect="1"/>
          </p:cNvPicPr>
          <p:nvPr/>
        </p:nvPicPr>
        <p:blipFill>
          <a:blip r:embed="rId3"/>
          <a:stretch>
            <a:fillRect/>
          </a:stretch>
        </p:blipFill>
        <p:spPr>
          <a:xfrm>
            <a:off x="3545478" y="2089150"/>
            <a:ext cx="1752600" cy="2311400"/>
          </a:xfrm>
          <a:prstGeom prst="rect">
            <a:avLst/>
          </a:prstGeom>
        </p:spPr>
      </p:pic>
      <p:pic>
        <p:nvPicPr>
          <p:cNvPr id="25" name="Picture 24">
            <a:extLst>
              <a:ext uri="{FF2B5EF4-FFF2-40B4-BE49-F238E27FC236}">
                <a16:creationId xmlns:a16="http://schemas.microsoft.com/office/drawing/2014/main" id="{5B7E7120-2BAF-C84A-AA44-6C825078B5C7}"/>
              </a:ext>
            </a:extLst>
          </p:cNvPr>
          <p:cNvPicPr>
            <a:picLocks noChangeAspect="1"/>
          </p:cNvPicPr>
          <p:nvPr/>
        </p:nvPicPr>
        <p:blipFill>
          <a:blip r:embed="rId4"/>
          <a:stretch>
            <a:fillRect/>
          </a:stretch>
        </p:blipFill>
        <p:spPr>
          <a:xfrm>
            <a:off x="3545478" y="2089150"/>
            <a:ext cx="1752600" cy="2311400"/>
          </a:xfrm>
          <a:prstGeom prst="rect">
            <a:avLst/>
          </a:prstGeom>
        </p:spPr>
      </p:pic>
      <p:pic>
        <p:nvPicPr>
          <p:cNvPr id="28" name="Picture 27">
            <a:extLst>
              <a:ext uri="{FF2B5EF4-FFF2-40B4-BE49-F238E27FC236}">
                <a16:creationId xmlns:a16="http://schemas.microsoft.com/office/drawing/2014/main" id="{D4B833F7-2778-BE4C-B1A4-29B05B53A936}"/>
              </a:ext>
            </a:extLst>
          </p:cNvPr>
          <p:cNvPicPr>
            <a:picLocks noChangeAspect="1"/>
          </p:cNvPicPr>
          <p:nvPr/>
        </p:nvPicPr>
        <p:blipFill>
          <a:blip r:embed="rId5"/>
          <a:stretch>
            <a:fillRect/>
          </a:stretch>
        </p:blipFill>
        <p:spPr>
          <a:xfrm>
            <a:off x="3545478" y="2089150"/>
            <a:ext cx="1752600" cy="2311400"/>
          </a:xfrm>
          <a:prstGeom prst="rect">
            <a:avLst/>
          </a:prstGeom>
        </p:spPr>
      </p:pic>
      <p:pic>
        <p:nvPicPr>
          <p:cNvPr id="27" name="Picture 26">
            <a:extLst>
              <a:ext uri="{FF2B5EF4-FFF2-40B4-BE49-F238E27FC236}">
                <a16:creationId xmlns:a16="http://schemas.microsoft.com/office/drawing/2014/main" id="{586558E6-0FC6-D648-B20C-0557F0B19343}"/>
              </a:ext>
            </a:extLst>
          </p:cNvPr>
          <p:cNvPicPr>
            <a:picLocks noChangeAspect="1"/>
          </p:cNvPicPr>
          <p:nvPr/>
        </p:nvPicPr>
        <p:blipFill>
          <a:blip r:embed="rId6"/>
          <a:stretch>
            <a:fillRect/>
          </a:stretch>
        </p:blipFill>
        <p:spPr>
          <a:xfrm>
            <a:off x="3545478" y="2089150"/>
            <a:ext cx="1752600" cy="2311400"/>
          </a:xfrm>
          <a:prstGeom prst="rect">
            <a:avLst/>
          </a:prstGeom>
        </p:spPr>
      </p:pic>
      <p:pic>
        <p:nvPicPr>
          <p:cNvPr id="30" name="Picture 29">
            <a:extLst>
              <a:ext uri="{FF2B5EF4-FFF2-40B4-BE49-F238E27FC236}">
                <a16:creationId xmlns:a16="http://schemas.microsoft.com/office/drawing/2014/main" id="{9AAB1539-C70D-0543-AAE5-229C13B3BBDB}"/>
              </a:ext>
            </a:extLst>
          </p:cNvPr>
          <p:cNvPicPr>
            <a:picLocks noChangeAspect="1"/>
          </p:cNvPicPr>
          <p:nvPr/>
        </p:nvPicPr>
        <p:blipFill>
          <a:blip r:embed="rId7"/>
          <a:stretch>
            <a:fillRect/>
          </a:stretch>
        </p:blipFill>
        <p:spPr>
          <a:xfrm>
            <a:off x="3545478" y="2089150"/>
            <a:ext cx="1752600" cy="2311400"/>
          </a:xfrm>
          <a:prstGeom prst="rect">
            <a:avLst/>
          </a:prstGeom>
        </p:spPr>
      </p:pic>
      <p:sp>
        <p:nvSpPr>
          <p:cNvPr id="31" name="TextBox 30">
            <a:extLst>
              <a:ext uri="{FF2B5EF4-FFF2-40B4-BE49-F238E27FC236}">
                <a16:creationId xmlns:a16="http://schemas.microsoft.com/office/drawing/2014/main" id="{79CD2107-FB57-B742-B385-D352A9C58C4E}"/>
              </a:ext>
            </a:extLst>
          </p:cNvPr>
          <p:cNvSpPr txBox="1"/>
          <p:nvPr/>
        </p:nvSpPr>
        <p:spPr>
          <a:xfrm>
            <a:off x="5774327" y="2824882"/>
            <a:ext cx="787395" cy="461665"/>
          </a:xfrm>
          <a:prstGeom prst="rect">
            <a:avLst/>
          </a:prstGeom>
          <a:noFill/>
        </p:spPr>
        <p:txBody>
          <a:bodyPr wrap="none" rtlCol="0">
            <a:spAutoFit/>
          </a:bodyPr>
          <a:lstStyle/>
          <a:p>
            <a:r>
              <a:rPr lang="en-US" dirty="0"/>
              <a:t>C = </a:t>
            </a:r>
          </a:p>
        </p:txBody>
      </p:sp>
      <p:sp>
        <p:nvSpPr>
          <p:cNvPr id="32" name="TextBox 31">
            <a:extLst>
              <a:ext uri="{FF2B5EF4-FFF2-40B4-BE49-F238E27FC236}">
                <a16:creationId xmlns:a16="http://schemas.microsoft.com/office/drawing/2014/main" id="{CFE8E590-8FB2-2D46-81F4-5AF65369A0EE}"/>
              </a:ext>
            </a:extLst>
          </p:cNvPr>
          <p:cNvSpPr txBox="1"/>
          <p:nvPr/>
        </p:nvSpPr>
        <p:spPr>
          <a:xfrm>
            <a:off x="7027085" y="2996664"/>
            <a:ext cx="1548822" cy="400110"/>
          </a:xfrm>
          <a:prstGeom prst="rect">
            <a:avLst/>
          </a:prstGeom>
          <a:noFill/>
        </p:spPr>
        <p:txBody>
          <a:bodyPr wrap="none" rtlCol="0">
            <a:spAutoFit/>
          </a:bodyPr>
          <a:lstStyle/>
          <a:p>
            <a:r>
              <a:rPr lang="en-US" sz="2000" dirty="0" err="1">
                <a:latin typeface="Calibri" charset="0"/>
              </a:rPr>
              <a:t>n</a:t>
            </a:r>
            <a:r>
              <a:rPr lang="en-US" sz="2000" baseline="-25000" dirty="0" err="1">
                <a:latin typeface="Calibri" charset="0"/>
              </a:rPr>
              <a:t>A</a:t>
            </a:r>
            <a:r>
              <a:rPr lang="en-US" sz="2000" dirty="0">
                <a:latin typeface="Calibri" charset="0"/>
              </a:rPr>
              <a:t> * (</a:t>
            </a:r>
            <a:r>
              <a:rPr lang="en-US" sz="2000" dirty="0" err="1">
                <a:latin typeface="Calibri" charset="0"/>
              </a:rPr>
              <a:t>n</a:t>
            </a:r>
            <a:r>
              <a:rPr lang="en-US" sz="2000" baseline="-25000" dirty="0" err="1">
                <a:latin typeface="Calibri" charset="0"/>
              </a:rPr>
              <a:t>A</a:t>
            </a:r>
            <a:r>
              <a:rPr lang="en-US" sz="2000" dirty="0">
                <a:latin typeface="Calibri" charset="0"/>
              </a:rPr>
              <a:t> -1)/2</a:t>
            </a:r>
          </a:p>
        </p:txBody>
      </p:sp>
      <p:sp>
        <p:nvSpPr>
          <p:cNvPr id="33" name="Line 19">
            <a:extLst>
              <a:ext uri="{FF2B5EF4-FFF2-40B4-BE49-F238E27FC236}">
                <a16:creationId xmlns:a16="http://schemas.microsoft.com/office/drawing/2014/main" id="{5ABB9CAE-B35D-1D46-9C15-CF59E13C57BD}"/>
              </a:ext>
            </a:extLst>
          </p:cNvPr>
          <p:cNvSpPr>
            <a:spLocks noChangeShapeType="1"/>
          </p:cNvSpPr>
          <p:nvPr/>
        </p:nvSpPr>
        <p:spPr bwMode="auto">
          <a:xfrm>
            <a:off x="6698766" y="2996664"/>
            <a:ext cx="2216634" cy="0"/>
          </a:xfrm>
          <a:prstGeom prst="line">
            <a:avLst/>
          </a:prstGeom>
          <a:noFill/>
          <a:ln w="38100">
            <a:solidFill>
              <a:schemeClr val="tx1"/>
            </a:solidFill>
            <a:round/>
            <a:headEnd/>
            <a:tailEnd/>
          </a:ln>
        </p:spPr>
        <p:txBody>
          <a:bodyPr wrap="square">
            <a:prstTxWarp prst="textNoShape">
              <a:avLst/>
            </a:prstTxWarp>
            <a:spAutoFit/>
          </a:bodyPr>
          <a:lstStyle/>
          <a:p>
            <a:endParaRPr lang="en-US" sz="2000"/>
          </a:p>
        </p:txBody>
      </p:sp>
      <p:sp>
        <p:nvSpPr>
          <p:cNvPr id="35" name="TextBox 34">
            <a:extLst>
              <a:ext uri="{FF2B5EF4-FFF2-40B4-BE49-F238E27FC236}">
                <a16:creationId xmlns:a16="http://schemas.microsoft.com/office/drawing/2014/main" id="{EE9EE14F-EFCE-BE4E-8A3A-984807B722B0}"/>
              </a:ext>
            </a:extLst>
          </p:cNvPr>
          <p:cNvSpPr txBox="1"/>
          <p:nvPr/>
        </p:nvSpPr>
        <p:spPr>
          <a:xfrm>
            <a:off x="6168024" y="2588391"/>
            <a:ext cx="3061672" cy="369332"/>
          </a:xfrm>
          <a:prstGeom prst="rect">
            <a:avLst/>
          </a:prstGeom>
          <a:noFill/>
        </p:spPr>
        <p:txBody>
          <a:bodyPr wrap="none" rtlCol="0">
            <a:spAutoFit/>
          </a:bodyPr>
          <a:lstStyle/>
          <a:p>
            <a:r>
              <a:rPr lang="en-US" sz="1800" dirty="0">
                <a:latin typeface="Calibri" charset="0"/>
              </a:rPr>
              <a:t># of edges between A's friends</a:t>
            </a:r>
          </a:p>
        </p:txBody>
      </p:sp>
    </p:spTree>
    <p:extLst>
      <p:ext uri="{BB962C8B-B14F-4D97-AF65-F5344CB8AC3E}">
        <p14:creationId xmlns:p14="http://schemas.microsoft.com/office/powerpoint/2010/main" val="180005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Social Networks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564488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Small Worlds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2229031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F15C9E-DFB1-DB44-B949-DA463834CE4C}"/>
              </a:ext>
            </a:extLst>
          </p:cNvPr>
          <p:cNvSpPr>
            <a:spLocks noGrp="1"/>
          </p:cNvSpPr>
          <p:nvPr>
            <p:ph type="title"/>
          </p:nvPr>
        </p:nvSpPr>
        <p:spPr/>
        <p:txBody>
          <a:bodyPr/>
          <a:lstStyle/>
          <a:p>
            <a:r>
              <a:rPr lang="en-US" dirty="0"/>
              <a:t>"6 Degrees of Separation"?</a:t>
            </a:r>
          </a:p>
        </p:txBody>
      </p:sp>
      <p:pic>
        <p:nvPicPr>
          <p:cNvPr id="8" name="Content Placeholder 7">
            <a:extLst>
              <a:ext uri="{FF2B5EF4-FFF2-40B4-BE49-F238E27FC236}">
                <a16:creationId xmlns:a16="http://schemas.microsoft.com/office/drawing/2014/main" id="{78049456-97D4-2F40-A8DF-B34C9A217933}"/>
              </a:ext>
            </a:extLst>
          </p:cNvPr>
          <p:cNvPicPr>
            <a:picLocks noGrp="1" noChangeAspect="1"/>
          </p:cNvPicPr>
          <p:nvPr>
            <p:ph idx="1"/>
          </p:nvPr>
        </p:nvPicPr>
        <p:blipFill>
          <a:blip r:embed="rId3"/>
          <a:stretch>
            <a:fillRect/>
          </a:stretch>
        </p:blipFill>
        <p:spPr>
          <a:xfrm>
            <a:off x="1600200" y="1123950"/>
            <a:ext cx="6349523" cy="3016400"/>
          </a:xfrm>
        </p:spPr>
      </p:pic>
      <p:sp>
        <p:nvSpPr>
          <p:cNvPr id="9" name="TextBox 8">
            <a:extLst>
              <a:ext uri="{FF2B5EF4-FFF2-40B4-BE49-F238E27FC236}">
                <a16:creationId xmlns:a16="http://schemas.microsoft.com/office/drawing/2014/main" id="{42A1C865-9ADC-094E-AEEE-984E04861C09}"/>
              </a:ext>
            </a:extLst>
          </p:cNvPr>
          <p:cNvSpPr txBox="1"/>
          <p:nvPr/>
        </p:nvSpPr>
        <p:spPr>
          <a:xfrm>
            <a:off x="642259" y="4562133"/>
            <a:ext cx="8265404" cy="461665"/>
          </a:xfrm>
          <a:prstGeom prst="rect">
            <a:avLst/>
          </a:prstGeom>
          <a:noFill/>
        </p:spPr>
        <p:txBody>
          <a:bodyPr wrap="none" rtlCol="0">
            <a:spAutoFit/>
          </a:bodyPr>
          <a:lstStyle/>
          <a:p>
            <a:r>
              <a:rPr lang="en-US" dirty="0"/>
              <a:t>Small world: people are connected by small # of links</a:t>
            </a:r>
          </a:p>
        </p:txBody>
      </p:sp>
    </p:spTree>
    <p:extLst>
      <p:ext uri="{BB962C8B-B14F-4D97-AF65-F5344CB8AC3E}">
        <p14:creationId xmlns:p14="http://schemas.microsoft.com/office/powerpoint/2010/main" val="3854215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9421"/>
            <a:ext cx="7029450" cy="857250"/>
          </a:xfrm>
        </p:spPr>
        <p:txBody>
          <a:bodyPr/>
          <a:lstStyle/>
          <a:p>
            <a:r>
              <a:rPr lang="en-US" dirty="0"/>
              <a:t>The Kevin Bacon number</a:t>
            </a:r>
          </a:p>
        </p:txBody>
      </p:sp>
      <p:sp>
        <p:nvSpPr>
          <p:cNvPr id="3" name="Content Placeholder 2"/>
          <p:cNvSpPr>
            <a:spLocks noGrp="1"/>
          </p:cNvSpPr>
          <p:nvPr>
            <p:ph sz="quarter" idx="1"/>
          </p:nvPr>
        </p:nvSpPr>
        <p:spPr>
          <a:xfrm>
            <a:off x="381000" y="1768929"/>
            <a:ext cx="5257800" cy="3374571"/>
          </a:xfrm>
        </p:spPr>
        <p:txBody>
          <a:bodyPr>
            <a:normAutofit fontScale="92500" lnSpcReduction="10000"/>
          </a:bodyPr>
          <a:lstStyle/>
          <a:p>
            <a:pPr marL="0" indent="-279400"/>
            <a:r>
              <a:rPr lang="en-US" sz="3200" dirty="0"/>
              <a:t>Create a network of movie actors </a:t>
            </a:r>
          </a:p>
          <a:p>
            <a:pPr marL="0" indent="-279400"/>
            <a:r>
              <a:rPr lang="en-US" sz="3200" dirty="0"/>
              <a:t>Connect 2 actors if they're in the same movie </a:t>
            </a:r>
          </a:p>
          <a:p>
            <a:pPr marL="0" indent="-279400"/>
            <a:r>
              <a:rPr lang="en-US" sz="3200" dirty="0"/>
              <a:t>Count the number of steps to Kevin Bacon</a:t>
            </a:r>
          </a:p>
          <a:p>
            <a:pPr marL="0" indent="-279400"/>
            <a:r>
              <a:rPr lang="en-US" sz="3200" dirty="0"/>
              <a:t>Almost all actors have Bacon numbers &lt;= 4</a:t>
            </a:r>
          </a:p>
          <a:p>
            <a:endParaRPr lang="en-US" dirty="0"/>
          </a:p>
        </p:txBody>
      </p:sp>
      <p:pic>
        <p:nvPicPr>
          <p:cNvPr id="5" name="Picture 4"/>
          <p:cNvPicPr>
            <a:picLocks noChangeAspect="1"/>
          </p:cNvPicPr>
          <p:nvPr/>
        </p:nvPicPr>
        <p:blipFill>
          <a:blip r:embed="rId3"/>
          <a:srcRect l="5987" r="5987"/>
          <a:stretch/>
        </p:blipFill>
        <p:spPr>
          <a:xfrm>
            <a:off x="5885554" y="117021"/>
            <a:ext cx="780631" cy="1162050"/>
          </a:xfrm>
          <a:prstGeom prst="rect">
            <a:avLst/>
          </a:prstGeom>
        </p:spPr>
      </p:pic>
      <p:pic>
        <p:nvPicPr>
          <p:cNvPr id="6" name="Picture 5"/>
          <p:cNvPicPr>
            <a:picLocks noChangeAspect="1"/>
          </p:cNvPicPr>
          <p:nvPr/>
        </p:nvPicPr>
        <p:blipFill>
          <a:blip r:embed="rId4"/>
          <a:srcRect/>
          <a:stretch/>
        </p:blipFill>
        <p:spPr>
          <a:xfrm>
            <a:off x="5638800" y="1661389"/>
            <a:ext cx="3152239" cy="3106555"/>
          </a:xfrm>
          <a:prstGeom prst="rect">
            <a:avLst/>
          </a:prstGeom>
        </p:spPr>
      </p:pic>
      <p:sp>
        <p:nvSpPr>
          <p:cNvPr id="7" name="TextBox 6">
            <a:extLst>
              <a:ext uri="{FF2B5EF4-FFF2-40B4-BE49-F238E27FC236}">
                <a16:creationId xmlns:a16="http://schemas.microsoft.com/office/drawing/2014/main" id="{B3E6B486-5382-6148-AEDF-02C9E36ED375}"/>
              </a:ext>
            </a:extLst>
          </p:cNvPr>
          <p:cNvSpPr txBox="1"/>
          <p:nvPr/>
        </p:nvSpPr>
        <p:spPr>
          <a:xfrm>
            <a:off x="5827508" y="1244700"/>
            <a:ext cx="1075936"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hlinkClick r:id="rId5"/>
              </a:rPr>
              <a:t>Genevieve,</a:t>
            </a:r>
          </a:p>
          <a:p>
            <a:r>
              <a:rPr lang="en-US" sz="800" dirty="0">
                <a:latin typeface="Calibri" panose="020F0502020204030204" pitchFamily="34" charset="0"/>
                <a:cs typeface="Calibri" panose="020F0502020204030204" pitchFamily="34" charset="0"/>
                <a:hlinkClick r:id="rId5"/>
              </a:rPr>
              <a:t>Wikimedia Commons</a:t>
            </a:r>
            <a:endParaRPr lang="en-US" sz="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9273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2900"/>
            <a:ext cx="7258050" cy="594121"/>
          </a:xfrm>
        </p:spPr>
        <p:txBody>
          <a:bodyPr/>
          <a:lstStyle/>
          <a:p>
            <a:r>
              <a:rPr lang="en-US" dirty="0" err="1"/>
              <a:t>Erdös</a:t>
            </a:r>
            <a:r>
              <a:rPr lang="en-US" dirty="0"/>
              <a:t> numbers are small too</a:t>
            </a:r>
          </a:p>
        </p:txBody>
      </p:sp>
      <p:pic>
        <p:nvPicPr>
          <p:cNvPr id="5" name="Picture 4"/>
          <p:cNvPicPr>
            <a:picLocks noChangeAspect="1"/>
          </p:cNvPicPr>
          <p:nvPr/>
        </p:nvPicPr>
        <p:blipFill>
          <a:blip r:embed="rId3"/>
          <a:srcRect/>
          <a:stretch/>
        </p:blipFill>
        <p:spPr>
          <a:xfrm>
            <a:off x="6918325" y="223968"/>
            <a:ext cx="2028825" cy="2269532"/>
          </a:xfrm>
          <a:prstGeom prst="rect">
            <a:avLst/>
          </a:prstGeom>
        </p:spPr>
      </p:pic>
      <p:pic>
        <p:nvPicPr>
          <p:cNvPr id="8" name="Content Placeholder 7">
            <a:extLst>
              <a:ext uri="{FF2B5EF4-FFF2-40B4-BE49-F238E27FC236}">
                <a16:creationId xmlns:a16="http://schemas.microsoft.com/office/drawing/2014/main" id="{2E17C419-1366-3E47-8973-8C63B40270B3}"/>
              </a:ext>
            </a:extLst>
          </p:cNvPr>
          <p:cNvPicPr>
            <a:picLocks noGrp="1" noChangeAspect="1"/>
          </p:cNvPicPr>
          <p:nvPr>
            <p:ph idx="1"/>
          </p:nvPr>
        </p:nvPicPr>
        <p:blipFill>
          <a:blip r:embed="rId4"/>
          <a:stretch>
            <a:fillRect/>
          </a:stretch>
        </p:blipFill>
        <p:spPr>
          <a:xfrm rot="5400000">
            <a:off x="1862389" y="87564"/>
            <a:ext cx="4107947" cy="6003925"/>
          </a:xfrm>
        </p:spPr>
      </p:pic>
      <p:sp>
        <p:nvSpPr>
          <p:cNvPr id="9" name="TextBox 8">
            <a:extLst>
              <a:ext uri="{FF2B5EF4-FFF2-40B4-BE49-F238E27FC236}">
                <a16:creationId xmlns:a16="http://schemas.microsoft.com/office/drawing/2014/main" id="{D0643A01-8A2C-8D46-88CF-BECC471BD578}"/>
              </a:ext>
            </a:extLst>
          </p:cNvPr>
          <p:cNvSpPr txBox="1"/>
          <p:nvPr/>
        </p:nvSpPr>
        <p:spPr>
          <a:xfrm>
            <a:off x="6172200" y="4762440"/>
            <a:ext cx="3048000" cy="400110"/>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Ron Graham. 1979. On Properties of a Well-Known Graph. </a:t>
            </a:r>
            <a:r>
              <a:rPr lang="en-US" sz="1000" i="1" dirty="0">
                <a:latin typeface="Calibri" panose="020F0502020204030204" pitchFamily="34" charset="0"/>
                <a:cs typeface="Calibri" panose="020F0502020204030204" pitchFamily="34" charset="0"/>
              </a:rPr>
              <a:t>Annals N.Y. Acad. Sci.</a:t>
            </a:r>
            <a:r>
              <a:rPr lang="en-US" sz="1000" dirty="0">
                <a:latin typeface="Calibri" panose="020F0502020204030204" pitchFamily="34" charset="0"/>
                <a:cs typeface="Calibri" panose="020F0502020204030204" pitchFamily="34" charset="0"/>
              </a:rPr>
              <a:t> </a:t>
            </a:r>
            <a:r>
              <a:rPr lang="en-US" sz="1000" b="1" dirty="0">
                <a:latin typeface="Calibri" panose="020F0502020204030204" pitchFamily="34" charset="0"/>
                <a:cs typeface="Calibri" panose="020F0502020204030204" pitchFamily="34" charset="0"/>
              </a:rPr>
              <a:t>328</a:t>
            </a:r>
            <a:r>
              <a:rPr lang="en-US" sz="1000" dirty="0">
                <a:latin typeface="Calibri" panose="020F0502020204030204" pitchFamily="34" charset="0"/>
                <a:cs typeface="Calibri" panose="020F0502020204030204" pitchFamily="34" charset="0"/>
              </a:rPr>
              <a:t> (1979), 166-172. </a:t>
            </a:r>
          </a:p>
        </p:txBody>
      </p:sp>
      <p:sp>
        <p:nvSpPr>
          <p:cNvPr id="10" name="TextBox 9">
            <a:extLst>
              <a:ext uri="{FF2B5EF4-FFF2-40B4-BE49-F238E27FC236}">
                <a16:creationId xmlns:a16="http://schemas.microsoft.com/office/drawing/2014/main" id="{2ED49388-A586-0849-BC4B-4DF2A5AD5DD5}"/>
              </a:ext>
            </a:extLst>
          </p:cNvPr>
          <p:cNvSpPr txBox="1"/>
          <p:nvPr/>
        </p:nvSpPr>
        <p:spPr>
          <a:xfrm>
            <a:off x="7391400" y="3352800"/>
            <a:ext cx="184731" cy="461665"/>
          </a:xfrm>
          <a:prstGeom prst="rect">
            <a:avLst/>
          </a:prstGeom>
          <a:noFill/>
        </p:spPr>
        <p:txBody>
          <a:bodyPr wrap="none" rtlCol="0">
            <a:spAutoFit/>
          </a:bodyPr>
          <a:lstStyle/>
          <a:p>
            <a:endParaRPr lang="en-US" dirty="0"/>
          </a:p>
        </p:txBody>
      </p:sp>
      <p:sp>
        <p:nvSpPr>
          <p:cNvPr id="13" name="TextBox 12">
            <a:extLst>
              <a:ext uri="{FF2B5EF4-FFF2-40B4-BE49-F238E27FC236}">
                <a16:creationId xmlns:a16="http://schemas.microsoft.com/office/drawing/2014/main" id="{6E67BE1E-CB63-324E-AEDE-C0B3BA7AFF0E}"/>
              </a:ext>
            </a:extLst>
          </p:cNvPr>
          <p:cNvSpPr txBox="1"/>
          <p:nvPr/>
        </p:nvSpPr>
        <p:spPr>
          <a:xfrm>
            <a:off x="7470659" y="2552640"/>
            <a:ext cx="1292341" cy="400110"/>
          </a:xfrm>
          <a:prstGeom prst="rect">
            <a:avLst/>
          </a:prstGeom>
          <a:noFill/>
        </p:spPr>
        <p:txBody>
          <a:bodyPr wrap="none" rtlCol="0">
            <a:spAutoFit/>
          </a:bodyPr>
          <a:lstStyle/>
          <a:p>
            <a:r>
              <a:rPr lang="en-US" sz="1000" dirty="0">
                <a:latin typeface="Calibri" panose="020F0502020204030204" pitchFamily="34" charset="0"/>
                <a:cs typeface="Calibri" panose="020F0502020204030204" pitchFamily="34" charset="0"/>
                <a:hlinkClick r:id="rId5"/>
              </a:rPr>
              <a:t>Topsy </a:t>
            </a:r>
            <a:r>
              <a:rPr lang="en-US" sz="1000" dirty="0" err="1">
                <a:latin typeface="Calibri" panose="020F0502020204030204" pitchFamily="34" charset="0"/>
                <a:cs typeface="Calibri" panose="020F0502020204030204" pitchFamily="34" charset="0"/>
                <a:hlinkClick r:id="rId5"/>
              </a:rPr>
              <a:t>Kretts</a:t>
            </a:r>
            <a:endParaRPr lang="en-US" sz="1000" dirty="0">
              <a:latin typeface="Calibri" panose="020F0502020204030204" pitchFamily="34" charset="0"/>
              <a:cs typeface="Calibri" panose="020F0502020204030204" pitchFamily="34" charset="0"/>
              <a:hlinkClick r:id="rId5"/>
            </a:endParaRPr>
          </a:p>
          <a:p>
            <a:r>
              <a:rPr lang="en-US" sz="1000" dirty="0">
                <a:latin typeface="Calibri" panose="020F0502020204030204" pitchFamily="34" charset="0"/>
                <a:cs typeface="Calibri" panose="020F0502020204030204" pitchFamily="34" charset="0"/>
                <a:hlinkClick r:id="rId5"/>
              </a:rPr>
              <a:t>Wikimedia Commons</a:t>
            </a:r>
            <a:endParaRPr lang="en-US" sz="1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010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11"/>
          <p:cNvSpPr txBox="1">
            <a:spLocks noChangeArrowheads="1"/>
          </p:cNvSpPr>
          <p:nvPr/>
        </p:nvSpPr>
        <p:spPr bwMode="auto">
          <a:xfrm>
            <a:off x="365651" y="3478845"/>
            <a:ext cx="8869897" cy="1061829"/>
          </a:xfrm>
          <a:prstGeom prst="rect">
            <a:avLst/>
          </a:prstGeom>
          <a:noFill/>
          <a:ln w="9525">
            <a:noFill/>
            <a:miter lim="800000"/>
            <a:headEnd/>
            <a:tailEnd/>
          </a:ln>
        </p:spPr>
        <p:txBody>
          <a:bodyPr wrap="square">
            <a:prstTxWarp prst="textNoShape">
              <a:avLst/>
            </a:prstTxWarp>
            <a:spAutoFit/>
          </a:bodyPr>
          <a:lstStyle/>
          <a:p>
            <a:pPr marL="342900" indent="-342900">
              <a:buClr>
                <a:srgbClr val="C00000"/>
              </a:buClr>
              <a:buFont typeface="Arial" panose="020B0604020202020204" pitchFamily="34" charset="0"/>
              <a:buChar char="•"/>
            </a:pPr>
            <a:r>
              <a:rPr lang="en-US" sz="2100" dirty="0">
                <a:latin typeface="Calibri"/>
                <a:cs typeface="Calibri"/>
              </a:rPr>
              <a:t>Travers and Milgram (1969): Asked 300 people in Omaha NE and Boston</a:t>
            </a:r>
          </a:p>
          <a:p>
            <a:pPr marL="800100" lvl="1" indent="-342900">
              <a:buClr>
                <a:srgbClr val="C00000"/>
              </a:buClr>
              <a:buFont typeface="Arial" panose="020B0604020202020204" pitchFamily="34" charset="0"/>
              <a:buChar char="•"/>
            </a:pPr>
            <a:r>
              <a:rPr lang="en-US" sz="2100" dirty="0">
                <a:latin typeface="Calibri"/>
                <a:cs typeface="Calibri"/>
              </a:rPr>
              <a:t>Get a letter to a stock-broker in Boston by passing it through friends </a:t>
            </a:r>
          </a:p>
          <a:p>
            <a:pPr marL="342900" indent="-342900">
              <a:buClr>
                <a:srgbClr val="C00000"/>
              </a:buClr>
              <a:buFont typeface="Arial" panose="020B0604020202020204" pitchFamily="34" charset="0"/>
              <a:buChar char="•"/>
            </a:pPr>
            <a:r>
              <a:rPr lang="en-US" sz="2100" dirty="0">
                <a:latin typeface="Calibri"/>
                <a:cs typeface="Calibri"/>
              </a:rPr>
              <a:t>How many steps did it take?</a:t>
            </a:r>
          </a:p>
        </p:txBody>
      </p:sp>
      <p:sp>
        <p:nvSpPr>
          <p:cNvPr id="97284" name="Text Box 12"/>
          <p:cNvSpPr txBox="1">
            <a:spLocks noChangeArrowheads="1"/>
          </p:cNvSpPr>
          <p:nvPr/>
        </p:nvSpPr>
        <p:spPr bwMode="auto">
          <a:xfrm>
            <a:off x="685801" y="114300"/>
            <a:ext cx="6743700" cy="553998"/>
          </a:xfrm>
          <a:prstGeom prst="rect">
            <a:avLst/>
          </a:prstGeom>
          <a:noFill/>
          <a:ln w="9525">
            <a:noFill/>
            <a:miter lim="800000"/>
            <a:headEnd/>
            <a:tailEnd/>
          </a:ln>
        </p:spPr>
        <p:txBody>
          <a:bodyPr wrap="square">
            <a:prstTxWarp prst="textNoShape">
              <a:avLst/>
            </a:prstTxWarp>
            <a:spAutoFit/>
          </a:bodyPr>
          <a:lstStyle/>
          <a:p>
            <a:r>
              <a:rPr lang="en-US" sz="3000" dirty="0">
                <a:solidFill>
                  <a:schemeClr val="accent6">
                    <a:lumMod val="75000"/>
                  </a:schemeClr>
                </a:solidFill>
                <a:latin typeface="Franklin Gothic Book (Headings)"/>
                <a:ea typeface="Verdana" charset="0"/>
                <a:cs typeface="Franklin Gothic Book (Headings)"/>
              </a:rPr>
              <a:t>The Milgram Small World Experiment</a:t>
            </a:r>
          </a:p>
        </p:txBody>
      </p:sp>
      <p:sp>
        <p:nvSpPr>
          <p:cNvPr id="65542" name="Footer Placeholder 13"/>
          <p:cNvSpPr>
            <a:spLocks noGrp="1"/>
          </p:cNvSpPr>
          <p:nvPr>
            <p:ph type="ftr" sz="quarter" idx="4294967295"/>
          </p:nvPr>
        </p:nvSpPr>
        <p:spPr>
          <a:xfrm>
            <a:off x="1828800" y="4800600"/>
            <a:ext cx="2971800" cy="342900"/>
          </a:xfrm>
          <a:prstGeom prst="rect">
            <a:avLst/>
          </a:prstGeom>
        </p:spPr>
        <p:txBody>
          <a:bodyPr/>
          <a:lstStyle/>
          <a:p>
            <a:pPr>
              <a:defRPr/>
            </a:pPr>
            <a:r>
              <a:rPr lang="en-US" dirty="0"/>
              <a:t>Slide </a:t>
            </a:r>
            <a:endParaRPr lang="en-US" dirty="0">
              <a:solidFill>
                <a:schemeClr val="tx1"/>
              </a:solidFill>
            </a:endParaRPr>
          </a:p>
        </p:txBody>
      </p:sp>
      <p:sp>
        <p:nvSpPr>
          <p:cNvPr id="2" name="TextBox 1"/>
          <p:cNvSpPr txBox="1"/>
          <p:nvPr/>
        </p:nvSpPr>
        <p:spPr>
          <a:xfrm>
            <a:off x="685800" y="685801"/>
            <a:ext cx="8305800" cy="738664"/>
          </a:xfrm>
          <a:prstGeom prst="rect">
            <a:avLst/>
          </a:prstGeom>
          <a:noFill/>
        </p:spPr>
        <p:txBody>
          <a:bodyPr wrap="square" rtlCol="0">
            <a:spAutoFit/>
          </a:bodyPr>
          <a:lstStyle/>
          <a:p>
            <a:r>
              <a:rPr lang="en-US" dirty="0">
                <a:latin typeface="Calibri"/>
                <a:cs typeface="Calibri"/>
              </a:rPr>
              <a:t>How to find the typical shortest path between any two people?</a:t>
            </a:r>
          </a:p>
          <a:p>
            <a:endParaRPr lang="en-US" sz="1800" dirty="0"/>
          </a:p>
        </p:txBody>
      </p:sp>
      <p:sp>
        <p:nvSpPr>
          <p:cNvPr id="5" name="TextBox 4">
            <a:extLst>
              <a:ext uri="{FF2B5EF4-FFF2-40B4-BE49-F238E27FC236}">
                <a16:creationId xmlns:a16="http://schemas.microsoft.com/office/drawing/2014/main" id="{88669428-900E-9D4C-AC64-AF81F2893EB8}"/>
              </a:ext>
            </a:extLst>
          </p:cNvPr>
          <p:cNvSpPr txBox="1"/>
          <p:nvPr/>
        </p:nvSpPr>
        <p:spPr>
          <a:xfrm>
            <a:off x="5277781" y="4224815"/>
            <a:ext cx="3516085" cy="461665"/>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Travers, J., &amp; Milgram, S. (1969). An exploratory study of the small world problem. </a:t>
            </a:r>
            <a:r>
              <a:rPr lang="en-US" sz="1200" i="1" dirty="0">
                <a:latin typeface="Calibri" panose="020F0502020204030204" pitchFamily="34" charset="0"/>
                <a:cs typeface="Calibri" panose="020F0502020204030204" pitchFamily="34" charset="0"/>
              </a:rPr>
              <a:t>Sociometry</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32</a:t>
            </a:r>
            <a:r>
              <a:rPr lang="en-US" sz="1200" dirty="0">
                <a:latin typeface="Calibri" panose="020F0502020204030204" pitchFamily="34" charset="0"/>
                <a:cs typeface="Calibri" panose="020F0502020204030204" pitchFamily="34" charset="0"/>
              </a:rPr>
              <a:t>, 425-43.</a:t>
            </a:r>
          </a:p>
        </p:txBody>
      </p:sp>
      <p:pic>
        <p:nvPicPr>
          <p:cNvPr id="7" name="Picture 6">
            <a:extLst>
              <a:ext uri="{FF2B5EF4-FFF2-40B4-BE49-F238E27FC236}">
                <a16:creationId xmlns:a16="http://schemas.microsoft.com/office/drawing/2014/main" id="{7375DDDE-554D-8D47-8EC9-AE10BECE5D4E}"/>
              </a:ext>
            </a:extLst>
          </p:cNvPr>
          <p:cNvPicPr>
            <a:picLocks noChangeAspect="1"/>
          </p:cNvPicPr>
          <p:nvPr/>
        </p:nvPicPr>
        <p:blipFill>
          <a:blip r:embed="rId3"/>
          <a:stretch>
            <a:fillRect/>
          </a:stretch>
        </p:blipFill>
        <p:spPr>
          <a:xfrm>
            <a:off x="1435100" y="1160627"/>
            <a:ext cx="6273800" cy="2070100"/>
          </a:xfrm>
          <a:prstGeom prst="rect">
            <a:avLst/>
          </a:prstGeom>
        </p:spPr>
      </p:pic>
      <p:sp>
        <p:nvSpPr>
          <p:cNvPr id="8" name="Rectangle 7">
            <a:extLst>
              <a:ext uri="{FF2B5EF4-FFF2-40B4-BE49-F238E27FC236}">
                <a16:creationId xmlns:a16="http://schemas.microsoft.com/office/drawing/2014/main" id="{A377F607-37FD-D844-93F8-3F9B61196DAE}"/>
              </a:ext>
            </a:extLst>
          </p:cNvPr>
          <p:cNvSpPr/>
          <p:nvPr/>
        </p:nvSpPr>
        <p:spPr>
          <a:xfrm>
            <a:off x="1219200" y="1123950"/>
            <a:ext cx="2095500" cy="1003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D493164-72A3-7945-B730-F1E315355515}"/>
              </a:ext>
            </a:extLst>
          </p:cNvPr>
          <p:cNvSpPr/>
          <p:nvPr/>
        </p:nvSpPr>
        <p:spPr>
          <a:xfrm>
            <a:off x="6877050" y="2418096"/>
            <a:ext cx="1047750" cy="10039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8C150BE8-DF49-CC4E-B66A-2B780C1C0EF0}"/>
              </a:ext>
            </a:extLst>
          </p:cNvPr>
          <p:cNvSpPr txBox="1"/>
          <p:nvPr/>
        </p:nvSpPr>
        <p:spPr>
          <a:xfrm>
            <a:off x="7035823" y="2594833"/>
            <a:ext cx="1803377" cy="600164"/>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Milgram, Stanley. "The small world problem." </a:t>
            </a:r>
            <a:r>
              <a:rPr lang="en-US" sz="1100" i="1" dirty="0">
                <a:latin typeface="Calibri" panose="020F0502020204030204" pitchFamily="34" charset="0"/>
                <a:cs typeface="Calibri" panose="020F0502020204030204" pitchFamily="34" charset="0"/>
              </a:rPr>
              <a:t>Psychology today</a:t>
            </a:r>
            <a:r>
              <a:rPr lang="en-US" sz="1100" dirty="0">
                <a:latin typeface="Calibri" panose="020F0502020204030204" pitchFamily="34" charset="0"/>
                <a:cs typeface="Calibri" panose="020F0502020204030204" pitchFamily="34" charset="0"/>
              </a:rPr>
              <a:t> 2, no. 1 (1967): 60-67.</a:t>
            </a:r>
          </a:p>
        </p:txBody>
      </p:sp>
    </p:spTree>
    <p:extLst>
      <p:ext uri="{BB962C8B-B14F-4D97-AF65-F5344CB8AC3E}">
        <p14:creationId xmlns:p14="http://schemas.microsoft.com/office/powerpoint/2010/main" val="175639660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828675" y="205980"/>
            <a:ext cx="7477125" cy="708421"/>
          </a:xfrm>
        </p:spPr>
        <p:txBody>
          <a:bodyPr>
            <a:normAutofit/>
          </a:bodyPr>
          <a:lstStyle/>
          <a:p>
            <a:r>
              <a:rPr lang="en-US" dirty="0"/>
              <a:t>The Milgram small world experiments</a:t>
            </a:r>
          </a:p>
        </p:txBody>
      </p:sp>
      <p:sp>
        <p:nvSpPr>
          <p:cNvPr id="98307" name="Rectangle 3"/>
          <p:cNvSpPr>
            <a:spLocks noGrp="1" noChangeArrowheads="1"/>
          </p:cNvSpPr>
          <p:nvPr>
            <p:ph sz="quarter" idx="1"/>
          </p:nvPr>
        </p:nvSpPr>
        <p:spPr>
          <a:xfrm>
            <a:off x="533400" y="1276350"/>
            <a:ext cx="3287485" cy="3430337"/>
          </a:xfrm>
        </p:spPr>
        <p:txBody>
          <a:bodyPr>
            <a:normAutofit fontScale="92500" lnSpcReduction="20000"/>
          </a:bodyPr>
          <a:lstStyle/>
          <a:p>
            <a:pPr marL="0" indent="0"/>
            <a:r>
              <a:rPr lang="en-US" sz="3600" dirty="0"/>
              <a:t>It took 4.4-5.7 intermediaries on average</a:t>
            </a:r>
          </a:p>
          <a:p>
            <a:pPr marL="0" indent="0"/>
            <a:r>
              <a:rPr lang="en-US" sz="3600" b="1" dirty="0"/>
              <a:t>“Six degrees of separation”</a:t>
            </a:r>
          </a:p>
          <a:p>
            <a:pPr marL="0" indent="0"/>
            <a:r>
              <a:rPr lang="en-US" sz="3600" dirty="0"/>
              <a:t>Most letters passed through 2 "hub" people</a:t>
            </a:r>
          </a:p>
          <a:p>
            <a:pPr marL="0" indent="0"/>
            <a:endParaRPr lang="en-US" sz="2400" b="1" dirty="0"/>
          </a:p>
          <a:p>
            <a:endParaRPr lang="en-US" b="1" dirty="0"/>
          </a:p>
        </p:txBody>
      </p:sp>
      <p:pic>
        <p:nvPicPr>
          <p:cNvPr id="2" name="Picture 1" descr="milgramfigur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3697" y="972330"/>
            <a:ext cx="4876800" cy="4167447"/>
          </a:xfrm>
          <a:prstGeom prst="rect">
            <a:avLst/>
          </a:prstGeom>
        </p:spPr>
      </p:pic>
      <p:sp>
        <p:nvSpPr>
          <p:cNvPr id="6" name="TextBox 5">
            <a:extLst>
              <a:ext uri="{FF2B5EF4-FFF2-40B4-BE49-F238E27FC236}">
                <a16:creationId xmlns:a16="http://schemas.microsoft.com/office/drawing/2014/main" id="{14DBB506-DBF4-5D42-BAF4-4076F1FAA583}"/>
              </a:ext>
            </a:extLst>
          </p:cNvPr>
          <p:cNvSpPr txBox="1"/>
          <p:nvPr/>
        </p:nvSpPr>
        <p:spPr>
          <a:xfrm>
            <a:off x="304800" y="4706687"/>
            <a:ext cx="3516085" cy="461665"/>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Travers, J., &amp; Milgram, S. (1969). An exploratory study of the small world problem. </a:t>
            </a:r>
            <a:r>
              <a:rPr lang="en-US" sz="1200" i="1" dirty="0">
                <a:latin typeface="Calibri" panose="020F0502020204030204" pitchFamily="34" charset="0"/>
                <a:cs typeface="Calibri" panose="020F0502020204030204" pitchFamily="34" charset="0"/>
              </a:rPr>
              <a:t>Sociometry</a:t>
            </a:r>
            <a:r>
              <a:rPr lang="en-US" sz="1200" dirty="0">
                <a:latin typeface="Calibri" panose="020F0502020204030204" pitchFamily="34" charset="0"/>
                <a:cs typeface="Calibri" panose="020F0502020204030204" pitchFamily="34" charset="0"/>
              </a:rPr>
              <a:t>, </a:t>
            </a:r>
            <a:r>
              <a:rPr lang="en-US" sz="1200" i="1" dirty="0">
                <a:latin typeface="Calibri" panose="020F0502020204030204" pitchFamily="34" charset="0"/>
                <a:cs typeface="Calibri" panose="020F0502020204030204" pitchFamily="34" charset="0"/>
              </a:rPr>
              <a:t>32</a:t>
            </a:r>
            <a:r>
              <a:rPr lang="en-US" sz="1200" dirty="0">
                <a:latin typeface="Calibri" panose="020F0502020204030204" pitchFamily="34" charset="0"/>
                <a:cs typeface="Calibri" panose="020F0502020204030204" pitchFamily="34" charset="0"/>
              </a:rPr>
              <a:t>, 425-43.</a:t>
            </a:r>
          </a:p>
        </p:txBody>
      </p:sp>
    </p:spTree>
    <p:extLst>
      <p:ext uri="{BB962C8B-B14F-4D97-AF65-F5344CB8AC3E}">
        <p14:creationId xmlns:p14="http://schemas.microsoft.com/office/powerpoint/2010/main" val="2554167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3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3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D81D-61D7-4F48-A17F-1A8E1A635C17}"/>
              </a:ext>
            </a:extLst>
          </p:cNvPr>
          <p:cNvSpPr>
            <a:spLocks noGrp="1"/>
          </p:cNvSpPr>
          <p:nvPr>
            <p:ph type="title"/>
          </p:nvPr>
        </p:nvSpPr>
        <p:spPr/>
        <p:txBody>
          <a:bodyPr/>
          <a:lstStyle/>
          <a:p>
            <a:r>
              <a:rPr lang="en-US" dirty="0"/>
              <a:t>Problems with Milgram experiment</a:t>
            </a:r>
          </a:p>
        </p:txBody>
      </p:sp>
      <p:sp>
        <p:nvSpPr>
          <p:cNvPr id="3" name="Content Placeholder 2">
            <a:extLst>
              <a:ext uri="{FF2B5EF4-FFF2-40B4-BE49-F238E27FC236}">
                <a16:creationId xmlns:a16="http://schemas.microsoft.com/office/drawing/2014/main" id="{E4CE41B8-DA4B-CA47-9E96-0F3F6CECDA18}"/>
              </a:ext>
            </a:extLst>
          </p:cNvPr>
          <p:cNvSpPr>
            <a:spLocks noGrp="1"/>
          </p:cNvSpPr>
          <p:nvPr>
            <p:ph idx="1"/>
          </p:nvPr>
        </p:nvSpPr>
        <p:spPr/>
        <p:txBody>
          <a:bodyPr/>
          <a:lstStyle/>
          <a:p>
            <a:r>
              <a:rPr lang="en-US" dirty="0"/>
              <a:t>Not enough data</a:t>
            </a:r>
          </a:p>
          <a:p>
            <a:pPr marL="457200" indent="-457200">
              <a:buFont typeface="Arial" panose="020B0604020202020204" pitchFamily="34" charset="0"/>
              <a:buChar char="•"/>
            </a:pPr>
            <a:r>
              <a:rPr lang="en-US" dirty="0"/>
              <a:t>Only 300 observations to start</a:t>
            </a:r>
          </a:p>
          <a:p>
            <a:pPr marL="457200" indent="-457200">
              <a:buFont typeface="Arial" panose="020B0604020202020204" pitchFamily="34" charset="0"/>
              <a:buChar char="•"/>
            </a:pPr>
            <a:r>
              <a:rPr lang="en-US" dirty="0"/>
              <a:t>Of those, only 64 letters made it through</a:t>
            </a:r>
          </a:p>
          <a:p>
            <a:r>
              <a:rPr lang="en-US" dirty="0"/>
              <a:t>Almost certainly an overestimate</a:t>
            </a:r>
          </a:p>
          <a:p>
            <a:pPr marL="457200" indent="-457200">
              <a:buFont typeface="Arial" panose="020B0604020202020204" pitchFamily="34" charset="0"/>
              <a:buChar char="•"/>
            </a:pPr>
            <a:r>
              <a:rPr lang="en-US" dirty="0"/>
              <a:t>People may not find actual shortest path</a:t>
            </a:r>
          </a:p>
        </p:txBody>
      </p:sp>
    </p:spTree>
    <p:extLst>
      <p:ext uri="{BB962C8B-B14F-4D97-AF65-F5344CB8AC3E}">
        <p14:creationId xmlns:p14="http://schemas.microsoft.com/office/powerpoint/2010/main" val="10899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8989"/>
            <a:ext cx="8153400" cy="479821"/>
          </a:xfrm>
        </p:spPr>
        <p:txBody>
          <a:bodyPr>
            <a:noAutofit/>
          </a:bodyPr>
          <a:lstStyle/>
          <a:p>
            <a:r>
              <a:rPr lang="en-US" dirty="0"/>
              <a:t>Online small world: Facebook friends</a:t>
            </a:r>
          </a:p>
        </p:txBody>
      </p:sp>
      <p:sp>
        <p:nvSpPr>
          <p:cNvPr id="3" name="Content Placeholder 2"/>
          <p:cNvSpPr>
            <a:spLocks noGrp="1"/>
          </p:cNvSpPr>
          <p:nvPr>
            <p:ph sz="quarter" idx="1"/>
          </p:nvPr>
        </p:nvSpPr>
        <p:spPr>
          <a:xfrm>
            <a:off x="710972" y="3028950"/>
            <a:ext cx="8433027" cy="1905000"/>
          </a:xfrm>
        </p:spPr>
        <p:txBody>
          <a:bodyPr>
            <a:normAutofit/>
          </a:bodyPr>
          <a:lstStyle/>
          <a:p>
            <a:pPr marL="0" indent="0"/>
            <a:r>
              <a:rPr lang="en-US" sz="2400" dirty="0"/>
              <a:t>99.6% of all pairs of users connected by paths of 5 degrees (6 hops)</a:t>
            </a:r>
          </a:p>
          <a:p>
            <a:pPr marL="0" indent="0"/>
            <a:r>
              <a:rPr lang="en-US" sz="2400" dirty="0"/>
              <a:t>92% are connected by only four degrees (5 hops).</a:t>
            </a:r>
          </a:p>
          <a:p>
            <a:pPr marL="0" indent="0"/>
            <a:r>
              <a:rPr lang="en-US" sz="2400" dirty="0"/>
              <a:t>Average: 3.74 intermediaries/degrees (4.74 hops)</a:t>
            </a:r>
          </a:p>
          <a:p>
            <a:pPr marL="0" indent="0"/>
            <a:r>
              <a:rPr lang="en-US" sz="2400" dirty="0"/>
              <a:t>Four degrees of separation</a:t>
            </a:r>
          </a:p>
        </p:txBody>
      </p:sp>
      <p:sp>
        <p:nvSpPr>
          <p:cNvPr id="4" name="TextBox 3"/>
          <p:cNvSpPr txBox="1"/>
          <p:nvPr/>
        </p:nvSpPr>
        <p:spPr>
          <a:xfrm>
            <a:off x="5029200" y="4641421"/>
            <a:ext cx="4114799"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Backstrom, Lars, Paolo </a:t>
            </a:r>
            <a:r>
              <a:rPr lang="en-US" sz="1000" dirty="0" err="1">
                <a:latin typeface="Calibri" panose="020F0502020204030204" pitchFamily="34" charset="0"/>
                <a:cs typeface="Calibri" panose="020F0502020204030204" pitchFamily="34" charset="0"/>
              </a:rPr>
              <a:t>Boldi</a:t>
            </a:r>
            <a:r>
              <a:rPr lang="en-US" sz="1000" dirty="0">
                <a:latin typeface="Calibri" panose="020F0502020204030204" pitchFamily="34" charset="0"/>
                <a:cs typeface="Calibri" panose="020F0502020204030204" pitchFamily="34" charset="0"/>
              </a:rPr>
              <a:t>, Marco Rosa, Johan </a:t>
            </a:r>
            <a:r>
              <a:rPr lang="en-US" sz="1000" dirty="0" err="1">
                <a:latin typeface="Calibri" panose="020F0502020204030204" pitchFamily="34" charset="0"/>
                <a:cs typeface="Calibri" panose="020F0502020204030204" pitchFamily="34" charset="0"/>
              </a:rPr>
              <a:t>Ugander</a:t>
            </a:r>
            <a:r>
              <a:rPr lang="en-US" sz="1000" dirty="0">
                <a:latin typeface="Calibri" panose="020F0502020204030204" pitchFamily="34" charset="0"/>
                <a:cs typeface="Calibri" panose="020F0502020204030204" pitchFamily="34" charset="0"/>
              </a:rPr>
              <a:t>, and Sebastiano Vigna. "Four degrees of separation." In </a:t>
            </a:r>
            <a:r>
              <a:rPr lang="en-US" sz="1000" i="1" dirty="0">
                <a:latin typeface="Calibri" panose="020F0502020204030204" pitchFamily="34" charset="0"/>
                <a:cs typeface="Calibri" panose="020F0502020204030204" pitchFamily="34" charset="0"/>
              </a:rPr>
              <a:t>Proceedings of the 4th Annual ACM Web Science Conference</a:t>
            </a:r>
            <a:r>
              <a:rPr lang="en-US" sz="1000" dirty="0">
                <a:latin typeface="Calibri" panose="020F0502020204030204" pitchFamily="34" charset="0"/>
                <a:cs typeface="Calibri" panose="020F0502020204030204" pitchFamily="34" charset="0"/>
              </a:rPr>
              <a:t>, pp. 33-42. 2012.</a:t>
            </a:r>
            <a:endParaRPr lang="en-US" sz="1000" dirty="0">
              <a:latin typeface="Calibri" panose="020F0502020204030204" pitchFamily="34" charset="0"/>
              <a:ea typeface="Calibri" charset="0"/>
              <a:cs typeface="Calibri" panose="020F0502020204030204" pitchFamily="34" charset="0"/>
            </a:endParaRPr>
          </a:p>
        </p:txBody>
      </p:sp>
      <p:pic>
        <p:nvPicPr>
          <p:cNvPr id="5" name="Picture 4" descr="faceboo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947469"/>
            <a:ext cx="3962400" cy="1972834"/>
          </a:xfrm>
          <a:prstGeom prst="rect">
            <a:avLst/>
          </a:prstGeom>
        </p:spPr>
      </p:pic>
      <p:sp>
        <p:nvSpPr>
          <p:cNvPr id="6" name="TextBox 5">
            <a:extLst>
              <a:ext uri="{FF2B5EF4-FFF2-40B4-BE49-F238E27FC236}">
                <a16:creationId xmlns:a16="http://schemas.microsoft.com/office/drawing/2014/main" id="{CA5F8C1B-167E-EA48-BC4F-8C6647ED679F}"/>
              </a:ext>
            </a:extLst>
          </p:cNvPr>
          <p:cNvSpPr txBox="1"/>
          <p:nvPr/>
        </p:nvSpPr>
        <p:spPr>
          <a:xfrm>
            <a:off x="700087" y="1382486"/>
            <a:ext cx="4100513" cy="138499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721 million users</a:t>
            </a:r>
          </a:p>
          <a:p>
            <a:r>
              <a:rPr lang="en-US" sz="2800" dirty="0">
                <a:latin typeface="Calibri" panose="020F0502020204030204" pitchFamily="34" charset="0"/>
                <a:cs typeface="Calibri" panose="020F0502020204030204" pitchFamily="34" charset="0"/>
              </a:rPr>
              <a:t>69 billion friendship links</a:t>
            </a:r>
          </a:p>
          <a:p>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89A9CFB-C8D8-1D4E-8397-DA6DB2D8476C}"/>
              </a:ext>
            </a:extLst>
          </p:cNvPr>
          <p:cNvSpPr txBox="1"/>
          <p:nvPr/>
        </p:nvSpPr>
        <p:spPr>
          <a:xfrm>
            <a:off x="7313798" y="2903450"/>
            <a:ext cx="1425390" cy="261610"/>
          </a:xfrm>
          <a:prstGeom prst="rect">
            <a:avLst/>
          </a:prstGeom>
          <a:noFill/>
        </p:spPr>
        <p:txBody>
          <a:bodyPr wrap="none" rtlCol="0">
            <a:spAutoFit/>
          </a:bodyPr>
          <a:lstStyle/>
          <a:p>
            <a:r>
              <a:rPr lang="en-US" sz="1100" dirty="0">
                <a:latin typeface="Calibri" panose="020F0502020204030204" pitchFamily="34" charset="0"/>
                <a:cs typeface="Calibri" panose="020F0502020204030204" pitchFamily="34" charset="0"/>
                <a:hlinkClick r:id="rId4"/>
              </a:rPr>
              <a:t>Paul Butler, Facebook</a:t>
            </a:r>
            <a:endParaRPr lang="en-US"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8290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57" y="288451"/>
            <a:ext cx="8496300" cy="680397"/>
          </a:xfrm>
        </p:spPr>
        <p:txBody>
          <a:bodyPr>
            <a:normAutofit fontScale="90000"/>
          </a:bodyPr>
          <a:lstStyle/>
          <a:p>
            <a:r>
              <a:rPr lang="en-US" dirty="0"/>
              <a:t>Fun facts: Origins of the “Six degrees” hypothesis</a:t>
            </a:r>
          </a:p>
        </p:txBody>
      </p:sp>
      <p:sp>
        <p:nvSpPr>
          <p:cNvPr id="3" name="Content Placeholder 2"/>
          <p:cNvSpPr>
            <a:spLocks noGrp="1"/>
          </p:cNvSpPr>
          <p:nvPr>
            <p:ph sz="quarter" idx="1"/>
          </p:nvPr>
        </p:nvSpPr>
        <p:spPr>
          <a:xfrm>
            <a:off x="762000" y="1428750"/>
            <a:ext cx="8001000" cy="3086100"/>
          </a:xfrm>
        </p:spPr>
        <p:txBody>
          <a:bodyPr/>
          <a:lstStyle/>
          <a:p>
            <a:r>
              <a:rPr lang="en-US" dirty="0"/>
              <a:t>Hungarian writer </a:t>
            </a:r>
            <a:r>
              <a:rPr lang="en-US" dirty="0" err="1"/>
              <a:t>Karinthy’s</a:t>
            </a:r>
            <a:r>
              <a:rPr lang="en-US" dirty="0"/>
              <a:t> 1929 play “Chains” (</a:t>
            </a:r>
            <a:r>
              <a:rPr lang="en-US" dirty="0" err="1"/>
              <a:t>Láncszemek</a:t>
            </a:r>
            <a:r>
              <a:rPr lang="en-US" dirty="0"/>
              <a:t>)</a:t>
            </a:r>
          </a:p>
          <a:p>
            <a:pPr lvl="1"/>
            <a:r>
              <a:rPr lang="en-US" dirty="0">
                <a:hlinkClick r:id="rId3"/>
              </a:rPr>
              <a:t>https://djjr-courses.wdfiles.com/local--files/soc180%3Akarinthy-chain-links/Karinthy-Chain-Links_1929.pdf</a:t>
            </a:r>
            <a:endParaRPr lang="en-US" dirty="0"/>
          </a:p>
        </p:txBody>
      </p:sp>
    </p:spTree>
    <p:extLst>
      <p:ext uri="{BB962C8B-B14F-4D97-AF65-F5344CB8AC3E}">
        <p14:creationId xmlns:p14="http://schemas.microsoft.com/office/powerpoint/2010/main" val="469632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B393-0CFD-0C47-99A5-9332128F3024}"/>
              </a:ext>
            </a:extLst>
          </p:cNvPr>
          <p:cNvSpPr>
            <a:spLocks noGrp="1"/>
          </p:cNvSpPr>
          <p:nvPr>
            <p:ph type="title"/>
          </p:nvPr>
        </p:nvSpPr>
        <p:spPr>
          <a:xfrm>
            <a:off x="822960" y="119702"/>
            <a:ext cx="8473440" cy="680397"/>
          </a:xfrm>
        </p:spPr>
        <p:txBody>
          <a:bodyPr>
            <a:normAutofit fontScale="90000"/>
          </a:bodyPr>
          <a:lstStyle/>
          <a:p>
            <a:r>
              <a:rPr lang="en-US" dirty="0"/>
              <a:t>Why is the world small? What are the implications?</a:t>
            </a:r>
          </a:p>
        </p:txBody>
      </p:sp>
      <p:sp>
        <p:nvSpPr>
          <p:cNvPr id="3" name="Content Placeholder 2">
            <a:extLst>
              <a:ext uri="{FF2B5EF4-FFF2-40B4-BE49-F238E27FC236}">
                <a16:creationId xmlns:a16="http://schemas.microsoft.com/office/drawing/2014/main" id="{4E705EB7-05E0-3343-A32E-20E7CCD78A61}"/>
              </a:ext>
            </a:extLst>
          </p:cNvPr>
          <p:cNvSpPr>
            <a:spLocks noGrp="1"/>
          </p:cNvSpPr>
          <p:nvPr>
            <p:ph idx="1"/>
          </p:nvPr>
        </p:nvSpPr>
        <p:spPr/>
        <p:txBody>
          <a:bodyPr>
            <a:normAutofit fontScale="92500" lnSpcReduction="10000"/>
          </a:bodyPr>
          <a:lstStyle/>
          <a:p>
            <a:r>
              <a:rPr lang="en-US" dirty="0"/>
              <a:t>Duncan Watts: Small world is interesting because:</a:t>
            </a:r>
          </a:p>
          <a:p>
            <a:pPr marL="514350" indent="-514350">
              <a:buFont typeface="+mj-lt"/>
              <a:buAutoNum type="arabicPeriod"/>
            </a:pPr>
            <a:r>
              <a:rPr lang="en-US" dirty="0">
                <a:latin typeface="Calibri" charset="0"/>
                <a:ea typeface="Calibri" charset="0"/>
                <a:cs typeface="Calibri" charset="0"/>
              </a:rPr>
              <a:t>The network is </a:t>
            </a:r>
            <a:r>
              <a:rPr lang="en-US" b="1" dirty="0">
                <a:latin typeface="Calibri" charset="0"/>
                <a:ea typeface="Calibri" charset="0"/>
                <a:cs typeface="Calibri" charset="0"/>
              </a:rPr>
              <a:t>large</a:t>
            </a:r>
            <a:r>
              <a:rPr lang="en-US" dirty="0">
                <a:latin typeface="Calibri" charset="0"/>
                <a:ea typeface="Calibri" charset="0"/>
                <a:cs typeface="Calibri" charset="0"/>
              </a:rPr>
              <a:t>  - </a:t>
            </a:r>
            <a:r>
              <a:rPr lang="en-US" i="1" dirty="0">
                <a:latin typeface="Calibri" charset="0"/>
                <a:ea typeface="Calibri" charset="0"/>
                <a:cs typeface="Calibri" charset="0"/>
              </a:rPr>
              <a:t>O</a:t>
            </a:r>
            <a:r>
              <a:rPr lang="en-US" dirty="0">
                <a:latin typeface="Calibri" charset="0"/>
                <a:ea typeface="Calibri" charset="0"/>
                <a:cs typeface="Calibri" charset="0"/>
              </a:rPr>
              <a:t>(Billions)</a:t>
            </a:r>
          </a:p>
          <a:p>
            <a:pPr marL="514350" indent="-514350">
              <a:buFont typeface="+mj-lt"/>
              <a:buAutoNum type="arabicPeriod"/>
            </a:pPr>
            <a:r>
              <a:rPr lang="en-US" dirty="0">
                <a:latin typeface="Calibri" charset="0"/>
                <a:ea typeface="Calibri" charset="0"/>
                <a:cs typeface="Calibri" charset="0"/>
              </a:rPr>
              <a:t>The network is </a:t>
            </a:r>
            <a:r>
              <a:rPr lang="en-US" b="1" dirty="0">
                <a:latin typeface="Calibri" charset="0"/>
                <a:ea typeface="Calibri" charset="0"/>
                <a:cs typeface="Calibri" charset="0"/>
              </a:rPr>
              <a:t>sparse</a:t>
            </a:r>
            <a:r>
              <a:rPr lang="en-US" dirty="0">
                <a:latin typeface="Calibri" charset="0"/>
                <a:ea typeface="Calibri" charset="0"/>
                <a:cs typeface="Calibri" charset="0"/>
              </a:rPr>
              <a:t> - people are connected to a small fraction of the total network</a:t>
            </a:r>
          </a:p>
          <a:p>
            <a:pPr marL="514350" indent="-514350">
              <a:buFont typeface="+mj-lt"/>
              <a:buAutoNum type="arabicPeriod"/>
            </a:pPr>
            <a:r>
              <a:rPr lang="en-US" dirty="0">
                <a:latin typeface="Calibri" charset="0"/>
                <a:ea typeface="Calibri" charset="0"/>
                <a:cs typeface="Calibri" charset="0"/>
              </a:rPr>
              <a:t>The network is </a:t>
            </a:r>
            <a:r>
              <a:rPr lang="en-US" b="1" dirty="0">
                <a:latin typeface="Calibri" charset="0"/>
                <a:ea typeface="Calibri" charset="0"/>
                <a:cs typeface="Calibri" charset="0"/>
              </a:rPr>
              <a:t>decentralized</a:t>
            </a:r>
            <a:r>
              <a:rPr lang="en-US" dirty="0">
                <a:latin typeface="Calibri" charset="0"/>
                <a:ea typeface="Calibri" charset="0"/>
                <a:cs typeface="Calibri" charset="0"/>
              </a:rPr>
              <a:t> -- no single (or small #) of stars</a:t>
            </a:r>
          </a:p>
          <a:p>
            <a:pPr marL="514350" indent="-514350">
              <a:buFont typeface="+mj-lt"/>
              <a:buAutoNum type="arabicPeriod"/>
            </a:pPr>
            <a:r>
              <a:rPr lang="en-US" dirty="0">
                <a:latin typeface="Calibri" charset="0"/>
                <a:ea typeface="Calibri" charset="0"/>
                <a:cs typeface="Calibri" charset="0"/>
              </a:rPr>
              <a:t>The network is highly </a:t>
            </a:r>
            <a:r>
              <a:rPr lang="en-US" b="1" dirty="0">
                <a:latin typeface="Calibri" charset="0"/>
                <a:ea typeface="Calibri" charset="0"/>
                <a:cs typeface="Calibri" charset="0"/>
              </a:rPr>
              <a:t>clustered</a:t>
            </a:r>
            <a:r>
              <a:rPr lang="en-US" dirty="0">
                <a:latin typeface="Calibri" charset="0"/>
                <a:ea typeface="Calibri" charset="0"/>
                <a:cs typeface="Calibri" charset="0"/>
              </a:rPr>
              <a:t> -- most friendship circles are overlapping</a:t>
            </a:r>
            <a:endParaRPr lang="en-US" dirty="0"/>
          </a:p>
          <a:p>
            <a:endParaRPr lang="en-US" dirty="0"/>
          </a:p>
        </p:txBody>
      </p:sp>
      <p:sp>
        <p:nvSpPr>
          <p:cNvPr id="4" name="TextBox 3">
            <a:extLst>
              <a:ext uri="{FF2B5EF4-FFF2-40B4-BE49-F238E27FC236}">
                <a16:creationId xmlns:a16="http://schemas.microsoft.com/office/drawing/2014/main" id="{16D33CA1-E499-2944-BC05-5C55EC21AA37}"/>
              </a:ext>
            </a:extLst>
          </p:cNvPr>
          <p:cNvSpPr txBox="1"/>
          <p:nvPr/>
        </p:nvSpPr>
        <p:spPr>
          <a:xfrm>
            <a:off x="6915633" y="4804946"/>
            <a:ext cx="2228367"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James Moody</a:t>
            </a:r>
          </a:p>
        </p:txBody>
      </p:sp>
    </p:spTree>
    <p:extLst>
      <p:ext uri="{BB962C8B-B14F-4D97-AF65-F5344CB8AC3E}">
        <p14:creationId xmlns:p14="http://schemas.microsoft.com/office/powerpoint/2010/main" val="762029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F4A9E-BC3A-914F-8E5E-BBCB3A8FFFE8}"/>
              </a:ext>
            </a:extLst>
          </p:cNvPr>
          <p:cNvSpPr>
            <a:spLocks noGrp="1"/>
          </p:cNvSpPr>
          <p:nvPr>
            <p:ph type="title"/>
          </p:nvPr>
        </p:nvSpPr>
        <p:spPr/>
        <p:txBody>
          <a:bodyPr>
            <a:normAutofit/>
          </a:bodyPr>
          <a:lstStyle/>
          <a:p>
            <a:r>
              <a:rPr lang="en-US" dirty="0">
                <a:solidFill>
                  <a:srgbClr val="660033"/>
                </a:solidFill>
                <a:ea typeface="Franklin Gothic Book" charset="0"/>
                <a:cs typeface="Franklin Gothic Book" charset="0"/>
              </a:rPr>
              <a:t>Watts and </a:t>
            </a:r>
            <a:r>
              <a:rPr lang="en-US" dirty="0" err="1">
                <a:solidFill>
                  <a:srgbClr val="660033"/>
                </a:solidFill>
                <a:ea typeface="Franklin Gothic Book" charset="0"/>
                <a:cs typeface="Franklin Gothic Book" charset="0"/>
              </a:rPr>
              <a:t>Strogatz</a:t>
            </a:r>
            <a:r>
              <a:rPr lang="en-US" dirty="0">
                <a:solidFill>
                  <a:srgbClr val="660033"/>
                </a:solidFill>
                <a:ea typeface="Franklin Gothic Book" charset="0"/>
                <a:cs typeface="Franklin Gothic Book" charset="0"/>
              </a:rPr>
              <a:t> (1998) Model</a:t>
            </a:r>
            <a:endParaRPr lang="en-US" dirty="0"/>
          </a:p>
        </p:txBody>
      </p:sp>
      <p:sp>
        <p:nvSpPr>
          <p:cNvPr id="3" name="Content Placeholder 2">
            <a:extLst>
              <a:ext uri="{FF2B5EF4-FFF2-40B4-BE49-F238E27FC236}">
                <a16:creationId xmlns:a16="http://schemas.microsoft.com/office/drawing/2014/main" id="{979FE4BE-F307-A94D-86FA-20A43EE978F6}"/>
              </a:ext>
            </a:extLst>
          </p:cNvPr>
          <p:cNvSpPr>
            <a:spLocks noGrp="1"/>
          </p:cNvSpPr>
          <p:nvPr>
            <p:ph idx="1"/>
          </p:nvPr>
        </p:nvSpPr>
        <p:spPr>
          <a:xfrm>
            <a:off x="601980" y="1200150"/>
            <a:ext cx="8084820" cy="3943350"/>
          </a:xfrm>
        </p:spPr>
        <p:txBody>
          <a:bodyPr>
            <a:normAutofit/>
          </a:bodyPr>
          <a:lstStyle/>
          <a:p>
            <a:pPr marL="0" indent="0"/>
            <a:r>
              <a:rPr lang="en-US" sz="3000" dirty="0">
                <a:latin typeface="Calibri" charset="0"/>
                <a:ea typeface="Calibri" charset="0"/>
                <a:cs typeface="Calibri" charset="0"/>
              </a:rPr>
              <a:t>A </a:t>
            </a:r>
            <a:r>
              <a:rPr lang="en-US" sz="3000" dirty="0">
                <a:solidFill>
                  <a:srgbClr val="1300FF"/>
                </a:solidFill>
                <a:latin typeface="Calibri" charset="0"/>
                <a:ea typeface="Calibri" charset="0"/>
                <a:cs typeface="Calibri" charset="0"/>
              </a:rPr>
              <a:t>small world graph: </a:t>
            </a:r>
            <a:r>
              <a:rPr lang="en-US" sz="3000" dirty="0">
                <a:latin typeface="Calibri" charset="0"/>
                <a:ea typeface="Calibri" charset="0"/>
                <a:cs typeface="Calibri" charset="0"/>
              </a:rPr>
              <a:t>very clustered (high C) but small path-length (low L)</a:t>
            </a:r>
            <a:endParaRPr lang="en-US" sz="2100" dirty="0">
              <a:cs typeface="Calibri"/>
            </a:endParaRPr>
          </a:p>
          <a:p>
            <a:pPr marL="385763" indent="-385763">
              <a:buFontTx/>
              <a:buAutoNum type="arabicParenR"/>
            </a:pPr>
            <a:r>
              <a:rPr lang="en-US" sz="2100" b="1" dirty="0">
                <a:solidFill>
                  <a:srgbClr val="0000FF"/>
                </a:solidFill>
                <a:cs typeface="Calibri"/>
              </a:rPr>
              <a:t>Clustering coefficient C</a:t>
            </a:r>
          </a:p>
          <a:p>
            <a:pPr marL="842963" lvl="1" indent="-385763">
              <a:buFont typeface="Arial" panose="020B0604020202020204" pitchFamily="34" charset="0"/>
              <a:buChar char="•"/>
            </a:pPr>
            <a:r>
              <a:rPr lang="en-US" sz="2000" dirty="0">
                <a:cs typeface="Calibri"/>
              </a:rPr>
              <a:t>How many of my friends know each other</a:t>
            </a:r>
          </a:p>
          <a:p>
            <a:pPr marL="842963" lvl="1" indent="-385763">
              <a:buFont typeface="Arial" panose="020B0604020202020204" pitchFamily="34" charset="0"/>
              <a:buChar char="•"/>
            </a:pPr>
            <a:r>
              <a:rPr lang="en-US" sz="2000" dirty="0">
                <a:cs typeface="Calibri"/>
              </a:rPr>
              <a:t>Averaged over all nodes:  the average local density</a:t>
            </a:r>
          </a:p>
          <a:p>
            <a:pPr marL="385763" indent="-385763">
              <a:buAutoNum type="arabicParenR"/>
            </a:pPr>
            <a:r>
              <a:rPr lang="en-US" sz="2100" b="1" dirty="0">
                <a:solidFill>
                  <a:srgbClr val="0000FF"/>
                </a:solidFill>
                <a:cs typeface="Calibri"/>
              </a:rPr>
              <a:t>Characteristic path length </a:t>
            </a:r>
            <a:r>
              <a:rPr lang="en-US" sz="2100" b="1" i="1" dirty="0">
                <a:solidFill>
                  <a:srgbClr val="0000FF"/>
                </a:solidFill>
                <a:cs typeface="Calibri"/>
              </a:rPr>
              <a:t>L </a:t>
            </a:r>
          </a:p>
          <a:p>
            <a:pPr marL="800100" lvl="1" indent="-342900">
              <a:buFont typeface="Arial" panose="020B0604020202020204" pitchFamily="34" charset="0"/>
              <a:buChar char="•"/>
            </a:pPr>
            <a:r>
              <a:rPr lang="en-US" sz="2000" dirty="0">
                <a:cs typeface="Calibri"/>
              </a:rPr>
              <a:t>The average length of the shortest paths connecting any two nodes.</a:t>
            </a:r>
          </a:p>
          <a:p>
            <a:r>
              <a:rPr lang="en-US" sz="1800" i="1" dirty="0">
                <a:cs typeface="Calibri"/>
              </a:rPr>
              <a:t> </a:t>
            </a:r>
            <a:r>
              <a:rPr lang="en-US" sz="1500" i="1" dirty="0">
                <a:cs typeface="Calibri"/>
              </a:rPr>
              <a:t> (Note: this is not quite the same as the </a:t>
            </a:r>
            <a:r>
              <a:rPr lang="en-US" sz="1500" b="1" i="1" dirty="0">
                <a:solidFill>
                  <a:srgbClr val="0000FF"/>
                </a:solidFill>
                <a:cs typeface="Calibri"/>
              </a:rPr>
              <a:t>diameter</a:t>
            </a:r>
            <a:r>
              <a:rPr lang="en-US" sz="1500" i="1" dirty="0">
                <a:solidFill>
                  <a:srgbClr val="0000FF"/>
                </a:solidFill>
                <a:cs typeface="Calibri"/>
              </a:rPr>
              <a:t> </a:t>
            </a:r>
            <a:r>
              <a:rPr lang="en-US" sz="1500" i="1" dirty="0">
                <a:cs typeface="Calibri"/>
              </a:rPr>
              <a:t>of the graph, which is the </a:t>
            </a:r>
            <a:r>
              <a:rPr lang="en-US" sz="1500" b="1" i="1" dirty="0">
                <a:cs typeface="Calibri"/>
              </a:rPr>
              <a:t>maximum</a:t>
            </a:r>
            <a:r>
              <a:rPr lang="en-US" sz="1500" i="1" dirty="0">
                <a:cs typeface="Calibri"/>
              </a:rPr>
              <a:t> shortest path connecting any two nodes)</a:t>
            </a:r>
          </a:p>
        </p:txBody>
      </p:sp>
      <p:sp>
        <p:nvSpPr>
          <p:cNvPr id="4" name="TextBox 3">
            <a:extLst>
              <a:ext uri="{FF2B5EF4-FFF2-40B4-BE49-F238E27FC236}">
                <a16:creationId xmlns:a16="http://schemas.microsoft.com/office/drawing/2014/main" id="{EFE9954D-4414-5747-AE71-3A4E05DB74E9}"/>
              </a:ext>
            </a:extLst>
          </p:cNvPr>
          <p:cNvSpPr txBox="1"/>
          <p:nvPr/>
        </p:nvSpPr>
        <p:spPr>
          <a:xfrm>
            <a:off x="457200" y="4744283"/>
            <a:ext cx="9067800" cy="338554"/>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Watts, D., </a:t>
            </a:r>
            <a:r>
              <a:rPr lang="en-US" sz="1600" dirty="0" err="1">
                <a:latin typeface="Calibri" panose="020F0502020204030204" pitchFamily="34" charset="0"/>
                <a:cs typeface="Calibri" panose="020F0502020204030204" pitchFamily="34" charset="0"/>
              </a:rPr>
              <a:t>Strogatz</a:t>
            </a:r>
            <a:r>
              <a:rPr lang="en-US" sz="1600" dirty="0">
                <a:latin typeface="Calibri" panose="020F0502020204030204" pitchFamily="34" charset="0"/>
                <a:cs typeface="Calibri" panose="020F0502020204030204" pitchFamily="34" charset="0"/>
              </a:rPr>
              <a:t>, S. Collective dynamics of ‘small-world’ networks. </a:t>
            </a:r>
            <a:r>
              <a:rPr lang="en-US" sz="1600" i="1" dirty="0">
                <a:latin typeface="Calibri" panose="020F0502020204030204" pitchFamily="34" charset="0"/>
                <a:cs typeface="Calibri" panose="020F0502020204030204" pitchFamily="34" charset="0"/>
              </a:rPr>
              <a:t>Nature</a:t>
            </a:r>
            <a:r>
              <a:rPr lang="en-US" sz="1600" dirty="0">
                <a:latin typeface="Calibri" panose="020F0502020204030204" pitchFamily="34" charset="0"/>
                <a:cs typeface="Calibri" panose="020F0502020204030204" pitchFamily="34" charset="0"/>
              </a:rPr>
              <a:t> </a:t>
            </a:r>
            <a:r>
              <a:rPr lang="en-US" sz="1600" b="1" dirty="0">
                <a:latin typeface="Calibri" panose="020F0502020204030204" pitchFamily="34" charset="0"/>
                <a:cs typeface="Calibri" panose="020F0502020204030204" pitchFamily="34" charset="0"/>
              </a:rPr>
              <a:t>393, </a:t>
            </a:r>
            <a:r>
              <a:rPr lang="en-US" sz="1600" dirty="0">
                <a:latin typeface="Calibri" panose="020F0502020204030204" pitchFamily="34" charset="0"/>
                <a:cs typeface="Calibri" panose="020F0502020204030204" pitchFamily="34" charset="0"/>
              </a:rPr>
              <a:t>440–442 (1998).</a:t>
            </a:r>
          </a:p>
        </p:txBody>
      </p:sp>
    </p:spTree>
    <p:extLst>
      <p:ext uri="{BB962C8B-B14F-4D97-AF65-F5344CB8AC3E}">
        <p14:creationId xmlns:p14="http://schemas.microsoft.com/office/powerpoint/2010/main" val="823228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0398D-D020-FE40-A471-0B298DE6ED3C}"/>
              </a:ext>
            </a:extLst>
          </p:cNvPr>
          <p:cNvSpPr>
            <a:spLocks noGrp="1"/>
          </p:cNvSpPr>
          <p:nvPr>
            <p:ph type="title"/>
          </p:nvPr>
        </p:nvSpPr>
        <p:spPr>
          <a:xfrm>
            <a:off x="822960" y="119702"/>
            <a:ext cx="7940040" cy="680397"/>
          </a:xfrm>
        </p:spPr>
        <p:txBody>
          <a:bodyPr>
            <a:normAutofit fontScale="90000"/>
          </a:bodyPr>
          <a:lstStyle/>
          <a:p>
            <a:r>
              <a:rPr lang="en-US" dirty="0"/>
              <a:t>Watts and </a:t>
            </a:r>
            <a:r>
              <a:rPr lang="en-US" dirty="0" err="1"/>
              <a:t>Strogatz</a:t>
            </a:r>
            <a:r>
              <a:rPr lang="en-US" dirty="0"/>
              <a:t> (1998) "Caveman Network"</a:t>
            </a:r>
          </a:p>
        </p:txBody>
      </p:sp>
      <p:sp>
        <p:nvSpPr>
          <p:cNvPr id="3" name="Content Placeholder 2">
            <a:extLst>
              <a:ext uri="{FF2B5EF4-FFF2-40B4-BE49-F238E27FC236}">
                <a16:creationId xmlns:a16="http://schemas.microsoft.com/office/drawing/2014/main" id="{2146E5FD-F816-A347-BB4E-71558A557DDD}"/>
              </a:ext>
            </a:extLst>
          </p:cNvPr>
          <p:cNvSpPr>
            <a:spLocks noGrp="1"/>
          </p:cNvSpPr>
          <p:nvPr>
            <p:ph idx="1"/>
          </p:nvPr>
        </p:nvSpPr>
        <p:spPr>
          <a:xfrm>
            <a:off x="552274" y="1200150"/>
            <a:ext cx="3920420" cy="3429000"/>
          </a:xfrm>
        </p:spPr>
        <p:txBody>
          <a:bodyPr>
            <a:normAutofit/>
          </a:bodyPr>
          <a:lstStyle/>
          <a:p>
            <a:pPr marL="214313" indent="-214313">
              <a:buFont typeface="Arial"/>
              <a:buChar char="•"/>
            </a:pPr>
            <a:r>
              <a:rPr lang="en-US" dirty="0">
                <a:cs typeface="Calibri"/>
              </a:rPr>
              <a:t>Everyone in a cave knows each other</a:t>
            </a:r>
          </a:p>
          <a:p>
            <a:pPr marL="214313" indent="-214313">
              <a:buFont typeface="Arial"/>
              <a:buChar char="•"/>
            </a:pPr>
            <a:r>
              <a:rPr lang="en-US" dirty="0">
                <a:cs typeface="Calibri"/>
              </a:rPr>
              <a:t>A few people make connections</a:t>
            </a:r>
          </a:p>
          <a:p>
            <a:pPr marL="214313" indent="-214313">
              <a:buFont typeface="Arial"/>
              <a:buChar char="•"/>
            </a:pPr>
            <a:r>
              <a:rPr lang="en-US" dirty="0">
                <a:cs typeface="Calibri"/>
              </a:rPr>
              <a:t>Are C and L high or low?</a:t>
            </a:r>
          </a:p>
          <a:p>
            <a:pPr marL="214313" indent="-214313">
              <a:buFont typeface="Arial"/>
              <a:buChar char="•"/>
            </a:pPr>
            <a:r>
              <a:rPr lang="en-US" dirty="0">
                <a:cs typeface="Calibri"/>
              </a:rPr>
              <a:t>C high, L high</a:t>
            </a:r>
          </a:p>
          <a:p>
            <a:endParaRPr lang="en-US" dirty="0"/>
          </a:p>
        </p:txBody>
      </p:sp>
      <p:grpSp>
        <p:nvGrpSpPr>
          <p:cNvPr id="4" name="Group 60">
            <a:extLst>
              <a:ext uri="{FF2B5EF4-FFF2-40B4-BE49-F238E27FC236}">
                <a16:creationId xmlns:a16="http://schemas.microsoft.com/office/drawing/2014/main" id="{CFA3ACCB-E247-8441-B482-003D7BEAA364}"/>
              </a:ext>
            </a:extLst>
          </p:cNvPr>
          <p:cNvGrpSpPr>
            <a:grpSpLocks/>
          </p:cNvGrpSpPr>
          <p:nvPr/>
        </p:nvGrpSpPr>
        <p:grpSpPr bwMode="auto">
          <a:xfrm>
            <a:off x="4572000" y="809625"/>
            <a:ext cx="3733800" cy="3686175"/>
            <a:chOff x="1112" y="392"/>
            <a:chExt cx="3456" cy="3528"/>
          </a:xfrm>
        </p:grpSpPr>
        <p:grpSp>
          <p:nvGrpSpPr>
            <p:cNvPr id="5" name="Group 61">
              <a:extLst>
                <a:ext uri="{FF2B5EF4-FFF2-40B4-BE49-F238E27FC236}">
                  <a16:creationId xmlns:a16="http://schemas.microsoft.com/office/drawing/2014/main" id="{746C6364-12E2-B04C-A997-57AA43F017FD}"/>
                </a:ext>
              </a:extLst>
            </p:cNvPr>
            <p:cNvGrpSpPr>
              <a:grpSpLocks/>
            </p:cNvGrpSpPr>
            <p:nvPr/>
          </p:nvGrpSpPr>
          <p:grpSpPr bwMode="auto">
            <a:xfrm>
              <a:off x="1648" y="3192"/>
              <a:ext cx="328" cy="352"/>
              <a:chOff x="936" y="992"/>
              <a:chExt cx="328" cy="352"/>
            </a:xfrm>
          </p:grpSpPr>
          <p:sp>
            <p:nvSpPr>
              <p:cNvPr id="55" name="Freeform 62">
                <a:extLst>
                  <a:ext uri="{FF2B5EF4-FFF2-40B4-BE49-F238E27FC236}">
                    <a16:creationId xmlns:a16="http://schemas.microsoft.com/office/drawing/2014/main" id="{B1FD3643-24AF-5B43-A2B1-E1351164032C}"/>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56" name="Oval 63">
                <a:extLst>
                  <a:ext uri="{FF2B5EF4-FFF2-40B4-BE49-F238E27FC236}">
                    <a16:creationId xmlns:a16="http://schemas.microsoft.com/office/drawing/2014/main" id="{F3B82193-21AC-5F48-B90F-F8E83EB73312}"/>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7" name="Oval 64">
                <a:extLst>
                  <a:ext uri="{FF2B5EF4-FFF2-40B4-BE49-F238E27FC236}">
                    <a16:creationId xmlns:a16="http://schemas.microsoft.com/office/drawing/2014/main" id="{1F1060C3-2231-B043-9A21-1D72EB5C0E13}"/>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8" name="Oval 65">
                <a:extLst>
                  <a:ext uri="{FF2B5EF4-FFF2-40B4-BE49-F238E27FC236}">
                    <a16:creationId xmlns:a16="http://schemas.microsoft.com/office/drawing/2014/main" id="{A6268A12-4EB7-7F40-8502-394B36DBD760}"/>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9" name="Oval 66">
                <a:extLst>
                  <a:ext uri="{FF2B5EF4-FFF2-40B4-BE49-F238E27FC236}">
                    <a16:creationId xmlns:a16="http://schemas.microsoft.com/office/drawing/2014/main" id="{795573A4-A192-9B48-A8CA-90F174D075BC}"/>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60" name="Oval 67">
                <a:extLst>
                  <a:ext uri="{FF2B5EF4-FFF2-40B4-BE49-F238E27FC236}">
                    <a16:creationId xmlns:a16="http://schemas.microsoft.com/office/drawing/2014/main" id="{8804409F-A632-9E43-B4E0-8D6CFBBFFAA4}"/>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6" name="Group 68">
              <a:extLst>
                <a:ext uri="{FF2B5EF4-FFF2-40B4-BE49-F238E27FC236}">
                  <a16:creationId xmlns:a16="http://schemas.microsoft.com/office/drawing/2014/main" id="{BFE0C253-07A7-0945-89BA-9698BB72945F}"/>
                </a:ext>
              </a:extLst>
            </p:cNvPr>
            <p:cNvGrpSpPr>
              <a:grpSpLocks/>
            </p:cNvGrpSpPr>
            <p:nvPr/>
          </p:nvGrpSpPr>
          <p:grpSpPr bwMode="auto">
            <a:xfrm>
              <a:off x="3752" y="816"/>
              <a:ext cx="328" cy="352"/>
              <a:chOff x="936" y="992"/>
              <a:chExt cx="328" cy="352"/>
            </a:xfrm>
          </p:grpSpPr>
          <p:sp>
            <p:nvSpPr>
              <p:cNvPr id="49" name="Freeform 69">
                <a:extLst>
                  <a:ext uri="{FF2B5EF4-FFF2-40B4-BE49-F238E27FC236}">
                    <a16:creationId xmlns:a16="http://schemas.microsoft.com/office/drawing/2014/main" id="{0D9185AA-88B5-3747-B4FB-062B46F26477}"/>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50" name="Oval 70">
                <a:extLst>
                  <a:ext uri="{FF2B5EF4-FFF2-40B4-BE49-F238E27FC236}">
                    <a16:creationId xmlns:a16="http://schemas.microsoft.com/office/drawing/2014/main" id="{6F902A62-F7B0-7849-BB69-B1B1C9D5B7D0}"/>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1" name="Oval 71">
                <a:extLst>
                  <a:ext uri="{FF2B5EF4-FFF2-40B4-BE49-F238E27FC236}">
                    <a16:creationId xmlns:a16="http://schemas.microsoft.com/office/drawing/2014/main" id="{44B6FB1A-5275-7B4F-A90E-90CDE43D92CD}"/>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2" name="Oval 72">
                <a:extLst>
                  <a:ext uri="{FF2B5EF4-FFF2-40B4-BE49-F238E27FC236}">
                    <a16:creationId xmlns:a16="http://schemas.microsoft.com/office/drawing/2014/main" id="{8D24783F-026A-8A4F-AD38-BEF0824767DD}"/>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3" name="Oval 73">
                <a:extLst>
                  <a:ext uri="{FF2B5EF4-FFF2-40B4-BE49-F238E27FC236}">
                    <a16:creationId xmlns:a16="http://schemas.microsoft.com/office/drawing/2014/main" id="{C8C91CD1-DB85-F04A-BC77-152A47F9BA44}"/>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54" name="Oval 74">
                <a:extLst>
                  <a:ext uri="{FF2B5EF4-FFF2-40B4-BE49-F238E27FC236}">
                    <a16:creationId xmlns:a16="http://schemas.microsoft.com/office/drawing/2014/main" id="{F5537D5D-0686-4143-89C2-E212EFF7A59A}"/>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7" name="Group 75">
              <a:extLst>
                <a:ext uri="{FF2B5EF4-FFF2-40B4-BE49-F238E27FC236}">
                  <a16:creationId xmlns:a16="http://schemas.microsoft.com/office/drawing/2014/main" id="{87BF4090-7C52-3349-BE08-99E7AF00C000}"/>
                </a:ext>
              </a:extLst>
            </p:cNvPr>
            <p:cNvGrpSpPr>
              <a:grpSpLocks/>
            </p:cNvGrpSpPr>
            <p:nvPr/>
          </p:nvGrpSpPr>
          <p:grpSpPr bwMode="auto">
            <a:xfrm>
              <a:off x="4240" y="1936"/>
              <a:ext cx="328" cy="352"/>
              <a:chOff x="936" y="992"/>
              <a:chExt cx="328" cy="352"/>
            </a:xfrm>
          </p:grpSpPr>
          <p:sp>
            <p:nvSpPr>
              <p:cNvPr id="43" name="Freeform 76">
                <a:extLst>
                  <a:ext uri="{FF2B5EF4-FFF2-40B4-BE49-F238E27FC236}">
                    <a16:creationId xmlns:a16="http://schemas.microsoft.com/office/drawing/2014/main" id="{3E8896BE-E741-9B4F-BD2E-E3657A416393}"/>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44" name="Oval 77">
                <a:extLst>
                  <a:ext uri="{FF2B5EF4-FFF2-40B4-BE49-F238E27FC236}">
                    <a16:creationId xmlns:a16="http://schemas.microsoft.com/office/drawing/2014/main" id="{7343221D-CEE5-5343-8671-26848CB2A351}"/>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5" name="Oval 78">
                <a:extLst>
                  <a:ext uri="{FF2B5EF4-FFF2-40B4-BE49-F238E27FC236}">
                    <a16:creationId xmlns:a16="http://schemas.microsoft.com/office/drawing/2014/main" id="{07448661-6BAC-5E45-906D-9174CE066D30}"/>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6" name="Oval 79">
                <a:extLst>
                  <a:ext uri="{FF2B5EF4-FFF2-40B4-BE49-F238E27FC236}">
                    <a16:creationId xmlns:a16="http://schemas.microsoft.com/office/drawing/2014/main" id="{DB9A342A-7B0B-984C-8A37-38025F4BB1E5}"/>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7" name="Oval 80">
                <a:extLst>
                  <a:ext uri="{FF2B5EF4-FFF2-40B4-BE49-F238E27FC236}">
                    <a16:creationId xmlns:a16="http://schemas.microsoft.com/office/drawing/2014/main" id="{26AEF30A-B034-444C-8A93-4A3F175CC401}"/>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8" name="Oval 81">
                <a:extLst>
                  <a:ext uri="{FF2B5EF4-FFF2-40B4-BE49-F238E27FC236}">
                    <a16:creationId xmlns:a16="http://schemas.microsoft.com/office/drawing/2014/main" id="{DF748BD1-0E5D-764E-BE03-9527220134E7}"/>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8" name="Group 82">
              <a:extLst>
                <a:ext uri="{FF2B5EF4-FFF2-40B4-BE49-F238E27FC236}">
                  <a16:creationId xmlns:a16="http://schemas.microsoft.com/office/drawing/2014/main" id="{5E6BFDAC-6879-4B4F-B02A-22D44673903B}"/>
                </a:ext>
              </a:extLst>
            </p:cNvPr>
            <p:cNvGrpSpPr>
              <a:grpSpLocks/>
            </p:cNvGrpSpPr>
            <p:nvPr/>
          </p:nvGrpSpPr>
          <p:grpSpPr bwMode="auto">
            <a:xfrm>
              <a:off x="2692" y="3568"/>
              <a:ext cx="328" cy="352"/>
              <a:chOff x="936" y="992"/>
              <a:chExt cx="328" cy="352"/>
            </a:xfrm>
          </p:grpSpPr>
          <p:sp>
            <p:nvSpPr>
              <p:cNvPr id="37" name="Freeform 83">
                <a:extLst>
                  <a:ext uri="{FF2B5EF4-FFF2-40B4-BE49-F238E27FC236}">
                    <a16:creationId xmlns:a16="http://schemas.microsoft.com/office/drawing/2014/main" id="{5C8E7B89-34DD-F744-8493-9F8DB35D31BF}"/>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38" name="Oval 84">
                <a:extLst>
                  <a:ext uri="{FF2B5EF4-FFF2-40B4-BE49-F238E27FC236}">
                    <a16:creationId xmlns:a16="http://schemas.microsoft.com/office/drawing/2014/main" id="{A823572D-67B2-2548-9059-6E2093E16D60}"/>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9" name="Oval 85">
                <a:extLst>
                  <a:ext uri="{FF2B5EF4-FFF2-40B4-BE49-F238E27FC236}">
                    <a16:creationId xmlns:a16="http://schemas.microsoft.com/office/drawing/2014/main" id="{E4C61937-7A67-484E-8985-FE14B146D6F5}"/>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0" name="Oval 86">
                <a:extLst>
                  <a:ext uri="{FF2B5EF4-FFF2-40B4-BE49-F238E27FC236}">
                    <a16:creationId xmlns:a16="http://schemas.microsoft.com/office/drawing/2014/main" id="{54EC856A-99F0-2E4F-AE60-6F9022B99040}"/>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1" name="Oval 87">
                <a:extLst>
                  <a:ext uri="{FF2B5EF4-FFF2-40B4-BE49-F238E27FC236}">
                    <a16:creationId xmlns:a16="http://schemas.microsoft.com/office/drawing/2014/main" id="{B3CE606E-646D-B34A-9EE8-66B6CAA5F734}"/>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42" name="Oval 88">
                <a:extLst>
                  <a:ext uri="{FF2B5EF4-FFF2-40B4-BE49-F238E27FC236}">
                    <a16:creationId xmlns:a16="http://schemas.microsoft.com/office/drawing/2014/main" id="{A9B9C47F-5A4C-184C-8D93-C92D853021DE}"/>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9" name="Group 89">
              <a:extLst>
                <a:ext uri="{FF2B5EF4-FFF2-40B4-BE49-F238E27FC236}">
                  <a16:creationId xmlns:a16="http://schemas.microsoft.com/office/drawing/2014/main" id="{833EFA43-49AD-7F4B-A363-417E8200D4B9}"/>
                </a:ext>
              </a:extLst>
            </p:cNvPr>
            <p:cNvGrpSpPr>
              <a:grpSpLocks/>
            </p:cNvGrpSpPr>
            <p:nvPr/>
          </p:nvGrpSpPr>
          <p:grpSpPr bwMode="auto">
            <a:xfrm>
              <a:off x="2692" y="392"/>
              <a:ext cx="328" cy="352"/>
              <a:chOff x="936" y="992"/>
              <a:chExt cx="328" cy="352"/>
            </a:xfrm>
          </p:grpSpPr>
          <p:sp>
            <p:nvSpPr>
              <p:cNvPr id="31" name="Freeform 90">
                <a:extLst>
                  <a:ext uri="{FF2B5EF4-FFF2-40B4-BE49-F238E27FC236}">
                    <a16:creationId xmlns:a16="http://schemas.microsoft.com/office/drawing/2014/main" id="{A5EF1F7B-0637-A246-B86A-2BF43BDE9083}"/>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32" name="Oval 91">
                <a:extLst>
                  <a:ext uri="{FF2B5EF4-FFF2-40B4-BE49-F238E27FC236}">
                    <a16:creationId xmlns:a16="http://schemas.microsoft.com/office/drawing/2014/main" id="{6317AE09-0A42-7D4D-9E34-C4FFF66E7C19}"/>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3" name="Oval 92">
                <a:extLst>
                  <a:ext uri="{FF2B5EF4-FFF2-40B4-BE49-F238E27FC236}">
                    <a16:creationId xmlns:a16="http://schemas.microsoft.com/office/drawing/2014/main" id="{596A36A2-10D4-D048-8B3C-2626F9D7A359}"/>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4" name="Oval 93">
                <a:extLst>
                  <a:ext uri="{FF2B5EF4-FFF2-40B4-BE49-F238E27FC236}">
                    <a16:creationId xmlns:a16="http://schemas.microsoft.com/office/drawing/2014/main" id="{1623BB8E-DB1C-304F-8B30-19EB90DCE364}"/>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5" name="Oval 94">
                <a:extLst>
                  <a:ext uri="{FF2B5EF4-FFF2-40B4-BE49-F238E27FC236}">
                    <a16:creationId xmlns:a16="http://schemas.microsoft.com/office/drawing/2014/main" id="{1C70E039-CA50-A641-B3DE-EF91A4EF7E36}"/>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6" name="Oval 95">
                <a:extLst>
                  <a:ext uri="{FF2B5EF4-FFF2-40B4-BE49-F238E27FC236}">
                    <a16:creationId xmlns:a16="http://schemas.microsoft.com/office/drawing/2014/main" id="{18ADB769-F53E-244B-8587-F61F5E81C337}"/>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 name="Group 96">
              <a:extLst>
                <a:ext uri="{FF2B5EF4-FFF2-40B4-BE49-F238E27FC236}">
                  <a16:creationId xmlns:a16="http://schemas.microsoft.com/office/drawing/2014/main" id="{7D5F967D-F9FB-DA44-A3F7-F179D4A20D0D}"/>
                </a:ext>
              </a:extLst>
            </p:cNvPr>
            <p:cNvGrpSpPr>
              <a:grpSpLocks/>
            </p:cNvGrpSpPr>
            <p:nvPr/>
          </p:nvGrpSpPr>
          <p:grpSpPr bwMode="auto">
            <a:xfrm>
              <a:off x="1112" y="1936"/>
              <a:ext cx="328" cy="352"/>
              <a:chOff x="936" y="992"/>
              <a:chExt cx="328" cy="352"/>
            </a:xfrm>
          </p:grpSpPr>
          <p:sp>
            <p:nvSpPr>
              <p:cNvPr id="25" name="Freeform 97">
                <a:extLst>
                  <a:ext uri="{FF2B5EF4-FFF2-40B4-BE49-F238E27FC236}">
                    <a16:creationId xmlns:a16="http://schemas.microsoft.com/office/drawing/2014/main" id="{BDD166CC-5153-1D47-8DED-4E7FDD25FE19}"/>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26" name="Oval 98">
                <a:extLst>
                  <a:ext uri="{FF2B5EF4-FFF2-40B4-BE49-F238E27FC236}">
                    <a16:creationId xmlns:a16="http://schemas.microsoft.com/office/drawing/2014/main" id="{70D9AC73-66EA-A141-A155-D16C1C6DE5D6}"/>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7" name="Oval 99">
                <a:extLst>
                  <a:ext uri="{FF2B5EF4-FFF2-40B4-BE49-F238E27FC236}">
                    <a16:creationId xmlns:a16="http://schemas.microsoft.com/office/drawing/2014/main" id="{5954928D-EC08-A141-9254-692A6A1A2701}"/>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8" name="Oval 100">
                <a:extLst>
                  <a:ext uri="{FF2B5EF4-FFF2-40B4-BE49-F238E27FC236}">
                    <a16:creationId xmlns:a16="http://schemas.microsoft.com/office/drawing/2014/main" id="{02568D86-48F0-B147-A3F9-45D16800A5DD}"/>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9" name="Oval 101">
                <a:extLst>
                  <a:ext uri="{FF2B5EF4-FFF2-40B4-BE49-F238E27FC236}">
                    <a16:creationId xmlns:a16="http://schemas.microsoft.com/office/drawing/2014/main" id="{1CCF08F2-5B46-5A4A-9972-A9089B9EBED8}"/>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30" name="Oval 102">
                <a:extLst>
                  <a:ext uri="{FF2B5EF4-FFF2-40B4-BE49-F238E27FC236}">
                    <a16:creationId xmlns:a16="http://schemas.microsoft.com/office/drawing/2014/main" id="{BCD5DB4F-8FDD-BA47-BF0F-D3278CB74AB4}"/>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1" name="Group 103">
              <a:extLst>
                <a:ext uri="{FF2B5EF4-FFF2-40B4-BE49-F238E27FC236}">
                  <a16:creationId xmlns:a16="http://schemas.microsoft.com/office/drawing/2014/main" id="{3EF02D1D-02BF-A047-AE5B-BCF6C200FD62}"/>
                </a:ext>
              </a:extLst>
            </p:cNvPr>
            <p:cNvGrpSpPr>
              <a:grpSpLocks/>
            </p:cNvGrpSpPr>
            <p:nvPr/>
          </p:nvGrpSpPr>
          <p:grpSpPr bwMode="auto">
            <a:xfrm>
              <a:off x="1616" y="856"/>
              <a:ext cx="328" cy="352"/>
              <a:chOff x="936" y="992"/>
              <a:chExt cx="328" cy="352"/>
            </a:xfrm>
          </p:grpSpPr>
          <p:sp>
            <p:nvSpPr>
              <p:cNvPr id="19" name="Freeform 104">
                <a:extLst>
                  <a:ext uri="{FF2B5EF4-FFF2-40B4-BE49-F238E27FC236}">
                    <a16:creationId xmlns:a16="http://schemas.microsoft.com/office/drawing/2014/main" id="{F9674D7B-DED4-0541-ACEB-DD0116A2D86C}"/>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20" name="Oval 105">
                <a:extLst>
                  <a:ext uri="{FF2B5EF4-FFF2-40B4-BE49-F238E27FC236}">
                    <a16:creationId xmlns:a16="http://schemas.microsoft.com/office/drawing/2014/main" id="{47AA1697-1931-BD46-A728-FD16737C5CC8}"/>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1" name="Oval 106">
                <a:extLst>
                  <a:ext uri="{FF2B5EF4-FFF2-40B4-BE49-F238E27FC236}">
                    <a16:creationId xmlns:a16="http://schemas.microsoft.com/office/drawing/2014/main" id="{280E5382-6629-3740-BE39-CEB61F0963D0}"/>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2" name="Oval 107">
                <a:extLst>
                  <a:ext uri="{FF2B5EF4-FFF2-40B4-BE49-F238E27FC236}">
                    <a16:creationId xmlns:a16="http://schemas.microsoft.com/office/drawing/2014/main" id="{D9EF34C8-2FAD-2B49-8D67-D95B917C81CC}"/>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3" name="Oval 108">
                <a:extLst>
                  <a:ext uri="{FF2B5EF4-FFF2-40B4-BE49-F238E27FC236}">
                    <a16:creationId xmlns:a16="http://schemas.microsoft.com/office/drawing/2014/main" id="{01A42CCF-5346-164D-BB8C-AAF3F28E7471}"/>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24" name="Oval 109">
                <a:extLst>
                  <a:ext uri="{FF2B5EF4-FFF2-40B4-BE49-F238E27FC236}">
                    <a16:creationId xmlns:a16="http://schemas.microsoft.com/office/drawing/2014/main" id="{7212468F-8720-5E4A-BB55-FAB8E1DEC89C}"/>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2" name="Group 110">
              <a:extLst>
                <a:ext uri="{FF2B5EF4-FFF2-40B4-BE49-F238E27FC236}">
                  <a16:creationId xmlns:a16="http://schemas.microsoft.com/office/drawing/2014/main" id="{763F0B95-29C3-B24C-B180-AE8BC04FE76D}"/>
                </a:ext>
              </a:extLst>
            </p:cNvPr>
            <p:cNvGrpSpPr>
              <a:grpSpLocks/>
            </p:cNvGrpSpPr>
            <p:nvPr/>
          </p:nvGrpSpPr>
          <p:grpSpPr bwMode="auto">
            <a:xfrm>
              <a:off x="3800" y="3120"/>
              <a:ext cx="328" cy="352"/>
              <a:chOff x="936" y="992"/>
              <a:chExt cx="328" cy="352"/>
            </a:xfrm>
          </p:grpSpPr>
          <p:sp>
            <p:nvSpPr>
              <p:cNvPr id="13" name="Freeform 111">
                <a:extLst>
                  <a:ext uri="{FF2B5EF4-FFF2-40B4-BE49-F238E27FC236}">
                    <a16:creationId xmlns:a16="http://schemas.microsoft.com/office/drawing/2014/main" id="{7C962726-264B-D045-B599-A62CCFE74996}"/>
                  </a:ext>
                </a:extLst>
              </p:cNvPr>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4" name="Oval 112">
                <a:extLst>
                  <a:ext uri="{FF2B5EF4-FFF2-40B4-BE49-F238E27FC236}">
                    <a16:creationId xmlns:a16="http://schemas.microsoft.com/office/drawing/2014/main" id="{556454BE-D8B6-6A4C-8441-11E367E34DE5}"/>
                  </a:ext>
                </a:extLst>
              </p:cNvPr>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5" name="Oval 113">
                <a:extLst>
                  <a:ext uri="{FF2B5EF4-FFF2-40B4-BE49-F238E27FC236}">
                    <a16:creationId xmlns:a16="http://schemas.microsoft.com/office/drawing/2014/main" id="{2C07724E-7083-7F4A-ADAB-D562A47E8324}"/>
                  </a:ext>
                </a:extLst>
              </p:cNvPr>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6" name="Oval 114">
                <a:extLst>
                  <a:ext uri="{FF2B5EF4-FFF2-40B4-BE49-F238E27FC236}">
                    <a16:creationId xmlns:a16="http://schemas.microsoft.com/office/drawing/2014/main" id="{D837B391-5F38-DB4F-8308-1675C81347B0}"/>
                  </a:ext>
                </a:extLst>
              </p:cNvPr>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7" name="Oval 115">
                <a:extLst>
                  <a:ext uri="{FF2B5EF4-FFF2-40B4-BE49-F238E27FC236}">
                    <a16:creationId xmlns:a16="http://schemas.microsoft.com/office/drawing/2014/main" id="{37510E02-1057-0A4B-8DE6-CB8806FBFEEF}"/>
                  </a:ext>
                </a:extLst>
              </p:cNvPr>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8" name="Oval 116">
                <a:extLst>
                  <a:ext uri="{FF2B5EF4-FFF2-40B4-BE49-F238E27FC236}">
                    <a16:creationId xmlns:a16="http://schemas.microsoft.com/office/drawing/2014/main" id="{5B3C255C-AEC7-D743-9466-3C83E9CAE824}"/>
                  </a:ext>
                </a:extLst>
              </p:cNvPr>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sp>
        <p:nvSpPr>
          <p:cNvPr id="61" name="Line 117">
            <a:extLst>
              <a:ext uri="{FF2B5EF4-FFF2-40B4-BE49-F238E27FC236}">
                <a16:creationId xmlns:a16="http://schemas.microsoft.com/office/drawing/2014/main" id="{4ED6A62C-EE49-544F-A2CB-6A6D40B4BE69}"/>
              </a:ext>
            </a:extLst>
          </p:cNvPr>
          <p:cNvSpPr>
            <a:spLocks noChangeShapeType="1"/>
          </p:cNvSpPr>
          <p:nvPr/>
        </p:nvSpPr>
        <p:spPr bwMode="auto">
          <a:xfrm flipH="1">
            <a:off x="5419725" y="1143000"/>
            <a:ext cx="952500" cy="30480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2" name="Line 118">
            <a:extLst>
              <a:ext uri="{FF2B5EF4-FFF2-40B4-BE49-F238E27FC236}">
                <a16:creationId xmlns:a16="http://schemas.microsoft.com/office/drawing/2014/main" id="{B21FDD4D-80DF-184A-B63D-48AF389BD0A0}"/>
              </a:ext>
            </a:extLst>
          </p:cNvPr>
          <p:cNvSpPr>
            <a:spLocks noChangeShapeType="1"/>
          </p:cNvSpPr>
          <p:nvPr/>
        </p:nvSpPr>
        <p:spPr bwMode="auto">
          <a:xfrm flipH="1">
            <a:off x="6610350" y="3810000"/>
            <a:ext cx="923925" cy="4762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3" name="Line 122">
            <a:extLst>
              <a:ext uri="{FF2B5EF4-FFF2-40B4-BE49-F238E27FC236}">
                <a16:creationId xmlns:a16="http://schemas.microsoft.com/office/drawing/2014/main" id="{CE3B5BE1-0B62-5341-9D5E-B6995A02D6BC}"/>
              </a:ext>
            </a:extLst>
          </p:cNvPr>
          <p:cNvSpPr>
            <a:spLocks noChangeShapeType="1"/>
          </p:cNvSpPr>
          <p:nvPr/>
        </p:nvSpPr>
        <p:spPr bwMode="auto">
          <a:xfrm flipV="1">
            <a:off x="7791450" y="2752725"/>
            <a:ext cx="419100" cy="10858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4" name="Line 123">
            <a:extLst>
              <a:ext uri="{FF2B5EF4-FFF2-40B4-BE49-F238E27FC236}">
                <a16:creationId xmlns:a16="http://schemas.microsoft.com/office/drawing/2014/main" id="{56ED4116-258E-1E4E-8A69-11809CED6681}"/>
              </a:ext>
            </a:extLst>
          </p:cNvPr>
          <p:cNvSpPr>
            <a:spLocks noChangeShapeType="1"/>
          </p:cNvSpPr>
          <p:nvPr/>
        </p:nvSpPr>
        <p:spPr bwMode="auto">
          <a:xfrm flipH="1" flipV="1">
            <a:off x="4657725" y="2781300"/>
            <a:ext cx="666750" cy="100012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5" name="Line 124">
            <a:extLst>
              <a:ext uri="{FF2B5EF4-FFF2-40B4-BE49-F238E27FC236}">
                <a16:creationId xmlns:a16="http://schemas.microsoft.com/office/drawing/2014/main" id="{CE94BE76-8CF7-884F-985B-BDAE38C9D3B6}"/>
              </a:ext>
            </a:extLst>
          </p:cNvPr>
          <p:cNvSpPr>
            <a:spLocks noChangeShapeType="1"/>
          </p:cNvSpPr>
          <p:nvPr/>
        </p:nvSpPr>
        <p:spPr bwMode="auto">
          <a:xfrm flipV="1">
            <a:off x="4743450" y="1657350"/>
            <a:ext cx="466725" cy="79057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6" name="Line 126">
            <a:extLst>
              <a:ext uri="{FF2B5EF4-FFF2-40B4-BE49-F238E27FC236}">
                <a16:creationId xmlns:a16="http://schemas.microsoft.com/office/drawing/2014/main" id="{EABF24A4-1A56-0B49-B031-65EA5F45F859}"/>
              </a:ext>
            </a:extLst>
          </p:cNvPr>
          <p:cNvSpPr>
            <a:spLocks noChangeShapeType="1"/>
          </p:cNvSpPr>
          <p:nvPr/>
        </p:nvSpPr>
        <p:spPr bwMode="auto">
          <a:xfrm>
            <a:off x="6562725" y="1143000"/>
            <a:ext cx="933450" cy="2857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7" name="Line 127">
            <a:extLst>
              <a:ext uri="{FF2B5EF4-FFF2-40B4-BE49-F238E27FC236}">
                <a16:creationId xmlns:a16="http://schemas.microsoft.com/office/drawing/2014/main" id="{5BE8A585-272B-3441-9A8A-08321DE8AD4D}"/>
              </a:ext>
            </a:extLst>
          </p:cNvPr>
          <p:cNvSpPr>
            <a:spLocks noChangeShapeType="1"/>
          </p:cNvSpPr>
          <p:nvPr/>
        </p:nvSpPr>
        <p:spPr bwMode="auto">
          <a:xfrm>
            <a:off x="7705725" y="1581150"/>
            <a:ext cx="419100" cy="8953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8" name="Line 128">
            <a:extLst>
              <a:ext uri="{FF2B5EF4-FFF2-40B4-BE49-F238E27FC236}">
                <a16:creationId xmlns:a16="http://schemas.microsoft.com/office/drawing/2014/main" id="{FD5916C4-310A-344A-AD8E-536581F547C2}"/>
              </a:ext>
            </a:extLst>
          </p:cNvPr>
          <p:cNvSpPr>
            <a:spLocks noChangeShapeType="1"/>
          </p:cNvSpPr>
          <p:nvPr/>
        </p:nvSpPr>
        <p:spPr bwMode="auto">
          <a:xfrm>
            <a:off x="5419725" y="4086225"/>
            <a:ext cx="952500" cy="37147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69" name="TextBox 68">
            <a:extLst>
              <a:ext uri="{FF2B5EF4-FFF2-40B4-BE49-F238E27FC236}">
                <a16:creationId xmlns:a16="http://schemas.microsoft.com/office/drawing/2014/main" id="{D49185F5-0626-2C40-84E7-65B9B93AF8CE}"/>
              </a:ext>
            </a:extLst>
          </p:cNvPr>
          <p:cNvSpPr txBox="1"/>
          <p:nvPr/>
        </p:nvSpPr>
        <p:spPr>
          <a:xfrm>
            <a:off x="6846535" y="4804946"/>
            <a:ext cx="2135393"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Lada Adamic</a:t>
            </a:r>
          </a:p>
        </p:txBody>
      </p:sp>
    </p:spTree>
    <p:extLst>
      <p:ext uri="{BB962C8B-B14F-4D97-AF65-F5344CB8AC3E}">
        <p14:creationId xmlns:p14="http://schemas.microsoft.com/office/powerpoint/2010/main" val="307207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TW" dirty="0"/>
              <a:t>Watts and </a:t>
            </a:r>
            <a:r>
              <a:rPr lang="en-US" altLang="zh-TW" dirty="0" err="1"/>
              <a:t>Strogatz</a:t>
            </a:r>
            <a:r>
              <a:rPr lang="en-US" altLang="zh-TW" dirty="0"/>
              <a:t> 1998 model</a:t>
            </a:r>
          </a:p>
        </p:txBody>
      </p:sp>
      <p:sp>
        <p:nvSpPr>
          <p:cNvPr id="109571" name="Rectangle 3"/>
          <p:cNvSpPr>
            <a:spLocks noGrp="1" noChangeArrowheads="1"/>
          </p:cNvSpPr>
          <p:nvPr>
            <p:ph sz="quarter" idx="1"/>
          </p:nvPr>
        </p:nvSpPr>
        <p:spPr>
          <a:xfrm>
            <a:off x="822960" y="1003696"/>
            <a:ext cx="7543801" cy="3625454"/>
          </a:xfrm>
        </p:spPr>
        <p:txBody>
          <a:bodyPr>
            <a:normAutofit/>
          </a:bodyPr>
          <a:lstStyle/>
          <a:p>
            <a:r>
              <a:rPr lang="en-US" altLang="zh-TW" sz="2000" dirty="0">
                <a:latin typeface="Calibri" charset="0"/>
              </a:rPr>
              <a:t>Start with a ring, where every node is connected to the next </a:t>
            </a:r>
            <a:r>
              <a:rPr lang="en-US" altLang="zh-TW" sz="2000" dirty="0">
                <a:solidFill>
                  <a:srgbClr val="00CC00"/>
                </a:solidFill>
                <a:latin typeface="Calibri" charset="0"/>
              </a:rPr>
              <a:t>z</a:t>
            </a:r>
            <a:r>
              <a:rPr lang="en-US" altLang="zh-TW" sz="2000" dirty="0">
                <a:latin typeface="Calibri" charset="0"/>
              </a:rPr>
              <a:t> nodes ( a regular lattice)</a:t>
            </a:r>
          </a:p>
          <a:p>
            <a:r>
              <a:rPr lang="en-US" altLang="zh-TW" sz="2000" dirty="0">
                <a:latin typeface="Calibri" charset="0"/>
              </a:rPr>
              <a:t>With probability </a:t>
            </a:r>
            <a:r>
              <a:rPr lang="en-US" altLang="zh-TW" sz="2000" dirty="0">
                <a:solidFill>
                  <a:srgbClr val="00CC00"/>
                </a:solidFill>
                <a:latin typeface="Calibri" charset="0"/>
              </a:rPr>
              <a:t>p</a:t>
            </a:r>
            <a:r>
              <a:rPr lang="en-US" altLang="zh-TW" sz="2000" dirty="0">
                <a:latin typeface="Calibri" charset="0"/>
              </a:rPr>
              <a:t>, </a:t>
            </a:r>
            <a:r>
              <a:rPr lang="en-US" altLang="zh-TW" sz="2000" dirty="0">
                <a:solidFill>
                  <a:srgbClr val="FF0000"/>
                </a:solidFill>
                <a:latin typeface="Calibri" charset="0"/>
              </a:rPr>
              <a:t>rewire</a:t>
            </a:r>
            <a:r>
              <a:rPr lang="en-US" altLang="zh-TW" sz="2000" dirty="0">
                <a:latin typeface="Calibri" charset="0"/>
              </a:rPr>
              <a:t> every edge (or, add a </a:t>
            </a:r>
            <a:r>
              <a:rPr lang="en-US" altLang="zh-TW" sz="2000" dirty="0">
                <a:solidFill>
                  <a:srgbClr val="FF0000"/>
                </a:solidFill>
                <a:latin typeface="Calibri" charset="0"/>
              </a:rPr>
              <a:t>shortcut</a:t>
            </a:r>
            <a:r>
              <a:rPr lang="en-US" altLang="zh-TW" sz="2000" dirty="0">
                <a:latin typeface="Calibri" charset="0"/>
              </a:rPr>
              <a:t>) to a random, uniformly chosen destination.</a:t>
            </a:r>
          </a:p>
        </p:txBody>
      </p:sp>
      <p:pic>
        <p:nvPicPr>
          <p:cNvPr id="109573" name="Picture 4" descr="fig4"/>
          <p:cNvPicPr>
            <a:picLocks noChangeAspect="1" noChangeArrowheads="1"/>
          </p:cNvPicPr>
          <p:nvPr/>
        </p:nvPicPr>
        <p:blipFill>
          <a:blip r:embed="rId3"/>
          <a:srcRect/>
          <a:stretch>
            <a:fillRect/>
          </a:stretch>
        </p:blipFill>
        <p:spPr bwMode="auto">
          <a:xfrm>
            <a:off x="1494235" y="2434828"/>
            <a:ext cx="1982390" cy="1975247"/>
          </a:xfrm>
          <a:prstGeom prst="rect">
            <a:avLst/>
          </a:prstGeom>
          <a:noFill/>
          <a:ln w="9525">
            <a:noFill/>
            <a:miter lim="800000"/>
            <a:headEnd/>
            <a:tailEnd/>
          </a:ln>
        </p:spPr>
      </p:pic>
      <p:pic>
        <p:nvPicPr>
          <p:cNvPr id="109574" name="Picture 5" descr="fig4b"/>
          <p:cNvPicPr>
            <a:picLocks noChangeAspect="1" noChangeArrowheads="1"/>
          </p:cNvPicPr>
          <p:nvPr/>
        </p:nvPicPr>
        <p:blipFill>
          <a:blip r:embed="rId4"/>
          <a:srcRect/>
          <a:stretch>
            <a:fillRect/>
          </a:stretch>
        </p:blipFill>
        <p:spPr bwMode="auto">
          <a:xfrm>
            <a:off x="3532585" y="2432447"/>
            <a:ext cx="2045494" cy="1985963"/>
          </a:xfrm>
          <a:prstGeom prst="rect">
            <a:avLst/>
          </a:prstGeom>
          <a:noFill/>
          <a:ln w="9525">
            <a:noFill/>
            <a:miter lim="800000"/>
            <a:headEnd/>
            <a:tailEnd/>
          </a:ln>
        </p:spPr>
      </p:pic>
      <p:pic>
        <p:nvPicPr>
          <p:cNvPr id="109575" name="Picture 6" descr="fig4c"/>
          <p:cNvPicPr>
            <a:picLocks noChangeAspect="1" noChangeArrowheads="1"/>
          </p:cNvPicPr>
          <p:nvPr/>
        </p:nvPicPr>
        <p:blipFill>
          <a:blip r:embed="rId5"/>
          <a:srcRect/>
          <a:stretch>
            <a:fillRect/>
          </a:stretch>
        </p:blipFill>
        <p:spPr bwMode="auto">
          <a:xfrm>
            <a:off x="5594748" y="2431257"/>
            <a:ext cx="2001440" cy="1994297"/>
          </a:xfrm>
          <a:prstGeom prst="rect">
            <a:avLst/>
          </a:prstGeom>
          <a:noFill/>
          <a:ln w="9525">
            <a:noFill/>
            <a:miter lim="800000"/>
            <a:headEnd/>
            <a:tailEnd/>
          </a:ln>
        </p:spPr>
      </p:pic>
      <p:sp>
        <p:nvSpPr>
          <p:cNvPr id="109576" name="Text Box 7"/>
          <p:cNvSpPr txBox="1">
            <a:spLocks noChangeArrowheads="1"/>
          </p:cNvSpPr>
          <p:nvPr/>
        </p:nvSpPr>
        <p:spPr bwMode="auto">
          <a:xfrm>
            <a:off x="1919909" y="4839132"/>
            <a:ext cx="867545" cy="369332"/>
          </a:xfrm>
          <a:prstGeom prst="rect">
            <a:avLst/>
          </a:prstGeom>
          <a:noFill/>
          <a:ln w="9525">
            <a:noFill/>
            <a:miter lim="800000"/>
            <a:headEnd/>
            <a:tailEnd/>
          </a:ln>
        </p:spPr>
        <p:txBody>
          <a:bodyPr wrap="none">
            <a:prstTxWarp prst="textNoShape">
              <a:avLst/>
            </a:prstTxWarp>
            <a:spAutoFit/>
          </a:bodyPr>
          <a:lstStyle/>
          <a:p>
            <a:r>
              <a:rPr lang="en-US" altLang="zh-TW" sz="1800" dirty="0">
                <a:ea typeface="Arial" charset="0"/>
                <a:cs typeface="Arial" charset="0"/>
              </a:rPr>
              <a:t>lattice</a:t>
            </a:r>
          </a:p>
        </p:txBody>
      </p:sp>
      <p:sp>
        <p:nvSpPr>
          <p:cNvPr id="109577" name="Text Box 8"/>
          <p:cNvSpPr txBox="1">
            <a:spLocks noChangeArrowheads="1"/>
          </p:cNvSpPr>
          <p:nvPr/>
        </p:nvSpPr>
        <p:spPr bwMode="auto">
          <a:xfrm>
            <a:off x="6172200" y="4795157"/>
            <a:ext cx="1051891" cy="369332"/>
          </a:xfrm>
          <a:prstGeom prst="rect">
            <a:avLst/>
          </a:prstGeom>
          <a:noFill/>
          <a:ln w="9525">
            <a:noFill/>
            <a:miter lim="800000"/>
            <a:headEnd/>
            <a:tailEnd/>
          </a:ln>
        </p:spPr>
        <p:txBody>
          <a:bodyPr wrap="none">
            <a:prstTxWarp prst="textNoShape">
              <a:avLst/>
            </a:prstTxWarp>
            <a:spAutoFit/>
          </a:bodyPr>
          <a:lstStyle/>
          <a:p>
            <a:r>
              <a:rPr lang="en-US" altLang="zh-TW" sz="1800" dirty="0">
                <a:ea typeface="Arial" charset="0"/>
                <a:cs typeface="Arial" charset="0"/>
              </a:rPr>
              <a:t>random</a:t>
            </a:r>
          </a:p>
        </p:txBody>
      </p:sp>
      <p:sp>
        <p:nvSpPr>
          <p:cNvPr id="109578" name="Line 9"/>
          <p:cNvSpPr>
            <a:spLocks noChangeShapeType="1"/>
          </p:cNvSpPr>
          <p:nvPr/>
        </p:nvSpPr>
        <p:spPr bwMode="auto">
          <a:xfrm>
            <a:off x="1284685" y="4526756"/>
            <a:ext cx="6175772" cy="1191"/>
          </a:xfrm>
          <a:prstGeom prst="line">
            <a:avLst/>
          </a:prstGeom>
          <a:noFill/>
          <a:ln w="38100">
            <a:solidFill>
              <a:schemeClr val="tx1"/>
            </a:solidFill>
            <a:round/>
            <a:headEnd/>
            <a:tailEnd type="triangle" w="med" len="med"/>
          </a:ln>
        </p:spPr>
        <p:txBody>
          <a:bodyPr>
            <a:prstTxWarp prst="textNoShape">
              <a:avLst/>
            </a:prstTxWarp>
          </a:bodyPr>
          <a:lstStyle/>
          <a:p>
            <a:endParaRPr lang="en-US" sz="1800"/>
          </a:p>
        </p:txBody>
      </p:sp>
      <p:sp>
        <p:nvSpPr>
          <p:cNvPr id="109579" name="Text Box 10"/>
          <p:cNvSpPr txBox="1">
            <a:spLocks noChangeArrowheads="1"/>
          </p:cNvSpPr>
          <p:nvPr/>
        </p:nvSpPr>
        <p:spPr bwMode="auto">
          <a:xfrm>
            <a:off x="1995488" y="4543425"/>
            <a:ext cx="769763" cy="369332"/>
          </a:xfrm>
          <a:prstGeom prst="rect">
            <a:avLst/>
          </a:prstGeom>
          <a:noFill/>
          <a:ln w="9525">
            <a:noFill/>
            <a:miter lim="800000"/>
            <a:headEnd/>
            <a:tailEnd/>
          </a:ln>
        </p:spPr>
        <p:txBody>
          <a:bodyPr wrap="none">
            <a:prstTxWarp prst="textNoShape">
              <a:avLst/>
            </a:prstTxWarp>
            <a:spAutoFit/>
          </a:bodyPr>
          <a:lstStyle/>
          <a:p>
            <a:r>
              <a:rPr lang="en-US" altLang="zh-TW" sz="1800">
                <a:ea typeface="Arial" charset="0"/>
                <a:cs typeface="Arial" charset="0"/>
              </a:rPr>
              <a:t>p = 0</a:t>
            </a:r>
          </a:p>
        </p:txBody>
      </p:sp>
      <p:sp>
        <p:nvSpPr>
          <p:cNvPr id="109580" name="Text Box 11"/>
          <p:cNvSpPr txBox="1">
            <a:spLocks noChangeArrowheads="1"/>
          </p:cNvSpPr>
          <p:nvPr/>
        </p:nvSpPr>
        <p:spPr bwMode="auto">
          <a:xfrm>
            <a:off x="6337698" y="4555331"/>
            <a:ext cx="769763" cy="369332"/>
          </a:xfrm>
          <a:prstGeom prst="rect">
            <a:avLst/>
          </a:prstGeom>
          <a:noFill/>
          <a:ln w="9525">
            <a:noFill/>
            <a:miter lim="800000"/>
            <a:headEnd/>
            <a:tailEnd/>
          </a:ln>
        </p:spPr>
        <p:txBody>
          <a:bodyPr wrap="none">
            <a:prstTxWarp prst="textNoShape">
              <a:avLst/>
            </a:prstTxWarp>
            <a:spAutoFit/>
          </a:bodyPr>
          <a:lstStyle/>
          <a:p>
            <a:r>
              <a:rPr lang="en-US" altLang="zh-TW" sz="1800">
                <a:ea typeface="Arial" charset="0"/>
                <a:cs typeface="Arial" charset="0"/>
              </a:rPr>
              <a:t>p = 1</a:t>
            </a:r>
          </a:p>
        </p:txBody>
      </p:sp>
      <p:sp>
        <p:nvSpPr>
          <p:cNvPr id="109581" name="Text Box 12"/>
          <p:cNvSpPr txBox="1">
            <a:spLocks noChangeArrowheads="1"/>
          </p:cNvSpPr>
          <p:nvPr/>
        </p:nvSpPr>
        <p:spPr bwMode="auto">
          <a:xfrm>
            <a:off x="4143375" y="4549379"/>
            <a:ext cx="1208985" cy="369332"/>
          </a:xfrm>
          <a:prstGeom prst="rect">
            <a:avLst/>
          </a:prstGeom>
          <a:noFill/>
          <a:ln w="9525">
            <a:noFill/>
            <a:miter lim="800000"/>
            <a:headEnd/>
            <a:tailEnd/>
          </a:ln>
        </p:spPr>
        <p:txBody>
          <a:bodyPr wrap="none">
            <a:prstTxWarp prst="textNoShape">
              <a:avLst/>
            </a:prstTxWarp>
            <a:spAutoFit/>
          </a:bodyPr>
          <a:lstStyle/>
          <a:p>
            <a:r>
              <a:rPr lang="en-US" altLang="zh-TW" sz="1800">
                <a:ea typeface="Arial" charset="0"/>
                <a:cs typeface="Arial" charset="0"/>
              </a:rPr>
              <a:t>0 &lt; p &lt; 1</a:t>
            </a:r>
          </a:p>
        </p:txBody>
      </p:sp>
      <p:sp>
        <p:nvSpPr>
          <p:cNvPr id="109582" name="Text Box 13"/>
          <p:cNvSpPr txBox="1">
            <a:spLocks noChangeArrowheads="1"/>
          </p:cNvSpPr>
          <p:nvPr/>
        </p:nvSpPr>
        <p:spPr bwMode="auto">
          <a:xfrm>
            <a:off x="4007921" y="4832747"/>
            <a:ext cx="1479892" cy="369332"/>
          </a:xfrm>
          <a:prstGeom prst="rect">
            <a:avLst/>
          </a:prstGeom>
          <a:noFill/>
          <a:ln w="9525">
            <a:noFill/>
            <a:miter lim="800000"/>
            <a:headEnd/>
            <a:tailEnd/>
          </a:ln>
        </p:spPr>
        <p:txBody>
          <a:bodyPr wrap="none">
            <a:prstTxWarp prst="textNoShape">
              <a:avLst/>
            </a:prstTxWarp>
            <a:spAutoFit/>
          </a:bodyPr>
          <a:lstStyle/>
          <a:p>
            <a:r>
              <a:rPr lang="en-US" altLang="zh-TW" sz="1800" dirty="0">
                <a:ea typeface="Arial" charset="0"/>
                <a:cs typeface="Arial" charset="0"/>
              </a:rPr>
              <a:t>small world</a:t>
            </a:r>
          </a:p>
        </p:txBody>
      </p:sp>
      <p:sp>
        <p:nvSpPr>
          <p:cNvPr id="15" name="TextBox 14">
            <a:extLst>
              <a:ext uri="{FF2B5EF4-FFF2-40B4-BE49-F238E27FC236}">
                <a16:creationId xmlns:a16="http://schemas.microsoft.com/office/drawing/2014/main" id="{42175A92-5667-4548-9494-FA3D880840B9}"/>
              </a:ext>
            </a:extLst>
          </p:cNvPr>
          <p:cNvSpPr txBox="1"/>
          <p:nvPr/>
        </p:nvSpPr>
        <p:spPr>
          <a:xfrm>
            <a:off x="7979551" y="4558725"/>
            <a:ext cx="1112805" cy="523220"/>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Slide from</a:t>
            </a:r>
          </a:p>
          <a:p>
            <a:r>
              <a:rPr lang="en-US" sz="1400" dirty="0">
                <a:latin typeface="Calibri" panose="020F0502020204030204" pitchFamily="34" charset="0"/>
                <a:cs typeface="Calibri" panose="020F0502020204030204" pitchFamily="34" charset="0"/>
              </a:rPr>
              <a:t>Lada Adamic</a:t>
            </a:r>
          </a:p>
        </p:txBody>
      </p:sp>
    </p:spTree>
    <p:extLst>
      <p:ext uri="{BB962C8B-B14F-4D97-AF65-F5344CB8AC3E}">
        <p14:creationId xmlns:p14="http://schemas.microsoft.com/office/powerpoint/2010/main" val="195571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5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5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95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958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57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958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9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p:bldP spid="109577" grpId="0"/>
      <p:bldP spid="109578" grpId="0" animBg="1"/>
      <p:bldP spid="109579" grpId="0"/>
      <p:bldP spid="109580" grpId="0"/>
      <p:bldP spid="109581" grpId="0"/>
      <p:bldP spid="10958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47" name="Group 60"/>
          <p:cNvGrpSpPr>
            <a:grpSpLocks/>
          </p:cNvGrpSpPr>
          <p:nvPr/>
        </p:nvGrpSpPr>
        <p:grpSpPr bwMode="auto">
          <a:xfrm>
            <a:off x="4648200" y="809625"/>
            <a:ext cx="3733800" cy="3686175"/>
            <a:chOff x="1112" y="392"/>
            <a:chExt cx="3456" cy="3528"/>
          </a:xfrm>
        </p:grpSpPr>
        <p:grpSp>
          <p:nvGrpSpPr>
            <p:cNvPr id="108562" name="Group 61"/>
            <p:cNvGrpSpPr>
              <a:grpSpLocks/>
            </p:cNvGrpSpPr>
            <p:nvPr/>
          </p:nvGrpSpPr>
          <p:grpSpPr bwMode="auto">
            <a:xfrm>
              <a:off x="1648" y="3192"/>
              <a:ext cx="328" cy="352"/>
              <a:chOff x="936" y="992"/>
              <a:chExt cx="328" cy="352"/>
            </a:xfrm>
          </p:grpSpPr>
          <p:sp>
            <p:nvSpPr>
              <p:cNvPr id="108612" name="Freeform 62"/>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613" name="Oval 63"/>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4" name="Oval 64"/>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5" name="Oval 65"/>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6" name="Oval 66"/>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7" name="Oval 67"/>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3" name="Group 68"/>
            <p:cNvGrpSpPr>
              <a:grpSpLocks/>
            </p:cNvGrpSpPr>
            <p:nvPr/>
          </p:nvGrpSpPr>
          <p:grpSpPr bwMode="auto">
            <a:xfrm>
              <a:off x="3752" y="816"/>
              <a:ext cx="328" cy="352"/>
              <a:chOff x="936" y="992"/>
              <a:chExt cx="328" cy="352"/>
            </a:xfrm>
          </p:grpSpPr>
          <p:sp>
            <p:nvSpPr>
              <p:cNvPr id="108606" name="Freeform 69"/>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607" name="Oval 70"/>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8" name="Oval 71"/>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9" name="Oval 72"/>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0" name="Oval 73"/>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11" name="Oval 74"/>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4" name="Group 75"/>
            <p:cNvGrpSpPr>
              <a:grpSpLocks/>
            </p:cNvGrpSpPr>
            <p:nvPr/>
          </p:nvGrpSpPr>
          <p:grpSpPr bwMode="auto">
            <a:xfrm>
              <a:off x="4240" y="1936"/>
              <a:ext cx="328" cy="352"/>
              <a:chOff x="936" y="992"/>
              <a:chExt cx="328" cy="352"/>
            </a:xfrm>
          </p:grpSpPr>
          <p:sp>
            <p:nvSpPr>
              <p:cNvPr id="108600" name="Freeform 76"/>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601" name="Oval 77"/>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2" name="Oval 78"/>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3" name="Oval 79"/>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4" name="Oval 80"/>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605" name="Oval 81"/>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5" name="Group 82"/>
            <p:cNvGrpSpPr>
              <a:grpSpLocks/>
            </p:cNvGrpSpPr>
            <p:nvPr/>
          </p:nvGrpSpPr>
          <p:grpSpPr bwMode="auto">
            <a:xfrm>
              <a:off x="2692" y="3568"/>
              <a:ext cx="328" cy="352"/>
              <a:chOff x="936" y="992"/>
              <a:chExt cx="328" cy="352"/>
            </a:xfrm>
          </p:grpSpPr>
          <p:sp>
            <p:nvSpPr>
              <p:cNvPr id="108594" name="Freeform 83"/>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595" name="Oval 84"/>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6" name="Oval 85"/>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7" name="Oval 86"/>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8" name="Oval 87"/>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9" name="Oval 88"/>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6" name="Group 89"/>
            <p:cNvGrpSpPr>
              <a:grpSpLocks/>
            </p:cNvGrpSpPr>
            <p:nvPr/>
          </p:nvGrpSpPr>
          <p:grpSpPr bwMode="auto">
            <a:xfrm>
              <a:off x="2692" y="392"/>
              <a:ext cx="328" cy="352"/>
              <a:chOff x="936" y="992"/>
              <a:chExt cx="328" cy="352"/>
            </a:xfrm>
          </p:grpSpPr>
          <p:sp>
            <p:nvSpPr>
              <p:cNvPr id="108588" name="Freeform 90"/>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589" name="Oval 91"/>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0" name="Oval 92"/>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1" name="Oval 93"/>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2" name="Oval 94"/>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93" name="Oval 95"/>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7" name="Group 96"/>
            <p:cNvGrpSpPr>
              <a:grpSpLocks/>
            </p:cNvGrpSpPr>
            <p:nvPr/>
          </p:nvGrpSpPr>
          <p:grpSpPr bwMode="auto">
            <a:xfrm>
              <a:off x="1112" y="1936"/>
              <a:ext cx="328" cy="352"/>
              <a:chOff x="936" y="992"/>
              <a:chExt cx="328" cy="352"/>
            </a:xfrm>
          </p:grpSpPr>
          <p:sp>
            <p:nvSpPr>
              <p:cNvPr id="108582" name="Freeform 97"/>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583" name="Oval 98"/>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4" name="Oval 99"/>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5" name="Oval 100"/>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6" name="Oval 101"/>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7" name="Oval 102"/>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8" name="Group 103"/>
            <p:cNvGrpSpPr>
              <a:grpSpLocks/>
            </p:cNvGrpSpPr>
            <p:nvPr/>
          </p:nvGrpSpPr>
          <p:grpSpPr bwMode="auto">
            <a:xfrm>
              <a:off x="1616" y="856"/>
              <a:ext cx="328" cy="352"/>
              <a:chOff x="936" y="992"/>
              <a:chExt cx="328" cy="352"/>
            </a:xfrm>
          </p:grpSpPr>
          <p:sp>
            <p:nvSpPr>
              <p:cNvPr id="108576" name="Freeform 104"/>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577" name="Oval 105"/>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8" name="Oval 106"/>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9" name="Oval 107"/>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0" name="Oval 108"/>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81" name="Oval 109"/>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nvGrpSpPr>
            <p:cNvPr id="108569" name="Group 110"/>
            <p:cNvGrpSpPr>
              <a:grpSpLocks/>
            </p:cNvGrpSpPr>
            <p:nvPr/>
          </p:nvGrpSpPr>
          <p:grpSpPr bwMode="auto">
            <a:xfrm>
              <a:off x="3800" y="3120"/>
              <a:ext cx="328" cy="352"/>
              <a:chOff x="936" y="992"/>
              <a:chExt cx="328" cy="352"/>
            </a:xfrm>
          </p:grpSpPr>
          <p:sp>
            <p:nvSpPr>
              <p:cNvPr id="108570" name="Freeform 111"/>
              <p:cNvSpPr>
                <a:spLocks/>
              </p:cNvSpPr>
              <p:nvPr/>
            </p:nvSpPr>
            <p:spPr bwMode="auto">
              <a:xfrm>
                <a:off x="976" y="1008"/>
                <a:ext cx="264" cy="308"/>
              </a:xfrm>
              <a:custGeom>
                <a:avLst/>
                <a:gdLst>
                  <a:gd name="T0" fmla="*/ 116 w 264"/>
                  <a:gd name="T1" fmla="*/ 28 h 308"/>
                  <a:gd name="T2" fmla="*/ 212 w 264"/>
                  <a:gd name="T3" fmla="*/ 292 h 308"/>
                  <a:gd name="T4" fmla="*/ 4 w 264"/>
                  <a:gd name="T5" fmla="*/ 144 h 308"/>
                  <a:gd name="T6" fmla="*/ 240 w 264"/>
                  <a:gd name="T7" fmla="*/ 136 h 308"/>
                  <a:gd name="T8" fmla="*/ 32 w 264"/>
                  <a:gd name="T9" fmla="*/ 308 h 308"/>
                  <a:gd name="T10" fmla="*/ 196 w 264"/>
                  <a:gd name="T11" fmla="*/ 304 h 308"/>
                  <a:gd name="T12" fmla="*/ 264 w 264"/>
                  <a:gd name="T13" fmla="*/ 128 h 308"/>
                  <a:gd name="T14" fmla="*/ 132 w 264"/>
                  <a:gd name="T15" fmla="*/ 0 h 308"/>
                  <a:gd name="T16" fmla="*/ 0 w 264"/>
                  <a:gd name="T17" fmla="*/ 124 h 308"/>
                  <a:gd name="T18" fmla="*/ 36 w 264"/>
                  <a:gd name="T19" fmla="*/ 292 h 308"/>
                  <a:gd name="T20" fmla="*/ 116 w 264"/>
                  <a:gd name="T21" fmla="*/ 28 h 3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4"/>
                  <a:gd name="T34" fmla="*/ 0 h 308"/>
                  <a:gd name="T35" fmla="*/ 264 w 264"/>
                  <a:gd name="T36" fmla="*/ 308 h 3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4" h="308">
                    <a:moveTo>
                      <a:pt x="116" y="28"/>
                    </a:moveTo>
                    <a:lnTo>
                      <a:pt x="212" y="292"/>
                    </a:lnTo>
                    <a:lnTo>
                      <a:pt x="4" y="144"/>
                    </a:lnTo>
                    <a:lnTo>
                      <a:pt x="240" y="136"/>
                    </a:lnTo>
                    <a:lnTo>
                      <a:pt x="32" y="308"/>
                    </a:lnTo>
                    <a:lnTo>
                      <a:pt x="196" y="304"/>
                    </a:lnTo>
                    <a:lnTo>
                      <a:pt x="264" y="128"/>
                    </a:lnTo>
                    <a:lnTo>
                      <a:pt x="132" y="0"/>
                    </a:lnTo>
                    <a:lnTo>
                      <a:pt x="0" y="124"/>
                    </a:lnTo>
                    <a:lnTo>
                      <a:pt x="36" y="292"/>
                    </a:lnTo>
                    <a:lnTo>
                      <a:pt x="116" y="28"/>
                    </a:lnTo>
                    <a:close/>
                  </a:path>
                </a:pathLst>
              </a:custGeom>
              <a:noFill/>
              <a:ln w="9525">
                <a:solidFill>
                  <a:schemeClr val="tx1"/>
                </a:solidFill>
                <a:round/>
                <a:headEnd/>
                <a:tailEnd/>
              </a:ln>
            </p:spPr>
            <p:txBody>
              <a:bodyPr wrap="none" anchor="ctr">
                <a:prstTxWarp prst="textNoShape">
                  <a:avLst/>
                </a:prstTxWarp>
              </a:bodyPr>
              <a:lstStyle/>
              <a:p>
                <a:endParaRPr lang="en-US" sz="1800"/>
              </a:p>
            </p:txBody>
          </p:sp>
          <p:sp>
            <p:nvSpPr>
              <p:cNvPr id="108571" name="Oval 112"/>
              <p:cNvSpPr>
                <a:spLocks noChangeArrowheads="1"/>
              </p:cNvSpPr>
              <p:nvPr/>
            </p:nvSpPr>
            <p:spPr bwMode="auto">
              <a:xfrm>
                <a:off x="1048" y="99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2" name="Oval 113"/>
              <p:cNvSpPr>
                <a:spLocks noChangeArrowheads="1"/>
              </p:cNvSpPr>
              <p:nvPr/>
            </p:nvSpPr>
            <p:spPr bwMode="auto">
              <a:xfrm>
                <a:off x="936" y="1112"/>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3" name="Oval 114"/>
              <p:cNvSpPr>
                <a:spLocks noChangeArrowheads="1"/>
              </p:cNvSpPr>
              <p:nvPr/>
            </p:nvSpPr>
            <p:spPr bwMode="auto">
              <a:xfrm>
                <a:off x="1176" y="110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4" name="Oval 115"/>
              <p:cNvSpPr>
                <a:spLocks noChangeArrowheads="1"/>
              </p:cNvSpPr>
              <p:nvPr/>
            </p:nvSpPr>
            <p:spPr bwMode="auto">
              <a:xfrm>
                <a:off x="976"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08575" name="Oval 116"/>
              <p:cNvSpPr>
                <a:spLocks noChangeArrowheads="1"/>
              </p:cNvSpPr>
              <p:nvPr/>
            </p:nvSpPr>
            <p:spPr bwMode="auto">
              <a:xfrm>
                <a:off x="1128" y="1264"/>
                <a:ext cx="88" cy="8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grpSp>
      </p:grpSp>
      <p:sp>
        <p:nvSpPr>
          <p:cNvPr id="108548" name="Line 117"/>
          <p:cNvSpPr>
            <a:spLocks noChangeShapeType="1"/>
          </p:cNvSpPr>
          <p:nvPr/>
        </p:nvSpPr>
        <p:spPr bwMode="auto">
          <a:xfrm flipH="1">
            <a:off x="5495925" y="1143000"/>
            <a:ext cx="952500" cy="30480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49" name="Line 118"/>
          <p:cNvSpPr>
            <a:spLocks noChangeShapeType="1"/>
          </p:cNvSpPr>
          <p:nvPr/>
        </p:nvSpPr>
        <p:spPr bwMode="auto">
          <a:xfrm flipH="1">
            <a:off x="6686550" y="3810000"/>
            <a:ext cx="923925" cy="4762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0" name="Line 119"/>
          <p:cNvSpPr>
            <a:spLocks noChangeShapeType="1"/>
          </p:cNvSpPr>
          <p:nvPr/>
        </p:nvSpPr>
        <p:spPr bwMode="auto">
          <a:xfrm flipV="1">
            <a:off x="5410200" y="1419225"/>
            <a:ext cx="2143125" cy="23812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1" name="Line 120"/>
          <p:cNvSpPr>
            <a:spLocks noChangeShapeType="1"/>
          </p:cNvSpPr>
          <p:nvPr/>
        </p:nvSpPr>
        <p:spPr bwMode="auto">
          <a:xfrm flipV="1">
            <a:off x="6524625" y="1143000"/>
            <a:ext cx="95250" cy="300037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2" name="Line 121"/>
          <p:cNvSpPr>
            <a:spLocks noChangeShapeType="1"/>
          </p:cNvSpPr>
          <p:nvPr/>
        </p:nvSpPr>
        <p:spPr bwMode="auto">
          <a:xfrm flipH="1" flipV="1">
            <a:off x="4962525" y="2590800"/>
            <a:ext cx="3162300" cy="1714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3" name="Line 122"/>
          <p:cNvSpPr>
            <a:spLocks noChangeShapeType="1"/>
          </p:cNvSpPr>
          <p:nvPr/>
        </p:nvSpPr>
        <p:spPr bwMode="auto">
          <a:xfrm flipV="1">
            <a:off x="7867650" y="2752725"/>
            <a:ext cx="419100" cy="10858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4" name="Line 123"/>
          <p:cNvSpPr>
            <a:spLocks noChangeShapeType="1"/>
          </p:cNvSpPr>
          <p:nvPr/>
        </p:nvSpPr>
        <p:spPr bwMode="auto">
          <a:xfrm flipH="1" flipV="1">
            <a:off x="4733925" y="2781300"/>
            <a:ext cx="666750" cy="100012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5" name="Line 124"/>
          <p:cNvSpPr>
            <a:spLocks noChangeShapeType="1"/>
          </p:cNvSpPr>
          <p:nvPr/>
        </p:nvSpPr>
        <p:spPr bwMode="auto">
          <a:xfrm flipV="1">
            <a:off x="4819650" y="1657350"/>
            <a:ext cx="466725" cy="79057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7" name="Line 126"/>
          <p:cNvSpPr>
            <a:spLocks noChangeShapeType="1"/>
          </p:cNvSpPr>
          <p:nvPr/>
        </p:nvSpPr>
        <p:spPr bwMode="auto">
          <a:xfrm>
            <a:off x="6638925" y="1143000"/>
            <a:ext cx="933450" cy="2857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8" name="Line 127"/>
          <p:cNvSpPr>
            <a:spLocks noChangeShapeType="1"/>
          </p:cNvSpPr>
          <p:nvPr/>
        </p:nvSpPr>
        <p:spPr bwMode="auto">
          <a:xfrm>
            <a:off x="7781925" y="1581150"/>
            <a:ext cx="419100" cy="895350"/>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108559" name="Line 128"/>
          <p:cNvSpPr>
            <a:spLocks noChangeShapeType="1"/>
          </p:cNvSpPr>
          <p:nvPr/>
        </p:nvSpPr>
        <p:spPr bwMode="auto">
          <a:xfrm>
            <a:off x="5495925" y="4086225"/>
            <a:ext cx="952500" cy="371475"/>
          </a:xfrm>
          <a:prstGeom prst="line">
            <a:avLst/>
          </a:prstGeom>
          <a:noFill/>
          <a:ln w="9525">
            <a:solidFill>
              <a:schemeClr val="tx1"/>
            </a:solidFill>
            <a:round/>
            <a:headEnd/>
            <a:tailEnd/>
          </a:ln>
        </p:spPr>
        <p:txBody>
          <a:bodyPr wrap="none" anchor="ctr">
            <a:prstTxWarp prst="textNoShape">
              <a:avLst/>
            </a:prstTxWarp>
          </a:bodyPr>
          <a:lstStyle/>
          <a:p>
            <a:endParaRPr lang="en-US" sz="1800"/>
          </a:p>
        </p:txBody>
      </p:sp>
      <p:sp>
        <p:nvSpPr>
          <p:cNvPr id="74" name="TextBox 73">
            <a:extLst>
              <a:ext uri="{FF2B5EF4-FFF2-40B4-BE49-F238E27FC236}">
                <a16:creationId xmlns:a16="http://schemas.microsoft.com/office/drawing/2014/main" id="{673942FB-239D-2E40-AF24-680AD7911BC2}"/>
              </a:ext>
            </a:extLst>
          </p:cNvPr>
          <p:cNvSpPr txBox="1"/>
          <p:nvPr/>
        </p:nvSpPr>
        <p:spPr>
          <a:xfrm>
            <a:off x="7979551" y="4558725"/>
            <a:ext cx="1112805" cy="523220"/>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Slide from</a:t>
            </a:r>
          </a:p>
          <a:p>
            <a:r>
              <a:rPr lang="en-US" sz="1400" dirty="0">
                <a:latin typeface="Calibri" panose="020F0502020204030204" pitchFamily="34" charset="0"/>
                <a:cs typeface="Calibri" panose="020F0502020204030204" pitchFamily="34" charset="0"/>
              </a:rPr>
              <a:t>Lada Adamic</a:t>
            </a:r>
          </a:p>
        </p:txBody>
      </p:sp>
      <p:sp>
        <p:nvSpPr>
          <p:cNvPr id="2" name="Title 1">
            <a:extLst>
              <a:ext uri="{FF2B5EF4-FFF2-40B4-BE49-F238E27FC236}">
                <a16:creationId xmlns:a16="http://schemas.microsoft.com/office/drawing/2014/main" id="{FBD75908-1D48-494D-824F-431E76CDCFE5}"/>
              </a:ext>
            </a:extLst>
          </p:cNvPr>
          <p:cNvSpPr>
            <a:spLocks noGrp="1"/>
          </p:cNvSpPr>
          <p:nvPr>
            <p:ph type="title"/>
          </p:nvPr>
        </p:nvSpPr>
        <p:spPr>
          <a:xfrm>
            <a:off x="822960" y="291153"/>
            <a:ext cx="7543800" cy="680397"/>
          </a:xfrm>
        </p:spPr>
        <p:txBody>
          <a:bodyPr>
            <a:normAutofit fontScale="90000"/>
          </a:bodyPr>
          <a:lstStyle/>
          <a:p>
            <a:r>
              <a:rPr lang="en-US" dirty="0">
                <a:solidFill>
                  <a:srgbClr val="660033"/>
                </a:solidFill>
                <a:ea typeface="Verdana" charset="0"/>
                <a:cs typeface="Calibri (Headings)"/>
              </a:rPr>
              <a:t>Why does this work?  Key is fraction of </a:t>
            </a:r>
            <a:br>
              <a:rPr lang="en-US" dirty="0">
                <a:solidFill>
                  <a:srgbClr val="660033"/>
                </a:solidFill>
                <a:ea typeface="Verdana" charset="0"/>
                <a:cs typeface="Calibri (Headings)"/>
              </a:rPr>
            </a:br>
            <a:r>
              <a:rPr lang="en-US" dirty="0">
                <a:solidFill>
                  <a:srgbClr val="660033"/>
                </a:solidFill>
                <a:ea typeface="Verdana" charset="0"/>
                <a:cs typeface="Calibri (Headings)"/>
              </a:rPr>
              <a:t>shortcuts in the network</a:t>
            </a:r>
            <a:endParaRPr lang="en-US" dirty="0"/>
          </a:p>
        </p:txBody>
      </p:sp>
      <p:sp>
        <p:nvSpPr>
          <p:cNvPr id="3" name="Content Placeholder 2">
            <a:extLst>
              <a:ext uri="{FF2B5EF4-FFF2-40B4-BE49-F238E27FC236}">
                <a16:creationId xmlns:a16="http://schemas.microsoft.com/office/drawing/2014/main" id="{B3791ABA-6BC4-984D-9B94-4F1C5554AE2A}"/>
              </a:ext>
            </a:extLst>
          </p:cNvPr>
          <p:cNvSpPr>
            <a:spLocks noGrp="1"/>
          </p:cNvSpPr>
          <p:nvPr>
            <p:ph idx="1"/>
          </p:nvPr>
        </p:nvSpPr>
        <p:spPr>
          <a:xfrm>
            <a:off x="822960" y="1336222"/>
            <a:ext cx="3408962" cy="3978728"/>
          </a:xfrm>
        </p:spPr>
        <p:txBody>
          <a:bodyPr>
            <a:normAutofit fontScale="92500" lnSpcReduction="10000"/>
          </a:bodyPr>
          <a:lstStyle/>
          <a:p>
            <a:r>
              <a:rPr lang="en-US" sz="2400" dirty="0">
                <a:latin typeface="Calibri" charset="0"/>
                <a:ea typeface="Calibri" charset="0"/>
                <a:cs typeface="Calibri" charset="0"/>
              </a:rPr>
              <a:t>In a highly clustered, ordered network, a single random connection will create a shortcut that lowers </a:t>
            </a:r>
            <a:r>
              <a:rPr lang="en-US" sz="2400" i="1" dirty="0">
                <a:latin typeface="Calibri" charset="0"/>
                <a:ea typeface="Calibri" charset="0"/>
                <a:cs typeface="Calibri" charset="0"/>
              </a:rPr>
              <a:t>L</a:t>
            </a:r>
            <a:r>
              <a:rPr lang="en-US" sz="2400" dirty="0">
                <a:latin typeface="Calibri" charset="0"/>
                <a:ea typeface="Calibri" charset="0"/>
                <a:cs typeface="Calibri" charset="0"/>
              </a:rPr>
              <a:t> dramatically</a:t>
            </a:r>
          </a:p>
          <a:p>
            <a:r>
              <a:rPr lang="en-US" sz="2400" dirty="0">
                <a:latin typeface="Calibri" charset="0"/>
                <a:ea typeface="Calibri" charset="0"/>
                <a:cs typeface="Calibri" charset="0"/>
              </a:rPr>
              <a:t>Without big changes in C</a:t>
            </a:r>
          </a:p>
          <a:p>
            <a:r>
              <a:rPr lang="en-US" sz="2400" dirty="0">
                <a:latin typeface="Calibri" charset="0"/>
                <a:ea typeface="Calibri" charset="0"/>
                <a:cs typeface="Calibri" charset="0"/>
              </a:rPr>
              <a:t>Small world: very clustered (high C) but small path-length (low L)</a:t>
            </a:r>
          </a:p>
          <a:p>
            <a:r>
              <a:rPr lang="en-US" sz="2400" dirty="0">
                <a:solidFill>
                  <a:srgbClr val="1300FF"/>
                </a:solidFill>
                <a:latin typeface="Calibri" charset="0"/>
                <a:ea typeface="Calibri" charset="0"/>
                <a:cs typeface="Calibri" charset="0"/>
              </a:rPr>
              <a:t>Small world </a:t>
            </a:r>
            <a:r>
              <a:rPr lang="en-US" sz="2400" dirty="0">
                <a:latin typeface="Calibri" charset="0"/>
                <a:ea typeface="Calibri" charset="0"/>
                <a:cs typeface="Calibri" charset="0"/>
              </a:rPr>
              <a:t>properties can be created by a small number of shortcuts</a:t>
            </a:r>
          </a:p>
        </p:txBody>
      </p:sp>
    </p:spTree>
    <p:extLst>
      <p:ext uri="{BB962C8B-B14F-4D97-AF65-F5344CB8AC3E}">
        <p14:creationId xmlns:p14="http://schemas.microsoft.com/office/powerpoint/2010/main" val="361280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85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8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nimBg="1"/>
      <p:bldP spid="108551" grpId="0" animBg="1"/>
      <p:bldP spid="10855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ltLang="zh-TW" dirty="0"/>
              <a:t>Clustering and Path length</a:t>
            </a:r>
          </a:p>
        </p:txBody>
      </p:sp>
      <p:sp>
        <p:nvSpPr>
          <p:cNvPr id="109571" name="Rectangle 3"/>
          <p:cNvSpPr>
            <a:spLocks noGrp="1" noChangeArrowheads="1"/>
          </p:cNvSpPr>
          <p:nvPr>
            <p:ph sz="quarter" idx="1"/>
          </p:nvPr>
        </p:nvSpPr>
        <p:spPr>
          <a:xfrm>
            <a:off x="822960" y="1003696"/>
            <a:ext cx="7543801" cy="3625454"/>
          </a:xfrm>
        </p:spPr>
        <p:txBody>
          <a:bodyPr>
            <a:normAutofit/>
          </a:bodyPr>
          <a:lstStyle/>
          <a:p>
            <a:endParaRPr lang="en-US" altLang="zh-TW" sz="2000" dirty="0">
              <a:latin typeface="Calibri" charset="0"/>
            </a:endParaRPr>
          </a:p>
        </p:txBody>
      </p:sp>
      <p:pic>
        <p:nvPicPr>
          <p:cNvPr id="109573" name="Picture 4" descr="fig4"/>
          <p:cNvPicPr>
            <a:picLocks noChangeAspect="1" noChangeArrowheads="1"/>
          </p:cNvPicPr>
          <p:nvPr/>
        </p:nvPicPr>
        <p:blipFill>
          <a:blip r:embed="rId3"/>
          <a:srcRect/>
          <a:stretch>
            <a:fillRect/>
          </a:stretch>
        </p:blipFill>
        <p:spPr bwMode="auto">
          <a:xfrm>
            <a:off x="1599010" y="1610303"/>
            <a:ext cx="2499334" cy="2490328"/>
          </a:xfrm>
          <a:prstGeom prst="rect">
            <a:avLst/>
          </a:prstGeom>
          <a:noFill/>
          <a:ln w="9525">
            <a:noFill/>
            <a:miter lim="800000"/>
            <a:headEnd/>
            <a:tailEnd/>
          </a:ln>
        </p:spPr>
      </p:pic>
      <p:pic>
        <p:nvPicPr>
          <p:cNvPr id="109574" name="Picture 5" descr="fig4b"/>
          <p:cNvPicPr>
            <a:picLocks noChangeAspect="1" noChangeArrowheads="1"/>
          </p:cNvPicPr>
          <p:nvPr/>
        </p:nvPicPr>
        <p:blipFill>
          <a:blip r:embed="rId4"/>
          <a:srcRect/>
          <a:stretch>
            <a:fillRect/>
          </a:stretch>
        </p:blipFill>
        <p:spPr bwMode="auto">
          <a:xfrm>
            <a:off x="4507706" y="1618280"/>
            <a:ext cx="2578894" cy="2503839"/>
          </a:xfrm>
          <a:prstGeom prst="rect">
            <a:avLst/>
          </a:prstGeom>
          <a:noFill/>
          <a:ln w="9525">
            <a:noFill/>
            <a:miter lim="800000"/>
            <a:headEnd/>
            <a:tailEnd/>
          </a:ln>
        </p:spPr>
      </p:pic>
      <p:sp>
        <p:nvSpPr>
          <p:cNvPr id="109576" name="Text Box 7"/>
          <p:cNvSpPr txBox="1">
            <a:spLocks noChangeArrowheads="1"/>
          </p:cNvSpPr>
          <p:nvPr/>
        </p:nvSpPr>
        <p:spPr bwMode="auto">
          <a:xfrm>
            <a:off x="1933575" y="1047750"/>
            <a:ext cx="1427378" cy="646331"/>
          </a:xfrm>
          <a:prstGeom prst="rect">
            <a:avLst/>
          </a:prstGeom>
          <a:noFill/>
          <a:ln w="9525">
            <a:noFill/>
            <a:miter lim="800000"/>
            <a:headEnd/>
            <a:tailEnd/>
          </a:ln>
        </p:spPr>
        <p:txBody>
          <a:bodyPr wrap="none">
            <a:prstTxWarp prst="textNoShape">
              <a:avLst/>
            </a:prstTxWarp>
            <a:spAutoFit/>
          </a:bodyPr>
          <a:lstStyle/>
          <a:p>
            <a:r>
              <a:rPr lang="en-US" altLang="zh-TW" sz="3600" dirty="0">
                <a:latin typeface="Calibri" panose="020F0502020204030204" pitchFamily="34" charset="0"/>
                <a:ea typeface="Arial" charset="0"/>
                <a:cs typeface="Calibri" panose="020F0502020204030204" pitchFamily="34" charset="0"/>
              </a:rPr>
              <a:t>Lattice</a:t>
            </a:r>
          </a:p>
        </p:txBody>
      </p:sp>
      <p:sp>
        <p:nvSpPr>
          <p:cNvPr id="109582" name="Text Box 13"/>
          <p:cNvSpPr txBox="1">
            <a:spLocks noChangeArrowheads="1"/>
          </p:cNvSpPr>
          <p:nvPr/>
        </p:nvSpPr>
        <p:spPr bwMode="auto">
          <a:xfrm>
            <a:off x="4826027" y="1101068"/>
            <a:ext cx="2379690" cy="646331"/>
          </a:xfrm>
          <a:prstGeom prst="rect">
            <a:avLst/>
          </a:prstGeom>
          <a:noFill/>
          <a:ln w="9525">
            <a:noFill/>
            <a:miter lim="800000"/>
            <a:headEnd/>
            <a:tailEnd/>
          </a:ln>
        </p:spPr>
        <p:txBody>
          <a:bodyPr wrap="none">
            <a:prstTxWarp prst="textNoShape">
              <a:avLst/>
            </a:prstTxWarp>
            <a:spAutoFit/>
          </a:bodyPr>
          <a:lstStyle/>
          <a:p>
            <a:r>
              <a:rPr lang="en-US" altLang="zh-TW" sz="3600" dirty="0">
                <a:latin typeface="Calibri" panose="020F0502020204030204" pitchFamily="34" charset="0"/>
                <a:ea typeface="Arial" charset="0"/>
                <a:cs typeface="Calibri" panose="020F0502020204030204" pitchFamily="34" charset="0"/>
              </a:rPr>
              <a:t>Small world</a:t>
            </a:r>
          </a:p>
        </p:txBody>
      </p:sp>
      <p:sp>
        <p:nvSpPr>
          <p:cNvPr id="15" name="TextBox 14">
            <a:extLst>
              <a:ext uri="{FF2B5EF4-FFF2-40B4-BE49-F238E27FC236}">
                <a16:creationId xmlns:a16="http://schemas.microsoft.com/office/drawing/2014/main" id="{42175A92-5667-4548-9494-FA3D880840B9}"/>
              </a:ext>
            </a:extLst>
          </p:cNvPr>
          <p:cNvSpPr txBox="1"/>
          <p:nvPr/>
        </p:nvSpPr>
        <p:spPr>
          <a:xfrm>
            <a:off x="7979551" y="4558725"/>
            <a:ext cx="1112805" cy="523220"/>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Figures from</a:t>
            </a:r>
          </a:p>
          <a:p>
            <a:r>
              <a:rPr lang="en-US" sz="1400" dirty="0">
                <a:latin typeface="Calibri" panose="020F0502020204030204" pitchFamily="34" charset="0"/>
                <a:cs typeface="Calibri" panose="020F0502020204030204" pitchFamily="34" charset="0"/>
              </a:rPr>
              <a:t>Lada Adamic</a:t>
            </a:r>
          </a:p>
        </p:txBody>
      </p:sp>
      <p:sp>
        <p:nvSpPr>
          <p:cNvPr id="2" name="TextBox 1">
            <a:extLst>
              <a:ext uri="{FF2B5EF4-FFF2-40B4-BE49-F238E27FC236}">
                <a16:creationId xmlns:a16="http://schemas.microsoft.com/office/drawing/2014/main" id="{DAA7CF81-CBF6-B541-A323-CECD5F130172}"/>
              </a:ext>
            </a:extLst>
          </p:cNvPr>
          <p:cNvSpPr txBox="1"/>
          <p:nvPr/>
        </p:nvSpPr>
        <p:spPr>
          <a:xfrm>
            <a:off x="2133738" y="4257705"/>
            <a:ext cx="1194558" cy="830997"/>
          </a:xfrm>
          <a:prstGeom prst="rect">
            <a:avLst/>
          </a:prstGeom>
          <a:noFill/>
        </p:spPr>
        <p:txBody>
          <a:bodyPr wrap="none" rtlCol="0">
            <a:spAutoFit/>
          </a:bodyPr>
          <a:lstStyle/>
          <a:p>
            <a:r>
              <a:rPr lang="en-US" dirty="0"/>
              <a:t>High C</a:t>
            </a:r>
          </a:p>
          <a:p>
            <a:r>
              <a:rPr lang="en-US" dirty="0"/>
              <a:t>High L</a:t>
            </a:r>
          </a:p>
        </p:txBody>
      </p:sp>
      <p:sp>
        <p:nvSpPr>
          <p:cNvPr id="3" name="TextBox 2">
            <a:extLst>
              <a:ext uri="{FF2B5EF4-FFF2-40B4-BE49-F238E27FC236}">
                <a16:creationId xmlns:a16="http://schemas.microsoft.com/office/drawing/2014/main" id="{2251A444-EEF5-AE48-B5CD-67675BBB40BF}"/>
              </a:ext>
            </a:extLst>
          </p:cNvPr>
          <p:cNvSpPr txBox="1"/>
          <p:nvPr/>
        </p:nvSpPr>
        <p:spPr>
          <a:xfrm>
            <a:off x="5243837" y="4223832"/>
            <a:ext cx="1207382" cy="830997"/>
          </a:xfrm>
          <a:prstGeom prst="rect">
            <a:avLst/>
          </a:prstGeom>
          <a:noFill/>
        </p:spPr>
        <p:txBody>
          <a:bodyPr wrap="none" rtlCol="0">
            <a:spAutoFit/>
          </a:bodyPr>
          <a:lstStyle/>
          <a:p>
            <a:r>
              <a:rPr lang="en-US" dirty="0"/>
              <a:t>High C</a:t>
            </a:r>
          </a:p>
          <a:p>
            <a:r>
              <a:rPr lang="en-US" dirty="0"/>
              <a:t>Low L</a:t>
            </a:r>
          </a:p>
        </p:txBody>
      </p:sp>
    </p:spTree>
    <p:extLst>
      <p:ext uri="{BB962C8B-B14F-4D97-AF65-F5344CB8AC3E}">
        <p14:creationId xmlns:p14="http://schemas.microsoft.com/office/powerpoint/2010/main" val="2414263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Small World: Summary</a:t>
            </a:r>
          </a:p>
        </p:txBody>
      </p:sp>
      <p:sp>
        <p:nvSpPr>
          <p:cNvPr id="3" name="Content Placeholder 2"/>
          <p:cNvSpPr>
            <a:spLocks noGrp="1"/>
          </p:cNvSpPr>
          <p:nvPr>
            <p:ph sz="quarter" idx="1"/>
          </p:nvPr>
        </p:nvSpPr>
        <p:spPr>
          <a:xfrm>
            <a:off x="822960" y="1200150"/>
            <a:ext cx="7543801" cy="3733800"/>
          </a:xfrm>
        </p:spPr>
        <p:txBody>
          <a:bodyPr>
            <a:normAutofit fontScale="92500"/>
          </a:bodyPr>
          <a:lstStyle/>
          <a:p>
            <a:r>
              <a:rPr lang="en-US" dirty="0"/>
              <a:t>Can a network with high clustering be a small world? </a:t>
            </a:r>
          </a:p>
          <a:p>
            <a:pPr lvl="1"/>
            <a:r>
              <a:rPr lang="en-US" dirty="0"/>
              <a:t>Yes! You don’t need more than a few random links</a:t>
            </a:r>
          </a:p>
          <a:p>
            <a:pPr lvl="1"/>
            <a:endParaRPr lang="en-US" dirty="0"/>
          </a:p>
          <a:p>
            <a:pPr marL="0" indent="0"/>
            <a:r>
              <a:rPr lang="en-US" dirty="0"/>
              <a:t>The</a:t>
            </a:r>
            <a:r>
              <a:rPr lang="en-US" dirty="0">
                <a:solidFill>
                  <a:srgbClr val="1300FF"/>
                </a:solidFill>
              </a:rPr>
              <a:t> Watts </a:t>
            </a:r>
            <a:r>
              <a:rPr lang="en-US" dirty="0" err="1">
                <a:solidFill>
                  <a:srgbClr val="1300FF"/>
                </a:solidFill>
              </a:rPr>
              <a:t>Strogatz</a:t>
            </a:r>
            <a:r>
              <a:rPr lang="en-US" dirty="0">
                <a:solidFill>
                  <a:srgbClr val="1300FF"/>
                </a:solidFill>
              </a:rPr>
              <a:t> Model</a:t>
            </a:r>
            <a:r>
              <a:rPr lang="en-US" dirty="0"/>
              <a:t>: </a:t>
            </a:r>
          </a:p>
          <a:p>
            <a:pPr marL="457200" indent="-457200">
              <a:buFont typeface="Arial" panose="020B0604020202020204" pitchFamily="34" charset="0"/>
              <a:buChar char="•"/>
            </a:pPr>
            <a:r>
              <a:rPr lang="en-US" dirty="0"/>
              <a:t>Provides insight on the interplay between clustering and the small-world </a:t>
            </a:r>
          </a:p>
          <a:p>
            <a:pPr marL="457200" indent="-457200">
              <a:buFont typeface="Arial" panose="020B0604020202020204" pitchFamily="34" charset="0"/>
              <a:buChar char="•"/>
            </a:pPr>
            <a:r>
              <a:rPr lang="en-US" dirty="0"/>
              <a:t>Captures the structure of many realistic networks </a:t>
            </a:r>
          </a:p>
          <a:p>
            <a:pPr marL="457200" indent="-457200">
              <a:buFont typeface="Arial" panose="020B0604020202020204" pitchFamily="34" charset="0"/>
              <a:buChar char="•"/>
            </a:pPr>
            <a:r>
              <a:rPr lang="en-US" dirty="0"/>
              <a:t>Accounts for the high clustering of real networks</a:t>
            </a:r>
          </a:p>
          <a:p>
            <a:endParaRPr lang="en-US" dirty="0"/>
          </a:p>
        </p:txBody>
      </p:sp>
      <p:sp>
        <p:nvSpPr>
          <p:cNvPr id="4" name="TextBox 3"/>
          <p:cNvSpPr txBox="1"/>
          <p:nvPr/>
        </p:nvSpPr>
        <p:spPr>
          <a:xfrm>
            <a:off x="7185772" y="4835723"/>
            <a:ext cx="1958228" cy="307777"/>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Slide from Jure </a:t>
            </a:r>
            <a:r>
              <a:rPr lang="en-US" sz="1400" dirty="0" err="1">
                <a:latin typeface="Calibri" panose="020F0502020204030204" pitchFamily="34" charset="0"/>
                <a:cs typeface="Calibri" panose="020F0502020204030204" pitchFamily="34" charset="0"/>
              </a:rPr>
              <a:t>Leskovec</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2199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Small Worlds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9923067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Weak Links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9564270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762000" y="205980"/>
            <a:ext cx="6896100" cy="708421"/>
          </a:xfrm>
        </p:spPr>
        <p:txBody>
          <a:bodyPr/>
          <a:lstStyle/>
          <a:p>
            <a:r>
              <a:rPr lang="en-US" dirty="0"/>
              <a:t>Weak links</a:t>
            </a:r>
          </a:p>
        </p:txBody>
      </p:sp>
      <p:sp>
        <p:nvSpPr>
          <p:cNvPr id="111619" name="Rectangle 3"/>
          <p:cNvSpPr>
            <a:spLocks noGrp="1" noChangeArrowheads="1"/>
          </p:cNvSpPr>
          <p:nvPr>
            <p:ph sz="quarter" idx="1"/>
          </p:nvPr>
        </p:nvSpPr>
        <p:spPr>
          <a:xfrm>
            <a:off x="800099" y="1123950"/>
            <a:ext cx="8115301" cy="3352800"/>
          </a:xfrm>
        </p:spPr>
        <p:txBody>
          <a:bodyPr>
            <a:normAutofit/>
          </a:bodyPr>
          <a:lstStyle/>
          <a:p>
            <a:pPr>
              <a:lnSpc>
                <a:spcPct val="90000"/>
              </a:lnSpc>
            </a:pPr>
            <a:r>
              <a:rPr lang="en-US" dirty="0">
                <a:latin typeface="Calibri" charset="0"/>
              </a:rPr>
              <a:t>In the 1960s, Mark </a:t>
            </a:r>
            <a:r>
              <a:rPr lang="en-US" dirty="0" err="1">
                <a:latin typeface="Calibri" charset="0"/>
              </a:rPr>
              <a:t>Granovetter</a:t>
            </a:r>
            <a:r>
              <a:rPr lang="en-US" dirty="0">
                <a:latin typeface="Calibri" charset="0"/>
              </a:rPr>
              <a:t>  studied how people find jobs.</a:t>
            </a:r>
          </a:p>
          <a:p>
            <a:pPr>
              <a:lnSpc>
                <a:spcPct val="90000"/>
              </a:lnSpc>
            </a:pPr>
            <a:r>
              <a:rPr lang="en-US" dirty="0">
                <a:latin typeface="Calibri" charset="0"/>
              </a:rPr>
              <a:t>He found out that most job referrals were through personal contacts.</a:t>
            </a:r>
          </a:p>
          <a:p>
            <a:pPr>
              <a:lnSpc>
                <a:spcPct val="90000"/>
              </a:lnSpc>
            </a:pPr>
            <a:r>
              <a:rPr lang="en-US" dirty="0">
                <a:latin typeface="Calibri" charset="0"/>
              </a:rPr>
              <a:t>But more by acquaintances and not close friends.</a:t>
            </a:r>
            <a:endParaRPr lang="en-US" dirty="0">
              <a:solidFill>
                <a:schemeClr val="accent6">
                  <a:lumMod val="75000"/>
                </a:schemeClr>
              </a:solidFill>
              <a:latin typeface="Calibri" charset="0"/>
            </a:endParaRPr>
          </a:p>
          <a:p>
            <a:pPr>
              <a:lnSpc>
                <a:spcPct val="90000"/>
              </a:lnSpc>
            </a:pPr>
            <a:r>
              <a:rPr lang="en-US" dirty="0">
                <a:solidFill>
                  <a:srgbClr val="0000CC"/>
                </a:solidFill>
                <a:latin typeface="Calibri" charset="0"/>
              </a:rPr>
              <a:t>Why didn’t jobs come from close friends?</a:t>
            </a:r>
          </a:p>
        </p:txBody>
      </p:sp>
      <p:sp>
        <p:nvSpPr>
          <p:cNvPr id="2" name="TextBox 1">
            <a:extLst>
              <a:ext uri="{FF2B5EF4-FFF2-40B4-BE49-F238E27FC236}">
                <a16:creationId xmlns:a16="http://schemas.microsoft.com/office/drawing/2014/main" id="{2C2E5604-C91E-B043-A141-AA718A9A042D}"/>
              </a:ext>
            </a:extLst>
          </p:cNvPr>
          <p:cNvSpPr txBox="1"/>
          <p:nvPr/>
        </p:nvSpPr>
        <p:spPr>
          <a:xfrm>
            <a:off x="1143000" y="4352745"/>
            <a:ext cx="7086600" cy="584775"/>
          </a:xfrm>
          <a:prstGeom prst="rect">
            <a:avLst/>
          </a:prstGeom>
          <a:noFill/>
        </p:spPr>
        <p:txBody>
          <a:bodyPr wrap="square" rtlCol="0">
            <a:spAutoFit/>
          </a:bodyPr>
          <a:lstStyle/>
          <a:p>
            <a:r>
              <a:rPr lang="en-US" sz="1600" dirty="0"/>
              <a:t>Mark </a:t>
            </a:r>
            <a:r>
              <a:rPr lang="en-US" sz="1600" dirty="0" err="1"/>
              <a:t>Granovetter</a:t>
            </a:r>
            <a:r>
              <a:rPr lang="en-US" sz="1600" dirty="0"/>
              <a:t>. The strength of weak ties. American Journal of Sociology, 78:1360– 1380, 1973.</a:t>
            </a:r>
          </a:p>
        </p:txBody>
      </p:sp>
    </p:spTree>
    <p:extLst>
      <p:ext uri="{BB962C8B-B14F-4D97-AF65-F5344CB8AC3E}">
        <p14:creationId xmlns:p14="http://schemas.microsoft.com/office/powerpoint/2010/main" val="13030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05980"/>
            <a:ext cx="6591300" cy="651271"/>
          </a:xfrm>
        </p:spPr>
        <p:txBody>
          <a:bodyPr/>
          <a:lstStyle/>
          <a:p>
            <a:r>
              <a:rPr lang="en-US" dirty="0"/>
              <a:t>Triadic Closure</a:t>
            </a:r>
          </a:p>
        </p:txBody>
      </p:sp>
      <p:sp>
        <p:nvSpPr>
          <p:cNvPr id="3" name="Content Placeholder 2"/>
          <p:cNvSpPr>
            <a:spLocks noGrp="1"/>
          </p:cNvSpPr>
          <p:nvPr>
            <p:ph sz="quarter" idx="1"/>
          </p:nvPr>
        </p:nvSpPr>
        <p:spPr>
          <a:xfrm>
            <a:off x="990600" y="971550"/>
            <a:ext cx="7467600" cy="3429000"/>
          </a:xfrm>
        </p:spPr>
        <p:txBody>
          <a:bodyPr/>
          <a:lstStyle/>
          <a:p>
            <a:pPr marL="0" indent="0"/>
            <a:r>
              <a:rPr lang="en-US" dirty="0"/>
              <a:t>“If two people in a social network have a friend in common, then there is an increased likelihood that they will become friends themselves at some point in the future.” (Anatol Rapoport 1953)</a:t>
            </a:r>
          </a:p>
        </p:txBody>
      </p:sp>
      <p:pic>
        <p:nvPicPr>
          <p:cNvPr id="4" name="Picture 3" descr="triadic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2800350"/>
            <a:ext cx="2735179" cy="2211422"/>
          </a:xfrm>
          <a:prstGeom prst="rect">
            <a:avLst/>
          </a:prstGeom>
        </p:spPr>
      </p:pic>
      <p:cxnSp>
        <p:nvCxnSpPr>
          <p:cNvPr id="6" name="Straight Connector 5"/>
          <p:cNvCxnSpPr>
            <a:cxnSpLocks/>
          </p:cNvCxnSpPr>
          <p:nvPr/>
        </p:nvCxnSpPr>
        <p:spPr>
          <a:xfrm>
            <a:off x="4524644" y="3177529"/>
            <a:ext cx="1143000" cy="609600"/>
          </a:xfrm>
          <a:prstGeom prst="line">
            <a:avLst/>
          </a:prstGeom>
          <a:ln w="44450" cmpd="sng">
            <a:solidFill>
              <a:srgbClr val="C00000"/>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CCC9B5FE-CAE4-EF4E-9E42-FE8B05586333}"/>
              </a:ext>
            </a:extLst>
          </p:cNvPr>
          <p:cNvSpPr txBox="1"/>
          <p:nvPr/>
        </p:nvSpPr>
        <p:spPr>
          <a:xfrm>
            <a:off x="6248400" y="4762440"/>
            <a:ext cx="2945037" cy="400110"/>
          </a:xfrm>
          <a:prstGeom prst="rect">
            <a:avLst/>
          </a:prstGeom>
          <a:noFill/>
        </p:spPr>
        <p:txBody>
          <a:bodyPr wrap="none" rtlCol="0">
            <a:spAutoFit/>
          </a:bodyPr>
          <a:lstStyle/>
          <a:p>
            <a:r>
              <a:rPr lang="en-US" sz="1000" dirty="0"/>
              <a:t>Figure from D. Easley and </a:t>
            </a:r>
            <a:r>
              <a:rPr lang="en-US" sz="1000" dirty="0" err="1"/>
              <a:t>J.Kleinberg</a:t>
            </a:r>
            <a:r>
              <a:rPr lang="en-US" sz="1000" dirty="0"/>
              <a:t>. 2010.</a:t>
            </a:r>
          </a:p>
          <a:p>
            <a:r>
              <a:rPr lang="en-US" sz="1000" dirty="0"/>
              <a:t>Networks, Crowds, and Markets. Cambridge</a:t>
            </a:r>
          </a:p>
        </p:txBody>
      </p:sp>
    </p:spTree>
    <p:extLst>
      <p:ext uri="{BB962C8B-B14F-4D97-AF65-F5344CB8AC3E}">
        <p14:creationId xmlns:p14="http://schemas.microsoft.com/office/powerpoint/2010/main" val="25432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05980"/>
            <a:ext cx="6896100" cy="651271"/>
          </a:xfrm>
        </p:spPr>
        <p:txBody>
          <a:bodyPr>
            <a:normAutofit/>
          </a:bodyPr>
          <a:lstStyle/>
          <a:p>
            <a:r>
              <a:rPr lang="en-US" dirty="0"/>
              <a:t>Reminder: clustering coefficient C</a:t>
            </a:r>
          </a:p>
        </p:txBody>
      </p:sp>
      <p:sp>
        <p:nvSpPr>
          <p:cNvPr id="3" name="Content Placeholder 2"/>
          <p:cNvSpPr>
            <a:spLocks noGrp="1"/>
          </p:cNvSpPr>
          <p:nvPr>
            <p:ph sz="quarter" idx="1"/>
          </p:nvPr>
        </p:nvSpPr>
        <p:spPr>
          <a:xfrm>
            <a:off x="949814" y="914400"/>
            <a:ext cx="7889385" cy="4210050"/>
          </a:xfrm>
        </p:spPr>
        <p:txBody>
          <a:bodyPr>
            <a:normAutofit/>
          </a:bodyPr>
          <a:lstStyle/>
          <a:p>
            <a:r>
              <a:rPr lang="en-US" dirty="0"/>
              <a:t>C</a:t>
            </a:r>
            <a:r>
              <a:rPr lang="en-US" baseline="-25000" dirty="0"/>
              <a:t>A</a:t>
            </a:r>
            <a:r>
              <a:rPr lang="en-US" dirty="0"/>
              <a:t> of a node A is the percentage of friends of A who are friends themselves</a:t>
            </a:r>
          </a:p>
          <a:p>
            <a:r>
              <a:rPr lang="en-US" dirty="0"/>
              <a:t>C</a:t>
            </a:r>
            <a:r>
              <a:rPr lang="en-US" baseline="-25000" dirty="0"/>
              <a:t>A</a:t>
            </a:r>
            <a:r>
              <a:rPr lang="en-US" dirty="0"/>
              <a:t> before new edge = 1/6</a:t>
            </a:r>
          </a:p>
          <a:p>
            <a:r>
              <a:rPr lang="en-US" dirty="0"/>
              <a:t>(of B-C, B-D, B-E, </a:t>
            </a:r>
            <a:r>
              <a:rPr lang="en-US" b="1" dirty="0"/>
              <a:t>C-D</a:t>
            </a:r>
            <a:r>
              <a:rPr lang="en-US" dirty="0"/>
              <a:t>, C-E, D-E)</a:t>
            </a:r>
          </a:p>
          <a:p>
            <a:endParaRPr lang="en-US" dirty="0"/>
          </a:p>
          <a:p>
            <a:endParaRPr lang="en-US" dirty="0"/>
          </a:p>
          <a:p>
            <a:r>
              <a:rPr lang="en-US" dirty="0"/>
              <a:t>C</a:t>
            </a:r>
            <a:r>
              <a:rPr lang="en-US" baseline="-25000" dirty="0"/>
              <a:t>A</a:t>
            </a:r>
            <a:r>
              <a:rPr lang="en-US" dirty="0"/>
              <a:t> after new edge? </a:t>
            </a:r>
          </a:p>
          <a:p>
            <a:r>
              <a:rPr lang="en-US" dirty="0">
                <a:solidFill>
                  <a:srgbClr val="0000CC"/>
                </a:solidFill>
              </a:rPr>
              <a:t>Triadic closure </a:t>
            </a:r>
            <a:r>
              <a:rPr lang="en-US" dirty="0"/>
              <a:t>leads to higher clustering coefficients</a:t>
            </a:r>
          </a:p>
        </p:txBody>
      </p:sp>
      <p:pic>
        <p:nvPicPr>
          <p:cNvPr id="4" name="Picture 3" descr="triadic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1035" y="1962150"/>
            <a:ext cx="2650708" cy="2143125"/>
          </a:xfrm>
          <a:prstGeom prst="rect">
            <a:avLst/>
          </a:prstGeom>
        </p:spPr>
      </p:pic>
      <p:cxnSp>
        <p:nvCxnSpPr>
          <p:cNvPr id="5" name="Straight Connector 4"/>
          <p:cNvCxnSpPr/>
          <p:nvPr/>
        </p:nvCxnSpPr>
        <p:spPr>
          <a:xfrm>
            <a:off x="7051185" y="2295525"/>
            <a:ext cx="1143000" cy="628650"/>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849699" y="3867150"/>
            <a:ext cx="950901" cy="523220"/>
          </a:xfrm>
          <a:prstGeom prst="rect">
            <a:avLst/>
          </a:prstGeom>
          <a:noFill/>
        </p:spPr>
        <p:txBody>
          <a:bodyPr wrap="none" rtlCol="0">
            <a:spAutoFit/>
          </a:bodyPr>
          <a:lstStyle/>
          <a:p>
            <a:r>
              <a:rPr lang="en-US" sz="2800" dirty="0">
                <a:latin typeface="Calibri"/>
                <a:cs typeface="Calibri"/>
              </a:rPr>
              <a:t>= 2/6</a:t>
            </a:r>
          </a:p>
        </p:txBody>
      </p:sp>
      <p:sp>
        <p:nvSpPr>
          <p:cNvPr id="8" name="TextBox 7">
            <a:extLst>
              <a:ext uri="{FF2B5EF4-FFF2-40B4-BE49-F238E27FC236}">
                <a16:creationId xmlns:a16="http://schemas.microsoft.com/office/drawing/2014/main" id="{E8FDB9DC-3720-194F-A59A-AFE1E1D52075}"/>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122517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05980"/>
            <a:ext cx="5829300" cy="651271"/>
          </a:xfrm>
        </p:spPr>
        <p:txBody>
          <a:bodyPr/>
          <a:lstStyle/>
          <a:p>
            <a:r>
              <a:rPr lang="en-US" dirty="0"/>
              <a:t>Why Triadic Closure?</a:t>
            </a:r>
          </a:p>
        </p:txBody>
      </p:sp>
      <p:sp>
        <p:nvSpPr>
          <p:cNvPr id="3" name="Content Placeholder 2"/>
          <p:cNvSpPr>
            <a:spLocks noGrp="1"/>
          </p:cNvSpPr>
          <p:nvPr>
            <p:ph sz="quarter" idx="1"/>
          </p:nvPr>
        </p:nvSpPr>
        <p:spPr>
          <a:xfrm>
            <a:off x="914400" y="1085850"/>
            <a:ext cx="7696200" cy="3429000"/>
          </a:xfrm>
        </p:spPr>
        <p:txBody>
          <a:bodyPr>
            <a:normAutofit lnSpcReduction="10000"/>
          </a:bodyPr>
          <a:lstStyle/>
          <a:p>
            <a:pPr marL="295275" indent="-295275">
              <a:buFont typeface="+mj-lt"/>
              <a:buAutoNum type="arabicPeriod"/>
            </a:pPr>
            <a:r>
              <a:rPr lang="en-US" dirty="0"/>
              <a:t>We meet our friends through other friends</a:t>
            </a:r>
          </a:p>
          <a:p>
            <a:pPr marL="600075" lvl="1" indent="-219075"/>
            <a:r>
              <a:rPr lang="en-US" dirty="0"/>
              <a:t>B and C have </a:t>
            </a:r>
            <a:r>
              <a:rPr lang="en-US" b="1" dirty="0"/>
              <a:t>opportunity</a:t>
            </a:r>
            <a:r>
              <a:rPr lang="en-US" dirty="0"/>
              <a:t> to meet through A</a:t>
            </a:r>
          </a:p>
          <a:p>
            <a:pPr marL="295275" indent="-295275">
              <a:buFont typeface="+mj-lt"/>
              <a:buAutoNum type="arabicPeriod"/>
            </a:pPr>
            <a:r>
              <a:rPr lang="en-US" dirty="0"/>
              <a:t>B and C’s mutual friendship with A gives them a reason to </a:t>
            </a:r>
            <a:r>
              <a:rPr lang="en-US" b="1" dirty="0"/>
              <a:t>trust</a:t>
            </a:r>
            <a:r>
              <a:rPr lang="en-US" dirty="0"/>
              <a:t> A</a:t>
            </a:r>
          </a:p>
          <a:p>
            <a:pPr marL="295275" indent="-295275">
              <a:buFont typeface="+mj-lt"/>
              <a:buAutoNum type="arabicPeriod"/>
            </a:pPr>
            <a:r>
              <a:rPr lang="en-US" dirty="0"/>
              <a:t>A has incentive to bring B and C together to avoid </a:t>
            </a:r>
            <a:r>
              <a:rPr lang="en-US" b="1" dirty="0"/>
              <a:t>stress</a:t>
            </a:r>
            <a:r>
              <a:rPr lang="en-US" dirty="0"/>
              <a:t>:</a:t>
            </a:r>
          </a:p>
          <a:p>
            <a:pPr marL="600075" lvl="1" indent="-219075"/>
            <a:r>
              <a:rPr lang="en-US" dirty="0"/>
              <a:t>if A is friends with two people who don’t like each other it causes stress</a:t>
            </a:r>
          </a:p>
          <a:p>
            <a:endParaRPr lang="en-US" dirty="0"/>
          </a:p>
        </p:txBody>
      </p:sp>
    </p:spTree>
    <p:extLst>
      <p:ext uri="{BB962C8B-B14F-4D97-AF65-F5344CB8AC3E}">
        <p14:creationId xmlns:p14="http://schemas.microsoft.com/office/powerpoint/2010/main" val="2424980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5980"/>
            <a:ext cx="8153400" cy="651271"/>
          </a:xfrm>
        </p:spPr>
        <p:txBody>
          <a:bodyPr>
            <a:normAutofit/>
          </a:bodyPr>
          <a:lstStyle/>
          <a:p>
            <a:r>
              <a:rPr lang="en-US" dirty="0"/>
              <a:t>An aside about the importance of triangles</a:t>
            </a:r>
          </a:p>
        </p:txBody>
      </p:sp>
      <p:sp>
        <p:nvSpPr>
          <p:cNvPr id="3" name="Content Placeholder 2"/>
          <p:cNvSpPr>
            <a:spLocks noGrp="1"/>
          </p:cNvSpPr>
          <p:nvPr>
            <p:ph sz="quarter" idx="1"/>
          </p:nvPr>
        </p:nvSpPr>
        <p:spPr>
          <a:xfrm>
            <a:off x="914400" y="2190750"/>
            <a:ext cx="7924800" cy="2746770"/>
          </a:xfrm>
        </p:spPr>
        <p:txBody>
          <a:bodyPr>
            <a:normAutofit/>
          </a:bodyPr>
          <a:lstStyle/>
          <a:p>
            <a:pPr marL="203200" indent="-219075"/>
            <a:r>
              <a:rPr lang="en-US" dirty="0">
                <a:solidFill>
                  <a:srgbClr val="404040"/>
                </a:solidFill>
              </a:rPr>
              <a:t>Famous, replicated Bearman and Moody result</a:t>
            </a:r>
          </a:p>
          <a:p>
            <a:pPr marL="203200" indent="-219075"/>
            <a:r>
              <a:rPr lang="en-US" dirty="0">
                <a:solidFill>
                  <a:srgbClr val="0000CC"/>
                </a:solidFill>
              </a:rPr>
              <a:t>Adolescents with low clustering coefficients in their friend network more likely to consider suicide.</a:t>
            </a:r>
          </a:p>
          <a:p>
            <a:pPr marL="0" indent="0"/>
            <a:r>
              <a:rPr lang="en-US" dirty="0">
                <a:solidFill>
                  <a:srgbClr val="404040"/>
                </a:solidFill>
              </a:rPr>
              <a:t>Lack of triangles correlates with lack of social groups</a:t>
            </a:r>
          </a:p>
          <a:p>
            <a:endParaRPr lang="en-US" dirty="0"/>
          </a:p>
        </p:txBody>
      </p:sp>
      <p:sp>
        <p:nvSpPr>
          <p:cNvPr id="4" name="TextBox 3">
            <a:extLst>
              <a:ext uri="{FF2B5EF4-FFF2-40B4-BE49-F238E27FC236}">
                <a16:creationId xmlns:a16="http://schemas.microsoft.com/office/drawing/2014/main" id="{0AB39808-EACB-5544-83FD-01F3B3CE14F4}"/>
              </a:ext>
            </a:extLst>
          </p:cNvPr>
          <p:cNvSpPr txBox="1"/>
          <p:nvPr/>
        </p:nvSpPr>
        <p:spPr>
          <a:xfrm>
            <a:off x="881743" y="1284515"/>
            <a:ext cx="7881257" cy="830997"/>
          </a:xfrm>
          <a:prstGeom prst="rect">
            <a:avLst/>
          </a:prstGeom>
          <a:noFill/>
        </p:spPr>
        <p:txBody>
          <a:bodyPr wrap="square" rtlCol="0">
            <a:spAutoFit/>
          </a:bodyPr>
          <a:lstStyle/>
          <a:p>
            <a:r>
              <a:rPr lang="en-US" sz="1600" dirty="0">
                <a:solidFill>
                  <a:srgbClr val="404040"/>
                </a:solidFill>
                <a:latin typeface="Calibri" panose="020F0502020204030204" pitchFamily="34" charset="0"/>
                <a:cs typeface="Calibri" panose="020F0502020204030204" pitchFamily="34" charset="0"/>
              </a:rPr>
              <a:t>Bearman, Peter S., and James Moody. "Suicide and friendships among American adolescents." </a:t>
            </a:r>
            <a:r>
              <a:rPr lang="en-US" sz="1600" i="1" dirty="0">
                <a:solidFill>
                  <a:srgbClr val="404040"/>
                </a:solidFill>
                <a:latin typeface="Calibri" panose="020F0502020204030204" pitchFamily="34" charset="0"/>
                <a:cs typeface="Calibri" panose="020F0502020204030204" pitchFamily="34" charset="0"/>
              </a:rPr>
              <a:t>American Journal of Public Health</a:t>
            </a:r>
            <a:r>
              <a:rPr lang="en-US" sz="1600" dirty="0">
                <a:solidFill>
                  <a:srgbClr val="404040"/>
                </a:solidFill>
                <a:latin typeface="Calibri" panose="020F0502020204030204" pitchFamily="34" charset="0"/>
                <a:cs typeface="Calibri" panose="020F0502020204030204" pitchFamily="34" charset="0"/>
              </a:rPr>
              <a:t> 94, no. 1 (2004): 89-95.</a:t>
            </a:r>
          </a:p>
          <a:p>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0321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6543" y="205980"/>
            <a:ext cx="6661557" cy="479821"/>
          </a:xfrm>
        </p:spPr>
        <p:txBody>
          <a:bodyPr>
            <a:normAutofit fontScale="90000"/>
          </a:bodyPr>
          <a:lstStyle/>
          <a:p>
            <a:r>
              <a:rPr lang="en-US" dirty="0"/>
              <a:t>Bridges</a:t>
            </a:r>
          </a:p>
        </p:txBody>
      </p:sp>
      <p:pic>
        <p:nvPicPr>
          <p:cNvPr id="4" name="Content Placeholder 3" descr="bridge1.pdf"/>
          <p:cNvPicPr>
            <a:picLocks noGrp="1" noChangeAspect="1"/>
          </p:cNvPicPr>
          <p:nvPr>
            <p:ph sz="quarter" idx="1"/>
          </p:nvPr>
        </p:nvPicPr>
        <p:blipFill>
          <a:blip r:embed="rId3">
            <a:extLst>
              <a:ext uri="{28A0092B-C50C-407E-A947-70E740481C1C}">
                <a14:useLocalDpi xmlns:a14="http://schemas.microsoft.com/office/drawing/2010/main" val="0"/>
              </a:ext>
            </a:extLst>
          </a:blip>
          <a:srcRect t="-26312" b="-26312"/>
          <a:stretch>
            <a:fillRect/>
          </a:stretch>
        </p:blipFill>
        <p:spPr>
          <a:xfrm>
            <a:off x="2209800" y="1123950"/>
            <a:ext cx="5046345" cy="3145229"/>
          </a:xfrm>
        </p:spPr>
      </p:pic>
      <p:sp>
        <p:nvSpPr>
          <p:cNvPr id="5" name="TextBox 4"/>
          <p:cNvSpPr txBox="1"/>
          <p:nvPr/>
        </p:nvSpPr>
        <p:spPr>
          <a:xfrm>
            <a:off x="996543" y="857250"/>
            <a:ext cx="6890158" cy="830997"/>
          </a:xfrm>
          <a:prstGeom prst="rect">
            <a:avLst/>
          </a:prstGeom>
          <a:noFill/>
        </p:spPr>
        <p:txBody>
          <a:bodyPr wrap="square" rtlCol="0">
            <a:spAutoFit/>
          </a:bodyPr>
          <a:lstStyle/>
          <a:p>
            <a:r>
              <a:rPr lang="en-US" dirty="0">
                <a:latin typeface="Calibri"/>
                <a:cs typeface="Calibri"/>
              </a:rPr>
              <a:t> A bridge is an edge whose removal places A and B in different components </a:t>
            </a:r>
          </a:p>
        </p:txBody>
      </p:sp>
      <p:sp>
        <p:nvSpPr>
          <p:cNvPr id="6" name="TextBox 5"/>
          <p:cNvSpPr txBox="1"/>
          <p:nvPr/>
        </p:nvSpPr>
        <p:spPr>
          <a:xfrm>
            <a:off x="1088822" y="3953227"/>
            <a:ext cx="7597978" cy="830997"/>
          </a:xfrm>
          <a:prstGeom prst="rect">
            <a:avLst/>
          </a:prstGeom>
          <a:noFill/>
        </p:spPr>
        <p:txBody>
          <a:bodyPr wrap="square" rtlCol="0">
            <a:spAutoFit/>
          </a:bodyPr>
          <a:lstStyle/>
          <a:p>
            <a:r>
              <a:rPr lang="en-US" dirty="0">
                <a:latin typeface="Calibri"/>
                <a:cs typeface="Calibri"/>
              </a:rPr>
              <a:t>If A is going to get new information (like a job) that she doesn’t already know about, it might come from B</a:t>
            </a:r>
          </a:p>
        </p:txBody>
      </p:sp>
      <p:sp>
        <p:nvSpPr>
          <p:cNvPr id="8" name="TextBox 7">
            <a:extLst>
              <a:ext uri="{FF2B5EF4-FFF2-40B4-BE49-F238E27FC236}">
                <a16:creationId xmlns:a16="http://schemas.microsoft.com/office/drawing/2014/main" id="{EBCF21D3-C2B3-E149-A133-86393B886379}"/>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775368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6206" y="205980"/>
            <a:ext cx="6661894" cy="594121"/>
          </a:xfrm>
        </p:spPr>
        <p:txBody>
          <a:bodyPr/>
          <a:lstStyle/>
          <a:p>
            <a:r>
              <a:rPr lang="en-US" dirty="0"/>
              <a:t>Local Bridge</a:t>
            </a:r>
          </a:p>
        </p:txBody>
      </p:sp>
      <p:pic>
        <p:nvPicPr>
          <p:cNvPr id="4" name="Content Placeholder 3" descr="localbridge.pdf"/>
          <p:cNvPicPr>
            <a:picLocks noGrp="1" noChangeAspect="1"/>
          </p:cNvPicPr>
          <p:nvPr>
            <p:ph sz="quarter" idx="1"/>
          </p:nvPr>
        </p:nvPicPr>
        <p:blipFill>
          <a:blip r:embed="rId3">
            <a:extLst>
              <a:ext uri="{28A0092B-C50C-407E-A947-70E740481C1C}">
                <a14:useLocalDpi xmlns:a14="http://schemas.microsoft.com/office/drawing/2010/main" val="0"/>
              </a:ext>
            </a:extLst>
          </a:blip>
          <a:srcRect l="-15579" r="-15579"/>
          <a:stretch>
            <a:fillRect/>
          </a:stretch>
        </p:blipFill>
        <p:spPr>
          <a:xfrm>
            <a:off x="2665094" y="1657350"/>
            <a:ext cx="4364355" cy="2567268"/>
          </a:xfrm>
        </p:spPr>
      </p:pic>
      <p:sp>
        <p:nvSpPr>
          <p:cNvPr id="5" name="TextBox 4"/>
          <p:cNvSpPr txBox="1"/>
          <p:nvPr/>
        </p:nvSpPr>
        <p:spPr>
          <a:xfrm>
            <a:off x="996207" y="836165"/>
            <a:ext cx="7766794" cy="769441"/>
          </a:xfrm>
          <a:prstGeom prst="rect">
            <a:avLst/>
          </a:prstGeom>
          <a:noFill/>
        </p:spPr>
        <p:txBody>
          <a:bodyPr wrap="square" rtlCol="0">
            <a:spAutoFit/>
          </a:bodyPr>
          <a:lstStyle/>
          <a:p>
            <a:r>
              <a:rPr lang="en-US" sz="2200" dirty="0">
                <a:latin typeface="Calibri"/>
                <a:cs typeface="Calibri"/>
              </a:rPr>
              <a:t>A local bridge is an edge X-Y where X,Y have no friends in common (a local bridge does not form the side of any triangle) </a:t>
            </a:r>
          </a:p>
        </p:txBody>
      </p:sp>
      <p:sp>
        <p:nvSpPr>
          <p:cNvPr id="6" name="TextBox 5"/>
          <p:cNvSpPr txBox="1"/>
          <p:nvPr/>
        </p:nvSpPr>
        <p:spPr>
          <a:xfrm>
            <a:off x="1143000" y="4343401"/>
            <a:ext cx="6629400" cy="707886"/>
          </a:xfrm>
          <a:prstGeom prst="rect">
            <a:avLst/>
          </a:prstGeom>
          <a:noFill/>
        </p:spPr>
        <p:txBody>
          <a:bodyPr wrap="square" rtlCol="0">
            <a:spAutoFit/>
          </a:bodyPr>
          <a:lstStyle/>
          <a:p>
            <a:r>
              <a:rPr lang="en-US" sz="2000" dirty="0">
                <a:latin typeface="Calibri"/>
                <a:cs typeface="Calibri"/>
              </a:rPr>
              <a:t>If A is going to get new information (like a job) that she doesn’t already know about, it might come from B</a:t>
            </a:r>
          </a:p>
        </p:txBody>
      </p:sp>
      <p:sp>
        <p:nvSpPr>
          <p:cNvPr id="7" name="TextBox 6">
            <a:extLst>
              <a:ext uri="{FF2B5EF4-FFF2-40B4-BE49-F238E27FC236}">
                <a16:creationId xmlns:a16="http://schemas.microsoft.com/office/drawing/2014/main" id="{99EBD3F9-DB44-8A4B-AE6C-1F9A8F41CB10}"/>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2377564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6206" y="205980"/>
            <a:ext cx="6661894" cy="594121"/>
          </a:xfrm>
        </p:spPr>
        <p:txBody>
          <a:bodyPr/>
          <a:lstStyle/>
          <a:p>
            <a:r>
              <a:rPr lang="en-US" dirty="0"/>
              <a:t>Strong and Weak Ties</a:t>
            </a:r>
          </a:p>
        </p:txBody>
      </p:sp>
      <p:sp>
        <p:nvSpPr>
          <p:cNvPr id="8" name="Content Placeholder 7">
            <a:extLst>
              <a:ext uri="{FF2B5EF4-FFF2-40B4-BE49-F238E27FC236}">
                <a16:creationId xmlns:a16="http://schemas.microsoft.com/office/drawing/2014/main" id="{9589CA08-6520-1649-9CB4-E7261E9B1DD9}"/>
              </a:ext>
            </a:extLst>
          </p:cNvPr>
          <p:cNvSpPr>
            <a:spLocks noGrp="1"/>
          </p:cNvSpPr>
          <p:nvPr>
            <p:ph idx="1"/>
          </p:nvPr>
        </p:nvSpPr>
        <p:spPr/>
        <p:txBody>
          <a:bodyPr/>
          <a:lstStyle/>
          <a:p>
            <a:r>
              <a:rPr lang="en-US" dirty="0"/>
              <a:t>Some ties are stronger</a:t>
            </a:r>
          </a:p>
          <a:p>
            <a:pPr marL="457200" indent="-457200">
              <a:buFont typeface="Arial" panose="020B0604020202020204" pitchFamily="34" charset="0"/>
              <a:buChar char="•"/>
            </a:pPr>
            <a:r>
              <a:rPr lang="en-US" dirty="0"/>
              <a:t>closer friendships</a:t>
            </a:r>
          </a:p>
          <a:p>
            <a:pPr marL="457200" indent="-457200">
              <a:buFont typeface="Arial" panose="020B0604020202020204" pitchFamily="34" charset="0"/>
              <a:buChar char="•"/>
            </a:pPr>
            <a:r>
              <a:rPr lang="en-US" dirty="0"/>
              <a:t>more time spent together</a:t>
            </a:r>
          </a:p>
          <a:p>
            <a:pPr marL="0" indent="0"/>
            <a:r>
              <a:rPr lang="en-US" dirty="0"/>
              <a:t>Simplifying assumption</a:t>
            </a:r>
          </a:p>
          <a:p>
            <a:pPr marL="457200" indent="-457200">
              <a:buFont typeface="Arial" panose="020B0604020202020204" pitchFamily="34" charset="0"/>
              <a:buChar char="•"/>
            </a:pPr>
            <a:r>
              <a:rPr lang="en-US" dirty="0"/>
              <a:t>ties are either strong (</a:t>
            </a:r>
            <a:r>
              <a:rPr lang="en-US" dirty="0">
                <a:solidFill>
                  <a:srgbClr val="0000CC"/>
                </a:solidFill>
              </a:rPr>
              <a:t>s</a:t>
            </a:r>
            <a:r>
              <a:rPr lang="en-US" dirty="0"/>
              <a:t>) or weak (</a:t>
            </a:r>
            <a:r>
              <a:rPr lang="en-US" dirty="0">
                <a:solidFill>
                  <a:srgbClr val="0000CC"/>
                </a:solidFill>
              </a:rPr>
              <a:t>w</a:t>
            </a:r>
            <a:r>
              <a:rPr lang="en-US" dirty="0"/>
              <a:t>)</a:t>
            </a:r>
          </a:p>
          <a:p>
            <a:endParaRPr lang="en-US" dirty="0"/>
          </a:p>
        </p:txBody>
      </p:sp>
    </p:spTree>
    <p:extLst>
      <p:ext uri="{BB962C8B-B14F-4D97-AF65-F5344CB8AC3E}">
        <p14:creationId xmlns:p14="http://schemas.microsoft.com/office/powerpoint/2010/main" val="2026899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Strong ties and triadic closure</a:t>
            </a:r>
          </a:p>
        </p:txBody>
      </p:sp>
      <p:sp>
        <p:nvSpPr>
          <p:cNvPr id="3" name="Content Placeholder 2"/>
          <p:cNvSpPr>
            <a:spLocks noGrp="1"/>
          </p:cNvSpPr>
          <p:nvPr>
            <p:ph sz="quarter" idx="1"/>
          </p:nvPr>
        </p:nvSpPr>
        <p:spPr>
          <a:xfrm>
            <a:off x="822960" y="1200150"/>
            <a:ext cx="7863840" cy="3429000"/>
          </a:xfrm>
        </p:spPr>
        <p:txBody>
          <a:bodyPr>
            <a:normAutofit/>
          </a:bodyPr>
          <a:lstStyle/>
          <a:p>
            <a:r>
              <a:rPr lang="en-US" sz="2600" dirty="0"/>
              <a:t>The new B-C edge more likely to form if A-B and A-C are </a:t>
            </a:r>
            <a:r>
              <a:rPr lang="en-US" sz="2600" b="1" dirty="0"/>
              <a:t>strong</a:t>
            </a:r>
            <a:r>
              <a:rPr lang="en-US" sz="2600" dirty="0"/>
              <a:t> ties</a:t>
            </a:r>
          </a:p>
          <a:p>
            <a:r>
              <a:rPr lang="en-US" sz="2600" dirty="0"/>
              <a:t>More extreme: if A has strong ties to B and to C, there </a:t>
            </a:r>
            <a:r>
              <a:rPr lang="en-US" sz="2600" b="1" dirty="0"/>
              <a:t>must</a:t>
            </a:r>
            <a:r>
              <a:rPr lang="en-US" sz="2600" dirty="0"/>
              <a:t> be an edge B-C</a:t>
            </a:r>
          </a:p>
        </p:txBody>
      </p:sp>
      <p:pic>
        <p:nvPicPr>
          <p:cNvPr id="4" name="Picture 3" descr="triadic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4700" y="2867025"/>
            <a:ext cx="2650708" cy="2143125"/>
          </a:xfrm>
          <a:prstGeom prst="rect">
            <a:avLst/>
          </a:prstGeom>
        </p:spPr>
      </p:pic>
      <p:cxnSp>
        <p:nvCxnSpPr>
          <p:cNvPr id="5" name="Straight Connector 4"/>
          <p:cNvCxnSpPr/>
          <p:nvPr/>
        </p:nvCxnSpPr>
        <p:spPr>
          <a:xfrm>
            <a:off x="4514850" y="3209925"/>
            <a:ext cx="1143000" cy="628650"/>
          </a:xfrm>
          <a:prstGeom prst="line">
            <a:avLst/>
          </a:prstGeom>
          <a:ln w="47625" cmpd="sng">
            <a:solidFill>
              <a:srgbClr val="C0000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343400" y="3438525"/>
            <a:ext cx="290464" cy="415498"/>
          </a:xfrm>
          <a:prstGeom prst="rect">
            <a:avLst/>
          </a:prstGeom>
          <a:noFill/>
        </p:spPr>
        <p:txBody>
          <a:bodyPr wrap="none" rtlCol="0">
            <a:spAutoFit/>
          </a:bodyPr>
          <a:lstStyle/>
          <a:p>
            <a:r>
              <a:rPr lang="en-US" sz="2100" dirty="0">
                <a:latin typeface="Calibri"/>
                <a:cs typeface="Calibri"/>
              </a:rPr>
              <a:t>s</a:t>
            </a:r>
          </a:p>
        </p:txBody>
      </p:sp>
      <p:sp>
        <p:nvSpPr>
          <p:cNvPr id="7" name="TextBox 6"/>
          <p:cNvSpPr txBox="1"/>
          <p:nvPr/>
        </p:nvSpPr>
        <p:spPr>
          <a:xfrm>
            <a:off x="5029200" y="3838575"/>
            <a:ext cx="290464" cy="415498"/>
          </a:xfrm>
          <a:prstGeom prst="rect">
            <a:avLst/>
          </a:prstGeom>
          <a:noFill/>
        </p:spPr>
        <p:txBody>
          <a:bodyPr wrap="none" rtlCol="0">
            <a:spAutoFit/>
          </a:bodyPr>
          <a:lstStyle/>
          <a:p>
            <a:r>
              <a:rPr lang="en-US" sz="2100" dirty="0">
                <a:latin typeface="Calibri"/>
                <a:cs typeface="Calibri"/>
              </a:rPr>
              <a:t>s</a:t>
            </a:r>
          </a:p>
        </p:txBody>
      </p:sp>
      <p:sp>
        <p:nvSpPr>
          <p:cNvPr id="8" name="TextBox 7">
            <a:extLst>
              <a:ext uri="{FF2B5EF4-FFF2-40B4-BE49-F238E27FC236}">
                <a16:creationId xmlns:a16="http://schemas.microsoft.com/office/drawing/2014/main" id="{BC27428F-C384-414A-9101-8CB884FBC38D}"/>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421885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14300"/>
            <a:ext cx="6667500" cy="651271"/>
          </a:xfrm>
        </p:spPr>
        <p:txBody>
          <a:bodyPr/>
          <a:lstStyle/>
          <a:p>
            <a:r>
              <a:rPr lang="en-US" dirty="0"/>
              <a:t>Strong triadic closure</a:t>
            </a:r>
          </a:p>
        </p:txBody>
      </p:sp>
      <p:pic>
        <p:nvPicPr>
          <p:cNvPr id="4" name="Content Placeholder 3" descr="strongtriadic.pdf"/>
          <p:cNvPicPr>
            <a:picLocks noGrp="1" noChangeAspect="1"/>
          </p:cNvPicPr>
          <p:nvPr>
            <p:ph sz="quarter" idx="1"/>
          </p:nvPr>
        </p:nvPicPr>
        <p:blipFill>
          <a:blip r:embed="rId3">
            <a:extLst>
              <a:ext uri="{28A0092B-C50C-407E-A947-70E740481C1C}">
                <a14:useLocalDpi xmlns:a14="http://schemas.microsoft.com/office/drawing/2010/main" val="0"/>
              </a:ext>
            </a:extLst>
          </a:blip>
          <a:srcRect l="-13408" r="-13408"/>
          <a:stretch>
            <a:fillRect/>
          </a:stretch>
        </p:blipFill>
        <p:spPr>
          <a:xfrm>
            <a:off x="1752600" y="1747638"/>
            <a:ext cx="5638800" cy="3316941"/>
          </a:xfrm>
        </p:spPr>
      </p:pic>
      <p:sp>
        <p:nvSpPr>
          <p:cNvPr id="5" name="TextBox 4"/>
          <p:cNvSpPr txBox="1"/>
          <p:nvPr/>
        </p:nvSpPr>
        <p:spPr>
          <a:xfrm>
            <a:off x="1219200" y="790064"/>
            <a:ext cx="7086600" cy="830997"/>
          </a:xfrm>
          <a:prstGeom prst="rect">
            <a:avLst/>
          </a:prstGeom>
          <a:noFill/>
        </p:spPr>
        <p:txBody>
          <a:bodyPr wrap="square" rtlCol="0">
            <a:spAutoFit/>
          </a:bodyPr>
          <a:lstStyle/>
          <a:p>
            <a:r>
              <a:rPr lang="en-US" dirty="0">
                <a:latin typeface="Calibri"/>
                <a:cs typeface="Calibri"/>
              </a:rPr>
              <a:t>If a node 1 has two strong ties to nodes 2 and 3, there is an edge between 2 and 3</a:t>
            </a:r>
          </a:p>
        </p:txBody>
      </p:sp>
      <p:sp>
        <p:nvSpPr>
          <p:cNvPr id="6" name="TextBox 5">
            <a:extLst>
              <a:ext uri="{FF2B5EF4-FFF2-40B4-BE49-F238E27FC236}">
                <a16:creationId xmlns:a16="http://schemas.microsoft.com/office/drawing/2014/main" id="{625780C8-1625-894F-B591-9693D98C3516}"/>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3275061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05980"/>
            <a:ext cx="6896100" cy="651271"/>
          </a:xfrm>
        </p:spPr>
        <p:txBody>
          <a:bodyPr/>
          <a:lstStyle/>
          <a:p>
            <a:r>
              <a:rPr lang="en-US" dirty="0"/>
              <a:t>Closure and bridges</a:t>
            </a:r>
          </a:p>
        </p:txBody>
      </p:sp>
      <p:sp>
        <p:nvSpPr>
          <p:cNvPr id="3" name="Content Placeholder 2"/>
          <p:cNvSpPr>
            <a:spLocks noGrp="1"/>
          </p:cNvSpPr>
          <p:nvPr>
            <p:ph sz="quarter" idx="1"/>
          </p:nvPr>
        </p:nvSpPr>
        <p:spPr>
          <a:xfrm>
            <a:off x="914400" y="971550"/>
            <a:ext cx="7924800" cy="3429000"/>
          </a:xfrm>
        </p:spPr>
        <p:txBody>
          <a:bodyPr/>
          <a:lstStyle/>
          <a:p>
            <a:r>
              <a:rPr lang="en-US" dirty="0"/>
              <a:t>If a node A in a network satisfies the Strong Triadic Closure Property and is involved in at least two strong ties, then any local bridge it is involved in must be a weak tie.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114550"/>
            <a:ext cx="6381750" cy="3878564"/>
          </a:xfrm>
          <a:prstGeom prst="rect">
            <a:avLst/>
          </a:prstGeom>
        </p:spPr>
      </p:pic>
      <p:sp>
        <p:nvSpPr>
          <p:cNvPr id="6" name="TextBox 5">
            <a:extLst>
              <a:ext uri="{FF2B5EF4-FFF2-40B4-BE49-F238E27FC236}">
                <a16:creationId xmlns:a16="http://schemas.microsoft.com/office/drawing/2014/main" id="{DAD73697-A244-004B-B242-1A2552292016}"/>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25647231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5980"/>
            <a:ext cx="6743700" cy="651271"/>
          </a:xfrm>
        </p:spPr>
        <p:txBody>
          <a:bodyPr/>
          <a:lstStyle/>
          <a:p>
            <a:r>
              <a:rPr lang="en-US" dirty="0"/>
              <a:t>Closure and bridges</a:t>
            </a:r>
          </a:p>
        </p:txBody>
      </p:sp>
      <p:sp>
        <p:nvSpPr>
          <p:cNvPr id="3" name="Content Placeholder 2"/>
          <p:cNvSpPr>
            <a:spLocks noGrp="1"/>
          </p:cNvSpPr>
          <p:nvPr>
            <p:ph sz="quarter" idx="1"/>
          </p:nvPr>
        </p:nvSpPr>
        <p:spPr>
          <a:xfrm>
            <a:off x="990600" y="971550"/>
            <a:ext cx="7620000" cy="3429000"/>
          </a:xfrm>
        </p:spPr>
        <p:txBody>
          <a:bodyPr/>
          <a:lstStyle/>
          <a:p>
            <a:r>
              <a:rPr lang="en-US" dirty="0"/>
              <a:t>So local bridges are likely to be weak ties</a:t>
            </a:r>
          </a:p>
          <a:p>
            <a:r>
              <a:rPr lang="en-US" dirty="0"/>
              <a:t>Explaining why jobs came from weak ties</a:t>
            </a:r>
          </a:p>
          <a:p>
            <a:endParaRPr lang="en-US" dirty="0"/>
          </a:p>
        </p:txBody>
      </p:sp>
      <p:pic>
        <p:nvPicPr>
          <p:cNvPr id="4" name="Content Placeholder 3" descr="strongtriadic.pdf"/>
          <p:cNvPicPr>
            <a:picLocks noChangeAspect="1"/>
          </p:cNvPicPr>
          <p:nvPr/>
        </p:nvPicPr>
        <p:blipFill>
          <a:blip r:embed="rId3">
            <a:extLst>
              <a:ext uri="{28A0092B-C50C-407E-A947-70E740481C1C}">
                <a14:useLocalDpi xmlns:a14="http://schemas.microsoft.com/office/drawing/2010/main" val="0"/>
              </a:ext>
            </a:extLst>
          </a:blip>
          <a:srcRect l="-13408" r="-13408"/>
          <a:stretch>
            <a:fillRect/>
          </a:stretch>
        </p:blipFill>
        <p:spPr bwMode="auto">
          <a:xfrm>
            <a:off x="1943100" y="2117912"/>
            <a:ext cx="5143500" cy="3025587"/>
          </a:xfrm>
          <a:prstGeom prst="rect">
            <a:avLst/>
          </a:prstGeom>
          <a:noFill/>
          <a:ln w="9525">
            <a:noFill/>
            <a:miter lim="800000"/>
            <a:headEnd/>
            <a:tailEnd/>
          </a:ln>
        </p:spPr>
      </p:pic>
      <p:sp>
        <p:nvSpPr>
          <p:cNvPr id="5" name="TextBox 4">
            <a:extLst>
              <a:ext uri="{FF2B5EF4-FFF2-40B4-BE49-F238E27FC236}">
                <a16:creationId xmlns:a16="http://schemas.microsoft.com/office/drawing/2014/main" id="{F2CA9A1B-FC82-7441-9857-C29CC66E94B7}"/>
              </a:ext>
            </a:extLst>
          </p:cNvPr>
          <p:cNvSpPr txBox="1"/>
          <p:nvPr/>
        </p:nvSpPr>
        <p:spPr>
          <a:xfrm>
            <a:off x="7183331" y="4837603"/>
            <a:ext cx="2021707" cy="338554"/>
          </a:xfrm>
          <a:prstGeom prst="rect">
            <a:avLst/>
          </a:prstGeom>
          <a:noFill/>
        </p:spPr>
        <p:txBody>
          <a:bodyPr wrap="none" rtlCol="0">
            <a:spAutoFit/>
          </a:bodyPr>
          <a:lstStyle/>
          <a:p>
            <a:r>
              <a:rPr lang="en-US" sz="800" dirty="0">
                <a:latin typeface="Calibri" panose="020F0502020204030204" pitchFamily="34" charset="0"/>
                <a:cs typeface="Calibri" panose="020F0502020204030204" pitchFamily="34" charset="0"/>
              </a:rPr>
              <a:t>Figure from D. Easley and </a:t>
            </a:r>
            <a:r>
              <a:rPr lang="en-US" sz="800" dirty="0" err="1">
                <a:latin typeface="Calibri" panose="020F0502020204030204" pitchFamily="34" charset="0"/>
                <a:cs typeface="Calibri" panose="020F0502020204030204" pitchFamily="34" charset="0"/>
              </a:rPr>
              <a:t>J.Kleinberg</a:t>
            </a:r>
            <a:r>
              <a:rPr lang="en-US" sz="800" dirty="0">
                <a:latin typeface="Calibri" panose="020F0502020204030204" pitchFamily="34" charset="0"/>
                <a:cs typeface="Calibri" panose="020F0502020204030204" pitchFamily="34" charset="0"/>
              </a:rPr>
              <a:t>. 2010.</a:t>
            </a:r>
          </a:p>
          <a:p>
            <a:r>
              <a:rPr lang="en-US" sz="800" dirty="0">
                <a:latin typeface="Calibri" panose="020F0502020204030204" pitchFamily="34" charset="0"/>
                <a:cs typeface="Calibri" panose="020F0502020204030204" pitchFamily="34" charset="0"/>
              </a:rPr>
              <a:t>Networks, Crowds, and Markets. Cambridge</a:t>
            </a:r>
          </a:p>
        </p:txBody>
      </p:sp>
    </p:spTree>
    <p:extLst>
      <p:ext uri="{BB962C8B-B14F-4D97-AF65-F5344CB8AC3E}">
        <p14:creationId xmlns:p14="http://schemas.microsoft.com/office/powerpoint/2010/main" val="355364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838200" y="190500"/>
            <a:ext cx="6610350" cy="504825"/>
          </a:xfrm>
        </p:spPr>
        <p:txBody>
          <a:bodyPr>
            <a:noAutofit/>
          </a:bodyPr>
          <a:lstStyle/>
          <a:p>
            <a:pPr>
              <a:defRPr/>
            </a:pPr>
            <a:r>
              <a:rPr lang="en-US" dirty="0"/>
              <a:t>The Strength of Weak Ties</a:t>
            </a:r>
          </a:p>
        </p:txBody>
      </p:sp>
      <p:sp>
        <p:nvSpPr>
          <p:cNvPr id="113667" name="Rectangle 3"/>
          <p:cNvSpPr>
            <a:spLocks noGrp="1" noChangeArrowheads="1"/>
          </p:cNvSpPr>
          <p:nvPr>
            <p:ph sz="quarter" idx="1"/>
          </p:nvPr>
        </p:nvSpPr>
        <p:spPr>
          <a:xfrm>
            <a:off x="822391" y="800100"/>
            <a:ext cx="8169209" cy="3771900"/>
          </a:xfrm>
        </p:spPr>
        <p:txBody>
          <a:bodyPr/>
          <a:lstStyle/>
          <a:p>
            <a:r>
              <a:rPr lang="en-US" sz="2400" dirty="0"/>
              <a:t>Weak ties can occur between cohesive groups: low transitivity</a:t>
            </a:r>
          </a:p>
          <a:p>
            <a:pPr lvl="1"/>
            <a:r>
              <a:rPr lang="en-US" sz="2000" dirty="0"/>
              <a:t>old college friend</a:t>
            </a:r>
          </a:p>
          <a:p>
            <a:pPr lvl="1"/>
            <a:r>
              <a:rPr lang="en-US" sz="2000" dirty="0"/>
              <a:t>former colleague from work</a:t>
            </a:r>
          </a:p>
          <a:p>
            <a:r>
              <a:rPr lang="en-US" sz="2400" dirty="0"/>
              <a:t>Weak ties have different </a:t>
            </a:r>
            <a:r>
              <a:rPr lang="en-US" sz="2400" i="1" dirty="0"/>
              <a:t>information</a:t>
            </a:r>
            <a:r>
              <a:rPr lang="en-US" sz="2400" dirty="0"/>
              <a:t> than close contacts</a:t>
            </a:r>
          </a:p>
          <a:p>
            <a:r>
              <a:rPr lang="en-US" sz="2400" dirty="0" err="1"/>
              <a:t>Granovetter</a:t>
            </a:r>
            <a:r>
              <a:rPr lang="en-US" sz="2400" dirty="0"/>
              <a:t> found weak ties were short paths</a:t>
            </a:r>
          </a:p>
          <a:p>
            <a:pPr marL="342900" indent="-342900">
              <a:buFont typeface="Arial" panose="020B0604020202020204" pitchFamily="34" charset="0"/>
              <a:buChar char="•"/>
            </a:pPr>
            <a:r>
              <a:rPr lang="en-US" sz="2000" dirty="0"/>
              <a:t>Compatible with Watts/</a:t>
            </a:r>
            <a:r>
              <a:rPr lang="en-US" sz="2000" dirty="0" err="1"/>
              <a:t>Strogatz</a:t>
            </a:r>
            <a:r>
              <a:rPr lang="en-US" sz="2000" dirty="0"/>
              <a:t> small world model</a:t>
            </a:r>
          </a:p>
          <a:p>
            <a:endParaRPr lang="en-US" sz="2400" dirty="0"/>
          </a:p>
          <a:p>
            <a:endParaRPr lang="en-US" sz="2400" dirty="0"/>
          </a:p>
          <a:p>
            <a:pPr lvl="1"/>
            <a:endParaRPr lang="en-US" sz="2100" dirty="0"/>
          </a:p>
        </p:txBody>
      </p:sp>
      <p:sp>
        <p:nvSpPr>
          <p:cNvPr id="81949" name="Footer Placeholder 28"/>
          <p:cNvSpPr>
            <a:spLocks noGrp="1"/>
          </p:cNvSpPr>
          <p:nvPr>
            <p:ph type="ftr" sz="quarter" idx="4294967295"/>
          </p:nvPr>
        </p:nvSpPr>
        <p:spPr>
          <a:xfrm>
            <a:off x="6781800" y="4933950"/>
            <a:ext cx="2971800" cy="209550"/>
          </a:xfrm>
          <a:prstGeom prst="rect">
            <a:avLst/>
          </a:prstGeom>
        </p:spPr>
        <p:txBody>
          <a:bodyPr/>
          <a:lstStyle/>
          <a:p>
            <a:pPr>
              <a:defRPr/>
            </a:pPr>
            <a:r>
              <a:rPr lang="en-US" sz="800" dirty="0">
                <a:solidFill>
                  <a:schemeClr val="tx1"/>
                </a:solidFill>
                <a:latin typeface="Calibri"/>
                <a:cs typeface="Calibri"/>
              </a:rPr>
              <a:t>SLIDE ADAPTED FROM JAMES MOODY</a:t>
            </a:r>
          </a:p>
        </p:txBody>
      </p:sp>
      <p:sp>
        <p:nvSpPr>
          <p:cNvPr id="113669" name="Oval 4"/>
          <p:cNvSpPr>
            <a:spLocks noChangeArrowheads="1"/>
          </p:cNvSpPr>
          <p:nvPr/>
        </p:nvSpPr>
        <p:spPr bwMode="auto">
          <a:xfrm>
            <a:off x="2895600" y="4029075"/>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0" name="Oval 5"/>
          <p:cNvSpPr>
            <a:spLocks noChangeArrowheads="1"/>
          </p:cNvSpPr>
          <p:nvPr/>
        </p:nvSpPr>
        <p:spPr bwMode="auto">
          <a:xfrm>
            <a:off x="3257550" y="3581400"/>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1" name="Oval 6"/>
          <p:cNvSpPr>
            <a:spLocks noChangeArrowheads="1"/>
          </p:cNvSpPr>
          <p:nvPr/>
        </p:nvSpPr>
        <p:spPr bwMode="auto">
          <a:xfrm>
            <a:off x="3943350" y="4076700"/>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2" name="Oval 7"/>
          <p:cNvSpPr>
            <a:spLocks noChangeArrowheads="1"/>
          </p:cNvSpPr>
          <p:nvPr/>
        </p:nvSpPr>
        <p:spPr bwMode="auto">
          <a:xfrm>
            <a:off x="3409950" y="4610100"/>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3" name="Oval 8"/>
          <p:cNvSpPr>
            <a:spLocks noChangeArrowheads="1"/>
          </p:cNvSpPr>
          <p:nvPr/>
        </p:nvSpPr>
        <p:spPr bwMode="auto">
          <a:xfrm>
            <a:off x="3429000" y="4029075"/>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4" name="Oval 9"/>
          <p:cNvSpPr>
            <a:spLocks noChangeArrowheads="1"/>
          </p:cNvSpPr>
          <p:nvPr/>
        </p:nvSpPr>
        <p:spPr bwMode="auto">
          <a:xfrm>
            <a:off x="4667250" y="4010025"/>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5" name="Oval 10"/>
          <p:cNvSpPr>
            <a:spLocks noChangeArrowheads="1"/>
          </p:cNvSpPr>
          <p:nvPr/>
        </p:nvSpPr>
        <p:spPr bwMode="auto">
          <a:xfrm>
            <a:off x="5267325" y="4476750"/>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6" name="Oval 11"/>
          <p:cNvSpPr>
            <a:spLocks noChangeArrowheads="1"/>
          </p:cNvSpPr>
          <p:nvPr/>
        </p:nvSpPr>
        <p:spPr bwMode="auto">
          <a:xfrm>
            <a:off x="5381625" y="3533775"/>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7" name="Oval 12"/>
          <p:cNvSpPr>
            <a:spLocks noChangeArrowheads="1"/>
          </p:cNvSpPr>
          <p:nvPr/>
        </p:nvSpPr>
        <p:spPr bwMode="auto">
          <a:xfrm>
            <a:off x="5610225" y="4000500"/>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sp>
        <p:nvSpPr>
          <p:cNvPr id="113678" name="Oval 13"/>
          <p:cNvSpPr>
            <a:spLocks noChangeArrowheads="1"/>
          </p:cNvSpPr>
          <p:nvPr/>
        </p:nvSpPr>
        <p:spPr bwMode="auto">
          <a:xfrm>
            <a:off x="4819650" y="3495675"/>
            <a:ext cx="171450" cy="17145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sz="1800"/>
          </a:p>
        </p:txBody>
      </p:sp>
      <p:cxnSp>
        <p:nvCxnSpPr>
          <p:cNvPr id="113679" name="AutoShape 14"/>
          <p:cNvCxnSpPr>
            <a:cxnSpLocks noChangeShapeType="1"/>
            <a:stCxn id="113671" idx="6"/>
            <a:endCxn id="113674" idx="2"/>
          </p:cNvCxnSpPr>
          <p:nvPr/>
        </p:nvCxnSpPr>
        <p:spPr bwMode="auto">
          <a:xfrm flipV="1">
            <a:off x="4114800" y="4095750"/>
            <a:ext cx="552450" cy="66675"/>
          </a:xfrm>
          <a:prstGeom prst="straightConnector1">
            <a:avLst/>
          </a:prstGeom>
          <a:noFill/>
          <a:ln w="38100">
            <a:solidFill>
              <a:srgbClr val="FF0000"/>
            </a:solidFill>
            <a:round/>
            <a:headEnd/>
            <a:tailEnd/>
          </a:ln>
        </p:spPr>
      </p:cxnSp>
      <p:cxnSp>
        <p:nvCxnSpPr>
          <p:cNvPr id="113680" name="AutoShape 15"/>
          <p:cNvCxnSpPr>
            <a:cxnSpLocks noChangeShapeType="1"/>
            <a:stCxn id="113670" idx="4"/>
            <a:endCxn id="113673" idx="1"/>
          </p:cNvCxnSpPr>
          <p:nvPr/>
        </p:nvCxnSpPr>
        <p:spPr bwMode="auto">
          <a:xfrm>
            <a:off x="3343275" y="3752850"/>
            <a:ext cx="110729" cy="301229"/>
          </a:xfrm>
          <a:prstGeom prst="straightConnector1">
            <a:avLst/>
          </a:prstGeom>
          <a:noFill/>
          <a:ln w="9525">
            <a:solidFill>
              <a:schemeClr val="tx1"/>
            </a:solidFill>
            <a:round/>
            <a:headEnd/>
            <a:tailEnd/>
          </a:ln>
        </p:spPr>
      </p:cxnSp>
      <p:cxnSp>
        <p:nvCxnSpPr>
          <p:cNvPr id="113681" name="AutoShape 16"/>
          <p:cNvCxnSpPr>
            <a:cxnSpLocks noChangeShapeType="1"/>
            <a:stCxn id="113670" idx="3"/>
            <a:endCxn id="113669" idx="7"/>
          </p:cNvCxnSpPr>
          <p:nvPr/>
        </p:nvCxnSpPr>
        <p:spPr bwMode="auto">
          <a:xfrm flipH="1">
            <a:off x="3042048" y="3727848"/>
            <a:ext cx="240506" cy="326231"/>
          </a:xfrm>
          <a:prstGeom prst="straightConnector1">
            <a:avLst/>
          </a:prstGeom>
          <a:noFill/>
          <a:ln w="9525">
            <a:solidFill>
              <a:schemeClr val="tx1"/>
            </a:solidFill>
            <a:round/>
            <a:headEnd/>
            <a:tailEnd/>
          </a:ln>
        </p:spPr>
      </p:cxnSp>
      <p:cxnSp>
        <p:nvCxnSpPr>
          <p:cNvPr id="113682" name="AutoShape 17"/>
          <p:cNvCxnSpPr>
            <a:cxnSpLocks noChangeShapeType="1"/>
            <a:stCxn id="113669" idx="6"/>
            <a:endCxn id="113673" idx="2"/>
          </p:cNvCxnSpPr>
          <p:nvPr/>
        </p:nvCxnSpPr>
        <p:spPr bwMode="auto">
          <a:xfrm>
            <a:off x="3067050" y="4114800"/>
            <a:ext cx="361950" cy="0"/>
          </a:xfrm>
          <a:prstGeom prst="straightConnector1">
            <a:avLst/>
          </a:prstGeom>
          <a:noFill/>
          <a:ln w="9525">
            <a:solidFill>
              <a:schemeClr val="tx1"/>
            </a:solidFill>
            <a:round/>
            <a:headEnd/>
            <a:tailEnd/>
          </a:ln>
        </p:spPr>
      </p:cxnSp>
      <p:cxnSp>
        <p:nvCxnSpPr>
          <p:cNvPr id="113683" name="AutoShape 18"/>
          <p:cNvCxnSpPr>
            <a:cxnSpLocks noChangeShapeType="1"/>
            <a:stCxn id="113669" idx="5"/>
            <a:endCxn id="113672" idx="1"/>
          </p:cNvCxnSpPr>
          <p:nvPr/>
        </p:nvCxnSpPr>
        <p:spPr bwMode="auto">
          <a:xfrm>
            <a:off x="3042048" y="4175523"/>
            <a:ext cx="392906" cy="459581"/>
          </a:xfrm>
          <a:prstGeom prst="straightConnector1">
            <a:avLst/>
          </a:prstGeom>
          <a:noFill/>
          <a:ln w="9525">
            <a:solidFill>
              <a:schemeClr val="tx1"/>
            </a:solidFill>
            <a:round/>
            <a:headEnd/>
            <a:tailEnd/>
          </a:ln>
        </p:spPr>
      </p:cxnSp>
      <p:cxnSp>
        <p:nvCxnSpPr>
          <p:cNvPr id="113684" name="AutoShape 19"/>
          <p:cNvCxnSpPr>
            <a:cxnSpLocks noChangeShapeType="1"/>
            <a:stCxn id="113673" idx="4"/>
            <a:endCxn id="113672" idx="0"/>
          </p:cNvCxnSpPr>
          <p:nvPr/>
        </p:nvCxnSpPr>
        <p:spPr bwMode="auto">
          <a:xfrm flipH="1">
            <a:off x="3495675" y="4200525"/>
            <a:ext cx="19050" cy="409575"/>
          </a:xfrm>
          <a:prstGeom prst="straightConnector1">
            <a:avLst/>
          </a:prstGeom>
          <a:noFill/>
          <a:ln w="9525">
            <a:solidFill>
              <a:schemeClr val="tx1"/>
            </a:solidFill>
            <a:round/>
            <a:headEnd/>
            <a:tailEnd/>
          </a:ln>
        </p:spPr>
      </p:cxnSp>
      <p:cxnSp>
        <p:nvCxnSpPr>
          <p:cNvPr id="113685" name="AutoShape 20"/>
          <p:cNvCxnSpPr>
            <a:cxnSpLocks noChangeShapeType="1"/>
            <a:stCxn id="113673" idx="6"/>
            <a:endCxn id="113671" idx="2"/>
          </p:cNvCxnSpPr>
          <p:nvPr/>
        </p:nvCxnSpPr>
        <p:spPr bwMode="auto">
          <a:xfrm>
            <a:off x="3600450" y="4114800"/>
            <a:ext cx="342900" cy="47625"/>
          </a:xfrm>
          <a:prstGeom prst="straightConnector1">
            <a:avLst/>
          </a:prstGeom>
          <a:noFill/>
          <a:ln w="9525">
            <a:solidFill>
              <a:schemeClr val="tx1"/>
            </a:solidFill>
            <a:round/>
            <a:headEnd/>
            <a:tailEnd/>
          </a:ln>
        </p:spPr>
      </p:cxnSp>
      <p:cxnSp>
        <p:nvCxnSpPr>
          <p:cNvPr id="113686" name="AutoShape 21"/>
          <p:cNvCxnSpPr>
            <a:cxnSpLocks noChangeShapeType="1"/>
            <a:stCxn id="113670" idx="6"/>
            <a:endCxn id="113671" idx="1"/>
          </p:cNvCxnSpPr>
          <p:nvPr/>
        </p:nvCxnSpPr>
        <p:spPr bwMode="auto">
          <a:xfrm>
            <a:off x="3429000" y="3667125"/>
            <a:ext cx="539354" cy="434579"/>
          </a:xfrm>
          <a:prstGeom prst="straightConnector1">
            <a:avLst/>
          </a:prstGeom>
          <a:noFill/>
          <a:ln w="9525">
            <a:solidFill>
              <a:schemeClr val="tx1"/>
            </a:solidFill>
            <a:round/>
            <a:headEnd/>
            <a:tailEnd/>
          </a:ln>
        </p:spPr>
      </p:cxnSp>
      <p:cxnSp>
        <p:nvCxnSpPr>
          <p:cNvPr id="113687" name="AutoShape 22"/>
          <p:cNvCxnSpPr>
            <a:cxnSpLocks noChangeShapeType="1"/>
            <a:stCxn id="113678" idx="3"/>
            <a:endCxn id="113674" idx="0"/>
          </p:cNvCxnSpPr>
          <p:nvPr/>
        </p:nvCxnSpPr>
        <p:spPr bwMode="auto">
          <a:xfrm flipH="1">
            <a:off x="4752975" y="3642123"/>
            <a:ext cx="91679" cy="367903"/>
          </a:xfrm>
          <a:prstGeom prst="straightConnector1">
            <a:avLst/>
          </a:prstGeom>
          <a:noFill/>
          <a:ln w="9525">
            <a:solidFill>
              <a:schemeClr val="tx1"/>
            </a:solidFill>
            <a:round/>
            <a:headEnd/>
            <a:tailEnd/>
          </a:ln>
        </p:spPr>
      </p:cxnSp>
      <p:cxnSp>
        <p:nvCxnSpPr>
          <p:cNvPr id="113688" name="AutoShape 23"/>
          <p:cNvCxnSpPr>
            <a:cxnSpLocks noChangeShapeType="1"/>
            <a:stCxn id="113678" idx="6"/>
            <a:endCxn id="113676" idx="1"/>
          </p:cNvCxnSpPr>
          <p:nvPr/>
        </p:nvCxnSpPr>
        <p:spPr bwMode="auto">
          <a:xfrm flipV="1">
            <a:off x="4991100" y="3558778"/>
            <a:ext cx="415529" cy="22622"/>
          </a:xfrm>
          <a:prstGeom prst="straightConnector1">
            <a:avLst/>
          </a:prstGeom>
          <a:noFill/>
          <a:ln w="9525">
            <a:solidFill>
              <a:schemeClr val="tx1"/>
            </a:solidFill>
            <a:round/>
            <a:headEnd/>
            <a:tailEnd/>
          </a:ln>
        </p:spPr>
      </p:cxnSp>
      <p:cxnSp>
        <p:nvCxnSpPr>
          <p:cNvPr id="113689" name="AutoShape 24"/>
          <p:cNvCxnSpPr>
            <a:cxnSpLocks noChangeShapeType="1"/>
            <a:stCxn id="113674" idx="6"/>
            <a:endCxn id="113676" idx="4"/>
          </p:cNvCxnSpPr>
          <p:nvPr/>
        </p:nvCxnSpPr>
        <p:spPr bwMode="auto">
          <a:xfrm flipV="1">
            <a:off x="4838700" y="3705225"/>
            <a:ext cx="628650" cy="390525"/>
          </a:xfrm>
          <a:prstGeom prst="straightConnector1">
            <a:avLst/>
          </a:prstGeom>
          <a:noFill/>
          <a:ln w="9525">
            <a:solidFill>
              <a:schemeClr val="tx1"/>
            </a:solidFill>
            <a:round/>
            <a:headEnd/>
            <a:tailEnd/>
          </a:ln>
        </p:spPr>
      </p:cxnSp>
      <p:cxnSp>
        <p:nvCxnSpPr>
          <p:cNvPr id="113690" name="AutoShape 25"/>
          <p:cNvCxnSpPr>
            <a:cxnSpLocks noChangeShapeType="1"/>
            <a:stCxn id="113674" idx="6"/>
            <a:endCxn id="113677" idx="1"/>
          </p:cNvCxnSpPr>
          <p:nvPr/>
        </p:nvCxnSpPr>
        <p:spPr bwMode="auto">
          <a:xfrm flipV="1">
            <a:off x="4838700" y="4025503"/>
            <a:ext cx="796529" cy="70247"/>
          </a:xfrm>
          <a:prstGeom prst="straightConnector1">
            <a:avLst/>
          </a:prstGeom>
          <a:noFill/>
          <a:ln w="9525">
            <a:solidFill>
              <a:schemeClr val="tx1"/>
            </a:solidFill>
            <a:round/>
            <a:headEnd/>
            <a:tailEnd/>
          </a:ln>
        </p:spPr>
      </p:cxnSp>
      <p:cxnSp>
        <p:nvCxnSpPr>
          <p:cNvPr id="113691" name="AutoShape 26"/>
          <p:cNvCxnSpPr>
            <a:cxnSpLocks noChangeShapeType="1"/>
            <a:stCxn id="113677" idx="3"/>
            <a:endCxn id="113675" idx="0"/>
          </p:cNvCxnSpPr>
          <p:nvPr/>
        </p:nvCxnSpPr>
        <p:spPr bwMode="auto">
          <a:xfrm flipH="1">
            <a:off x="5353050" y="4146948"/>
            <a:ext cx="282179" cy="329803"/>
          </a:xfrm>
          <a:prstGeom prst="straightConnector1">
            <a:avLst/>
          </a:prstGeom>
          <a:noFill/>
          <a:ln w="9525">
            <a:solidFill>
              <a:schemeClr val="tx1"/>
            </a:solidFill>
            <a:round/>
            <a:headEnd/>
            <a:tailEnd/>
          </a:ln>
        </p:spPr>
      </p:cxnSp>
      <p:cxnSp>
        <p:nvCxnSpPr>
          <p:cNvPr id="113692" name="AutoShape 27"/>
          <p:cNvCxnSpPr>
            <a:cxnSpLocks noChangeShapeType="1"/>
            <a:stCxn id="113676" idx="5"/>
            <a:endCxn id="113677" idx="0"/>
          </p:cNvCxnSpPr>
          <p:nvPr/>
        </p:nvCxnSpPr>
        <p:spPr bwMode="auto">
          <a:xfrm>
            <a:off x="5528073" y="3680223"/>
            <a:ext cx="167878" cy="320278"/>
          </a:xfrm>
          <a:prstGeom prst="straightConnector1">
            <a:avLst/>
          </a:prstGeom>
          <a:noFill/>
          <a:ln w="9525">
            <a:solidFill>
              <a:schemeClr val="tx1"/>
            </a:solidFill>
            <a:round/>
            <a:headEnd/>
            <a:tailEnd/>
          </a:ln>
        </p:spPr>
      </p:cxnSp>
    </p:spTree>
    <p:extLst>
      <p:ext uri="{BB962C8B-B14F-4D97-AF65-F5344CB8AC3E}">
        <p14:creationId xmlns:p14="http://schemas.microsoft.com/office/powerpoint/2010/main" val="13886063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sz="quarter" idx="1"/>
          </p:nvPr>
        </p:nvSpPr>
        <p:spPr/>
        <p:txBody>
          <a:bodyPr/>
          <a:lstStyle/>
          <a:p>
            <a:r>
              <a:rPr lang="en-US" dirty="0"/>
              <a:t>Triangles (triadic closure) lead to higher clustering coefficients</a:t>
            </a:r>
          </a:p>
          <a:p>
            <a:pPr lvl="1"/>
            <a:r>
              <a:rPr lang="en-US" dirty="0"/>
              <a:t> Your friends will tend to befriend each other</a:t>
            </a:r>
          </a:p>
          <a:p>
            <a:r>
              <a:rPr lang="en-US" dirty="0"/>
              <a:t>Local bridges will often be weak ties</a:t>
            </a:r>
          </a:p>
          <a:p>
            <a:r>
              <a:rPr lang="en-US" dirty="0"/>
              <a:t>Information comes over weak ties</a:t>
            </a:r>
          </a:p>
          <a:p>
            <a:endParaRPr lang="en-US" dirty="0"/>
          </a:p>
        </p:txBody>
      </p:sp>
    </p:spTree>
    <p:extLst>
      <p:ext uri="{BB962C8B-B14F-4D97-AF65-F5344CB8AC3E}">
        <p14:creationId xmlns:p14="http://schemas.microsoft.com/office/powerpoint/2010/main" val="16434784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Weak Links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8408520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Power Laws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664386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Title 3"/>
          <p:cNvSpPr>
            <a:spLocks noGrp="1"/>
          </p:cNvSpPr>
          <p:nvPr>
            <p:ph type="title"/>
          </p:nvPr>
        </p:nvSpPr>
        <p:spPr/>
        <p:txBody>
          <a:bodyPr/>
          <a:lstStyle/>
          <a:p>
            <a:r>
              <a:rPr lang="en-US"/>
              <a:t>Degree of nodes </a:t>
            </a:r>
          </a:p>
        </p:txBody>
      </p:sp>
      <p:sp>
        <p:nvSpPr>
          <p:cNvPr id="74756" name="Content Placeholder 4"/>
          <p:cNvSpPr>
            <a:spLocks noGrp="1"/>
          </p:cNvSpPr>
          <p:nvPr>
            <p:ph sz="quarter" idx="1"/>
          </p:nvPr>
        </p:nvSpPr>
        <p:spPr>
          <a:xfrm>
            <a:off x="822960" y="1200150"/>
            <a:ext cx="7940040" cy="3943350"/>
          </a:xfrm>
        </p:spPr>
        <p:txBody>
          <a:bodyPr>
            <a:normAutofit/>
          </a:bodyPr>
          <a:lstStyle/>
          <a:p>
            <a:r>
              <a:rPr lang="en-US" dirty="0">
                <a:latin typeface="Calibri" charset="0"/>
              </a:rPr>
              <a:t>Many nodes on the internet have low degree</a:t>
            </a:r>
          </a:p>
          <a:p>
            <a:pPr lvl="1"/>
            <a:r>
              <a:rPr lang="en-US" sz="2600" dirty="0">
                <a:latin typeface="Calibri" charset="0"/>
              </a:rPr>
              <a:t>One or two connections</a:t>
            </a:r>
          </a:p>
          <a:p>
            <a:r>
              <a:rPr lang="en-US" dirty="0">
                <a:latin typeface="Calibri" charset="0"/>
              </a:rPr>
              <a:t>A few (hubs) have very high degree</a:t>
            </a:r>
          </a:p>
          <a:p>
            <a:r>
              <a:rPr lang="en-US" i="1" dirty="0">
                <a:latin typeface="Times New Roman" panose="02020603050405020304" pitchFamily="18" charset="0"/>
                <a:cs typeface="Times New Roman" panose="02020603050405020304" pitchFamily="18" charset="0"/>
              </a:rPr>
              <a:t>P(k), </a:t>
            </a:r>
            <a:r>
              <a:rPr lang="en-US" dirty="0">
                <a:latin typeface="Calibri" charset="0"/>
              </a:rPr>
              <a:t> # of nodes with degree k, follows a power law:</a:t>
            </a:r>
          </a:p>
          <a:p>
            <a:endParaRPr lang="en-US" dirty="0">
              <a:latin typeface="Calibri" charset="0"/>
            </a:endParaRPr>
          </a:p>
          <a:p>
            <a:r>
              <a:rPr lang="en-US" dirty="0">
                <a:latin typeface="Calibri" charset="0"/>
              </a:rPr>
              <a:t>Where α for the internet is about 2.1</a:t>
            </a:r>
          </a:p>
          <a:p>
            <a:pPr marL="457200" indent="-457200">
              <a:buFont typeface="Arial" panose="020B0604020202020204" pitchFamily="34" charset="0"/>
              <a:buChar char="•"/>
            </a:pPr>
            <a:r>
              <a:rPr lang="en-US" sz="2600" dirty="0">
                <a:latin typeface="Calibri" charset="0"/>
              </a:rPr>
              <a:t>So the fraction of web pages with </a:t>
            </a:r>
            <a:r>
              <a:rPr lang="en-US" sz="2600" dirty="0">
                <a:solidFill>
                  <a:srgbClr val="1300FF"/>
                </a:solidFill>
                <a:latin typeface="Calibri" charset="0"/>
              </a:rPr>
              <a:t>k</a:t>
            </a:r>
            <a:r>
              <a:rPr lang="en-US" sz="2600" dirty="0">
                <a:latin typeface="Calibri" charset="0"/>
              </a:rPr>
              <a:t> in-links is proportional to </a:t>
            </a:r>
            <a:r>
              <a:rPr lang="en-US" sz="2600" dirty="0">
                <a:solidFill>
                  <a:srgbClr val="1300FF"/>
                </a:solidFill>
                <a:latin typeface="Calibri" charset="0"/>
              </a:rPr>
              <a:t>1/k</a:t>
            </a:r>
            <a:r>
              <a:rPr lang="en-US" sz="2600" baseline="30000" dirty="0">
                <a:solidFill>
                  <a:srgbClr val="1300FF"/>
                </a:solidFill>
                <a:latin typeface="Calibri" charset="0"/>
              </a:rPr>
              <a:t>2</a:t>
            </a:r>
          </a:p>
          <a:p>
            <a:pPr>
              <a:buNone/>
            </a:pPr>
            <a:endParaRPr lang="en-US" dirty="0">
              <a:latin typeface="Calibri" charset="0"/>
            </a:endParaRPr>
          </a:p>
        </p:txBody>
      </p:sp>
      <p:graphicFrame>
        <p:nvGraphicFramePr>
          <p:cNvPr id="74754" name="Object 2"/>
          <p:cNvGraphicFramePr>
            <a:graphicFrameLocks noChangeAspect="1"/>
          </p:cNvGraphicFramePr>
          <p:nvPr>
            <p:extLst>
              <p:ext uri="{D42A27DB-BD31-4B8C-83A1-F6EECF244321}">
                <p14:modId xmlns:p14="http://schemas.microsoft.com/office/powerpoint/2010/main" val="572070285"/>
              </p:ext>
            </p:extLst>
          </p:nvPr>
        </p:nvGraphicFramePr>
        <p:xfrm>
          <a:off x="3200400" y="3152775"/>
          <a:ext cx="1816298" cy="514350"/>
        </p:xfrm>
        <a:graphic>
          <a:graphicData uri="http://schemas.openxmlformats.org/presentationml/2006/ole">
            <mc:AlternateContent xmlns:mc="http://schemas.openxmlformats.org/markup-compatibility/2006">
              <mc:Choice xmlns:v="urn:schemas-microsoft-com:vml" Requires="v">
                <p:oleObj spid="_x0000_s2133" name="Equation" r:id="rId4" imgW="673100" imgH="190500" progId="Equation.3">
                  <p:embed/>
                </p:oleObj>
              </mc:Choice>
              <mc:Fallback>
                <p:oleObj name="Equation" r:id="rId4" imgW="673100" imgH="190500" progId="Equation.3">
                  <p:embed/>
                  <p:pic>
                    <p:nvPicPr>
                      <p:cNvPr id="747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152775"/>
                        <a:ext cx="1816298" cy="5143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6472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7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75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75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838200" y="133350"/>
            <a:ext cx="7924800" cy="628650"/>
          </a:xfrm>
        </p:spPr>
        <p:txBody>
          <a:bodyPr>
            <a:noAutofit/>
          </a:bodyPr>
          <a:lstStyle/>
          <a:p>
            <a:r>
              <a:rPr lang="en-US" sz="3200" dirty="0"/>
              <a:t>Gaussian (normal) distribution of human heights</a:t>
            </a:r>
          </a:p>
        </p:txBody>
      </p:sp>
      <p:sp>
        <p:nvSpPr>
          <p:cNvPr id="76803" name="Rectangle 3"/>
          <p:cNvSpPr>
            <a:spLocks noGrp="1" noChangeArrowheads="1"/>
          </p:cNvSpPr>
          <p:nvPr>
            <p:ph sz="quarter" idx="1"/>
          </p:nvPr>
        </p:nvSpPr>
        <p:spPr>
          <a:xfrm>
            <a:off x="3396475" y="4670502"/>
            <a:ext cx="1937513" cy="301537"/>
          </a:xfrm>
        </p:spPr>
        <p:txBody>
          <a:bodyPr>
            <a:normAutofit lnSpcReduction="10000"/>
          </a:bodyPr>
          <a:lstStyle/>
          <a:p>
            <a:r>
              <a:rPr lang="en-US" sz="1600" dirty="0">
                <a:latin typeface="Times New Roman" panose="02020603050405020304" pitchFamily="18" charset="0"/>
                <a:cs typeface="Times New Roman" panose="02020603050405020304" pitchFamily="18" charset="0"/>
              </a:rPr>
              <a:t>Heights of males in US</a:t>
            </a:r>
          </a:p>
        </p:txBody>
      </p:sp>
      <p:pic>
        <p:nvPicPr>
          <p:cNvPr id="76805" name="Picture 5"/>
          <p:cNvPicPr>
            <a:picLocks noChangeAspect="1" noChangeArrowheads="1"/>
          </p:cNvPicPr>
          <p:nvPr/>
        </p:nvPicPr>
        <p:blipFill rotWithShape="1">
          <a:blip r:embed="rId2"/>
          <a:srcRect b="13705"/>
          <a:stretch/>
        </p:blipFill>
        <p:spPr bwMode="auto">
          <a:xfrm>
            <a:off x="1676400" y="1143000"/>
            <a:ext cx="4481513" cy="3562350"/>
          </a:xfrm>
          <a:prstGeom prst="rect">
            <a:avLst/>
          </a:prstGeom>
          <a:noFill/>
          <a:ln w="38100">
            <a:noFill/>
            <a:miter lim="800000"/>
            <a:headEnd/>
            <a:tailEnd/>
          </a:ln>
        </p:spPr>
      </p:pic>
      <p:sp>
        <p:nvSpPr>
          <p:cNvPr id="76806" name="Line 6"/>
          <p:cNvSpPr>
            <a:spLocks noChangeShapeType="1"/>
          </p:cNvSpPr>
          <p:nvPr/>
        </p:nvSpPr>
        <p:spPr bwMode="auto">
          <a:xfrm flipH="1">
            <a:off x="4947556" y="1409700"/>
            <a:ext cx="628650" cy="171450"/>
          </a:xfrm>
          <a:prstGeom prst="line">
            <a:avLst/>
          </a:prstGeom>
          <a:noFill/>
          <a:ln w="38100">
            <a:solidFill>
              <a:srgbClr val="FF9600"/>
            </a:solidFill>
            <a:round/>
            <a:headEnd/>
            <a:tailEnd type="triangle" w="med" len="med"/>
          </a:ln>
        </p:spPr>
        <p:txBody>
          <a:bodyPr wrap="none">
            <a:prstTxWarp prst="textNoShape">
              <a:avLst/>
            </a:prstTxWarp>
            <a:spAutoFit/>
          </a:bodyPr>
          <a:lstStyle/>
          <a:p>
            <a:endParaRPr lang="en-US" sz="1800"/>
          </a:p>
        </p:txBody>
      </p:sp>
      <p:sp>
        <p:nvSpPr>
          <p:cNvPr id="76807" name="Text Box 7"/>
          <p:cNvSpPr txBox="1">
            <a:spLocks noChangeArrowheads="1"/>
          </p:cNvSpPr>
          <p:nvPr/>
        </p:nvSpPr>
        <p:spPr bwMode="auto">
          <a:xfrm>
            <a:off x="5760244" y="1056085"/>
            <a:ext cx="2934971" cy="830997"/>
          </a:xfrm>
          <a:prstGeom prst="rect">
            <a:avLst/>
          </a:prstGeom>
          <a:noFill/>
          <a:ln w="38100">
            <a:noFill/>
            <a:miter lim="800000"/>
            <a:headEnd/>
            <a:tailEnd/>
          </a:ln>
        </p:spPr>
        <p:txBody>
          <a:bodyPr wrap="none">
            <a:prstTxWarp prst="textNoShape">
              <a:avLst/>
            </a:prstTxWarp>
            <a:spAutoFit/>
          </a:bodyPr>
          <a:lstStyle/>
          <a:p>
            <a:r>
              <a:rPr lang="en-US" dirty="0">
                <a:latin typeface="Calibri" panose="020F0502020204030204" pitchFamily="34" charset="0"/>
                <a:cs typeface="Calibri" panose="020F0502020204030204" pitchFamily="34" charset="0"/>
              </a:rPr>
              <a:t>average value close to</a:t>
            </a:r>
          </a:p>
          <a:p>
            <a:r>
              <a:rPr lang="en-US" dirty="0">
                <a:latin typeface="Calibri" panose="020F0502020204030204" pitchFamily="34" charset="0"/>
                <a:cs typeface="Calibri" panose="020F0502020204030204" pitchFamily="34" charset="0"/>
              </a:rPr>
              <a:t>most typical</a:t>
            </a:r>
          </a:p>
        </p:txBody>
      </p:sp>
      <p:sp>
        <p:nvSpPr>
          <p:cNvPr id="76808" name="Line 8"/>
          <p:cNvSpPr>
            <a:spLocks noChangeShapeType="1"/>
          </p:cNvSpPr>
          <p:nvPr/>
        </p:nvSpPr>
        <p:spPr bwMode="auto">
          <a:xfrm>
            <a:off x="4833256" y="1219200"/>
            <a:ext cx="0" cy="3028950"/>
          </a:xfrm>
          <a:prstGeom prst="line">
            <a:avLst/>
          </a:prstGeom>
          <a:noFill/>
          <a:ln w="38100">
            <a:solidFill>
              <a:srgbClr val="FF9600"/>
            </a:solidFill>
            <a:round/>
            <a:headEnd/>
            <a:tailEnd/>
          </a:ln>
        </p:spPr>
        <p:txBody>
          <a:bodyPr>
            <a:prstTxWarp prst="textNoShape">
              <a:avLst/>
            </a:prstTxWarp>
            <a:spAutoFit/>
          </a:bodyPr>
          <a:lstStyle/>
          <a:p>
            <a:endParaRPr lang="en-US" sz="1800"/>
          </a:p>
        </p:txBody>
      </p:sp>
      <p:sp>
        <p:nvSpPr>
          <p:cNvPr id="76809" name="Line 9"/>
          <p:cNvSpPr>
            <a:spLocks noChangeShapeType="1"/>
          </p:cNvSpPr>
          <p:nvPr/>
        </p:nvSpPr>
        <p:spPr bwMode="auto">
          <a:xfrm>
            <a:off x="4732732" y="2876550"/>
            <a:ext cx="220266" cy="0"/>
          </a:xfrm>
          <a:prstGeom prst="line">
            <a:avLst/>
          </a:prstGeom>
          <a:noFill/>
          <a:ln w="28575" cap="rnd">
            <a:solidFill>
              <a:srgbClr val="CC0066"/>
            </a:solidFill>
            <a:prstDash val="sysDot"/>
            <a:round/>
            <a:headEnd/>
            <a:tailEnd/>
          </a:ln>
        </p:spPr>
        <p:txBody>
          <a:bodyPr>
            <a:prstTxWarp prst="textNoShape">
              <a:avLst/>
            </a:prstTxWarp>
            <a:spAutoFit/>
          </a:bodyPr>
          <a:lstStyle/>
          <a:p>
            <a:endParaRPr lang="en-US" sz="1800"/>
          </a:p>
        </p:txBody>
      </p:sp>
      <p:sp>
        <p:nvSpPr>
          <p:cNvPr id="76810" name="Line 10"/>
          <p:cNvSpPr>
            <a:spLocks noChangeShapeType="1"/>
          </p:cNvSpPr>
          <p:nvPr/>
        </p:nvSpPr>
        <p:spPr bwMode="auto">
          <a:xfrm flipH="1">
            <a:off x="5143500" y="2705100"/>
            <a:ext cx="514350" cy="171450"/>
          </a:xfrm>
          <a:prstGeom prst="line">
            <a:avLst/>
          </a:prstGeom>
          <a:noFill/>
          <a:ln w="38100">
            <a:solidFill>
              <a:srgbClr val="CC0066"/>
            </a:solidFill>
            <a:round/>
            <a:headEnd/>
            <a:tailEnd type="triangle" w="med" len="med"/>
          </a:ln>
        </p:spPr>
        <p:txBody>
          <a:bodyPr wrap="none">
            <a:prstTxWarp prst="textNoShape">
              <a:avLst/>
            </a:prstTxWarp>
            <a:spAutoFit/>
          </a:bodyPr>
          <a:lstStyle/>
          <a:p>
            <a:endParaRPr lang="en-US" sz="1800"/>
          </a:p>
        </p:txBody>
      </p:sp>
      <p:sp>
        <p:nvSpPr>
          <p:cNvPr id="76811" name="Text Box 11"/>
          <p:cNvSpPr txBox="1">
            <a:spLocks noChangeArrowheads="1"/>
          </p:cNvSpPr>
          <p:nvPr/>
        </p:nvSpPr>
        <p:spPr bwMode="auto">
          <a:xfrm>
            <a:off x="5703094" y="2256235"/>
            <a:ext cx="2739789" cy="1200329"/>
          </a:xfrm>
          <a:prstGeom prst="rect">
            <a:avLst/>
          </a:prstGeom>
          <a:noFill/>
          <a:ln w="38100">
            <a:noFill/>
            <a:miter lim="800000"/>
            <a:headEnd/>
            <a:tailEnd/>
          </a:ln>
        </p:spPr>
        <p:txBody>
          <a:bodyPr wrap="none">
            <a:prstTxWarp prst="textNoShape">
              <a:avLst/>
            </a:prstTxWarp>
            <a:spAutoFit/>
          </a:bodyPr>
          <a:lstStyle/>
          <a:p>
            <a:r>
              <a:rPr lang="en-US" dirty="0">
                <a:latin typeface="Calibri" panose="020F0502020204030204" pitchFamily="34" charset="0"/>
                <a:cs typeface="Calibri" panose="020F0502020204030204" pitchFamily="34" charset="0"/>
              </a:rPr>
              <a:t>distribution close to </a:t>
            </a:r>
          </a:p>
          <a:p>
            <a:r>
              <a:rPr lang="en-US" dirty="0">
                <a:latin typeface="Calibri" panose="020F0502020204030204" pitchFamily="34" charset="0"/>
                <a:cs typeface="Calibri" panose="020F0502020204030204" pitchFamily="34" charset="0"/>
              </a:rPr>
              <a:t>symmetric around</a:t>
            </a:r>
          </a:p>
          <a:p>
            <a:r>
              <a:rPr lang="en-US" dirty="0">
                <a:latin typeface="Calibri" panose="020F0502020204030204" pitchFamily="34" charset="0"/>
                <a:cs typeface="Calibri" panose="020F0502020204030204" pitchFamily="34" charset="0"/>
              </a:rPr>
              <a:t>average value </a:t>
            </a:r>
          </a:p>
        </p:txBody>
      </p:sp>
      <p:sp>
        <p:nvSpPr>
          <p:cNvPr id="12" name="TextBox 11">
            <a:extLst>
              <a:ext uri="{FF2B5EF4-FFF2-40B4-BE49-F238E27FC236}">
                <a16:creationId xmlns:a16="http://schemas.microsoft.com/office/drawing/2014/main" id="{DED63919-F630-3A48-924C-769F77B10A6F}"/>
              </a:ext>
            </a:extLst>
          </p:cNvPr>
          <p:cNvSpPr txBox="1"/>
          <p:nvPr/>
        </p:nvSpPr>
        <p:spPr>
          <a:xfrm>
            <a:off x="6591944" y="4413705"/>
            <a:ext cx="2544632" cy="70788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Figure from Newman, Mark. "Power laws, Pareto distributions and </a:t>
            </a:r>
            <a:r>
              <a:rPr lang="en-US" sz="1000" dirty="0" err="1">
                <a:latin typeface="Calibri" panose="020F0502020204030204" pitchFamily="34" charset="0"/>
                <a:cs typeface="Calibri" panose="020F0502020204030204" pitchFamily="34" charset="0"/>
              </a:rPr>
              <a:t>Zipf's</a:t>
            </a:r>
            <a:r>
              <a:rPr lang="en-US" sz="1000" dirty="0">
                <a:latin typeface="Calibri" panose="020F0502020204030204" pitchFamily="34" charset="0"/>
                <a:cs typeface="Calibri" panose="020F0502020204030204" pitchFamily="34" charset="0"/>
              </a:rPr>
              <a:t> law." </a:t>
            </a:r>
            <a:r>
              <a:rPr lang="en-US" sz="1000" i="1" dirty="0">
                <a:latin typeface="Calibri" panose="020F0502020204030204" pitchFamily="34" charset="0"/>
                <a:cs typeface="Calibri" panose="020F0502020204030204" pitchFamily="34" charset="0"/>
              </a:rPr>
              <a:t>Contemporary physics</a:t>
            </a:r>
            <a:r>
              <a:rPr lang="en-US" sz="1000" dirty="0">
                <a:latin typeface="Calibri" panose="020F0502020204030204" pitchFamily="34" charset="0"/>
                <a:cs typeface="Calibri" panose="020F0502020204030204" pitchFamily="34" charset="0"/>
              </a:rPr>
              <a:t> 46, no. 5 (2005): 323-351.  Slide from Lada Adamic</a:t>
            </a:r>
          </a:p>
        </p:txBody>
      </p:sp>
    </p:spTree>
    <p:extLst>
      <p:ext uri="{BB962C8B-B14F-4D97-AF65-F5344CB8AC3E}">
        <p14:creationId xmlns:p14="http://schemas.microsoft.com/office/powerpoint/2010/main" val="260469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668B7CF8-2061-D349-95DB-41561664AB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7799" b="11160"/>
          <a:stretch/>
        </p:blipFill>
        <p:spPr bwMode="auto">
          <a:xfrm>
            <a:off x="1737702" y="800099"/>
            <a:ext cx="4789782" cy="365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77827" name="Rectangle 2"/>
          <p:cNvSpPr>
            <a:spLocks noGrp="1" noChangeArrowheads="1"/>
          </p:cNvSpPr>
          <p:nvPr>
            <p:ph type="title"/>
          </p:nvPr>
        </p:nvSpPr>
        <p:spPr/>
        <p:txBody>
          <a:bodyPr>
            <a:normAutofit/>
          </a:bodyPr>
          <a:lstStyle/>
          <a:p>
            <a:r>
              <a:rPr lang="en-US" sz="4000" dirty="0"/>
              <a:t>Power-law distribution</a:t>
            </a:r>
          </a:p>
        </p:txBody>
      </p:sp>
      <p:sp>
        <p:nvSpPr>
          <p:cNvPr id="11" name="TextBox 10">
            <a:extLst>
              <a:ext uri="{FF2B5EF4-FFF2-40B4-BE49-F238E27FC236}">
                <a16:creationId xmlns:a16="http://schemas.microsoft.com/office/drawing/2014/main" id="{BE33E31B-0277-524F-9496-E70D932021AC}"/>
              </a:ext>
            </a:extLst>
          </p:cNvPr>
          <p:cNvSpPr txBox="1"/>
          <p:nvPr/>
        </p:nvSpPr>
        <p:spPr>
          <a:xfrm>
            <a:off x="6736080" y="4459657"/>
            <a:ext cx="2544632" cy="70788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Figure from Newman, Mark. "Power laws, Pareto distributions and </a:t>
            </a:r>
            <a:r>
              <a:rPr lang="en-US" sz="1000" dirty="0" err="1">
                <a:latin typeface="Calibri" panose="020F0502020204030204" pitchFamily="34" charset="0"/>
                <a:cs typeface="Calibri" panose="020F0502020204030204" pitchFamily="34" charset="0"/>
              </a:rPr>
              <a:t>Zipf's</a:t>
            </a:r>
            <a:r>
              <a:rPr lang="en-US" sz="1000" dirty="0">
                <a:latin typeface="Calibri" panose="020F0502020204030204" pitchFamily="34" charset="0"/>
                <a:cs typeface="Calibri" panose="020F0502020204030204" pitchFamily="34" charset="0"/>
              </a:rPr>
              <a:t> law." </a:t>
            </a:r>
            <a:r>
              <a:rPr lang="en-US" sz="1000" i="1" dirty="0">
                <a:latin typeface="Calibri" panose="020F0502020204030204" pitchFamily="34" charset="0"/>
                <a:cs typeface="Calibri" panose="020F0502020204030204" pitchFamily="34" charset="0"/>
              </a:rPr>
              <a:t>Contemporary physics</a:t>
            </a:r>
            <a:r>
              <a:rPr lang="en-US" sz="1000" dirty="0">
                <a:latin typeface="Calibri" panose="020F0502020204030204" pitchFamily="34" charset="0"/>
                <a:cs typeface="Calibri" panose="020F0502020204030204" pitchFamily="34" charset="0"/>
              </a:rPr>
              <a:t> 46, no. 5 (2005): 323-351.  Slide from Lada Adamic</a:t>
            </a:r>
          </a:p>
        </p:txBody>
      </p:sp>
      <p:sp>
        <p:nvSpPr>
          <p:cNvPr id="2" name="TextBox 1">
            <a:extLst>
              <a:ext uri="{FF2B5EF4-FFF2-40B4-BE49-F238E27FC236}">
                <a16:creationId xmlns:a16="http://schemas.microsoft.com/office/drawing/2014/main" id="{DB916F83-D0C2-EE4A-8C4B-81B651B6D0C2}"/>
              </a:ext>
            </a:extLst>
          </p:cNvPr>
          <p:cNvSpPr txBox="1"/>
          <p:nvPr/>
        </p:nvSpPr>
        <p:spPr>
          <a:xfrm>
            <a:off x="3886970" y="4514454"/>
            <a:ext cx="215956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population of cities</a:t>
            </a:r>
          </a:p>
        </p:txBody>
      </p:sp>
      <p:sp>
        <p:nvSpPr>
          <p:cNvPr id="4" name="Content Placeholder 3">
            <a:extLst>
              <a:ext uri="{FF2B5EF4-FFF2-40B4-BE49-F238E27FC236}">
                <a16:creationId xmlns:a16="http://schemas.microsoft.com/office/drawing/2014/main" id="{94AE0082-097D-3F48-B269-3094D6D2F0A7}"/>
              </a:ext>
            </a:extLst>
          </p:cNvPr>
          <p:cNvSpPr>
            <a:spLocks noGrp="1"/>
          </p:cNvSpPr>
          <p:nvPr>
            <p:ph idx="1"/>
          </p:nvPr>
        </p:nvSpPr>
        <p:spPr>
          <a:xfrm>
            <a:off x="5181600" y="1285509"/>
            <a:ext cx="7543801" cy="3429000"/>
          </a:xfrm>
        </p:spPr>
        <p:txBody>
          <a:bodyPr/>
          <a:lstStyle/>
          <a:p>
            <a:r>
              <a:rPr lang="en-US" dirty="0"/>
              <a:t>Skew (asymmetry)</a:t>
            </a:r>
          </a:p>
          <a:p>
            <a:r>
              <a:rPr lang="en-US" dirty="0"/>
              <a:t>High ratio of max to min</a:t>
            </a:r>
          </a:p>
        </p:txBody>
      </p:sp>
    </p:spTree>
    <p:extLst>
      <p:ext uri="{BB962C8B-B14F-4D97-AF65-F5344CB8AC3E}">
        <p14:creationId xmlns:p14="http://schemas.microsoft.com/office/powerpoint/2010/main" val="32211523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Power-law distributions</a:t>
            </a:r>
          </a:p>
        </p:txBody>
      </p:sp>
      <p:sp>
        <p:nvSpPr>
          <p:cNvPr id="75779" name="Rectangle 3"/>
          <p:cNvSpPr>
            <a:spLocks noGrp="1" noChangeArrowheads="1"/>
          </p:cNvSpPr>
          <p:nvPr>
            <p:ph sz="quarter" idx="1"/>
          </p:nvPr>
        </p:nvSpPr>
        <p:spPr>
          <a:xfrm>
            <a:off x="1295400" y="1009650"/>
            <a:ext cx="6823710" cy="3600450"/>
          </a:xfrm>
        </p:spPr>
        <p:txBody>
          <a:bodyPr>
            <a:normAutofit/>
          </a:bodyPr>
          <a:lstStyle/>
          <a:p>
            <a:r>
              <a:rPr lang="en-US" dirty="0">
                <a:latin typeface="Calibri" charset="0"/>
                <a:ea typeface="Calibri" charset="0"/>
                <a:cs typeface="Calibri" charset="0"/>
              </a:rPr>
              <a:t>Right skew</a:t>
            </a:r>
          </a:p>
          <a:p>
            <a:pPr lvl="1"/>
            <a:r>
              <a:rPr lang="en-US" sz="2800" dirty="0">
                <a:latin typeface="Calibri" charset="0"/>
                <a:ea typeface="Calibri" charset="0"/>
                <a:cs typeface="Calibri" charset="0"/>
              </a:rPr>
              <a:t>normal distribution is centered on mean</a:t>
            </a:r>
          </a:p>
          <a:p>
            <a:pPr lvl="1"/>
            <a:r>
              <a:rPr lang="en-US" sz="2800" dirty="0">
                <a:latin typeface="Calibri" charset="0"/>
                <a:ea typeface="Calibri" charset="0"/>
                <a:cs typeface="Calibri" charset="0"/>
              </a:rPr>
              <a:t>power-law or </a:t>
            </a:r>
            <a:r>
              <a:rPr lang="en-US" sz="2800" dirty="0" err="1">
                <a:latin typeface="Calibri" charset="0"/>
                <a:ea typeface="Calibri" charset="0"/>
                <a:cs typeface="Calibri" charset="0"/>
              </a:rPr>
              <a:t>Zipf</a:t>
            </a:r>
            <a:r>
              <a:rPr lang="en-US" sz="2800" dirty="0">
                <a:latin typeface="Calibri" charset="0"/>
                <a:ea typeface="Calibri" charset="0"/>
                <a:cs typeface="Calibri" charset="0"/>
              </a:rPr>
              <a:t> distribution is not</a:t>
            </a:r>
          </a:p>
          <a:p>
            <a:r>
              <a:rPr lang="en-US" dirty="0">
                <a:latin typeface="Calibri" charset="0"/>
                <a:ea typeface="Calibri" charset="0"/>
                <a:cs typeface="Calibri" charset="0"/>
              </a:rPr>
              <a:t>High ratio of max to min</a:t>
            </a:r>
          </a:p>
          <a:p>
            <a:pPr lvl="1"/>
            <a:r>
              <a:rPr lang="en-US" sz="2800" dirty="0">
                <a:latin typeface="Calibri" charset="0"/>
                <a:ea typeface="Calibri" charset="0"/>
                <a:cs typeface="Calibri" charset="0"/>
              </a:rPr>
              <a:t>Populations of cities are power-law distributed</a:t>
            </a:r>
          </a:p>
          <a:p>
            <a:pPr lvl="1"/>
            <a:r>
              <a:rPr lang="en-US" sz="2800" dirty="0">
                <a:latin typeface="Calibri" charset="0"/>
                <a:ea typeface="Calibri" charset="0"/>
                <a:cs typeface="Calibri" charset="0"/>
              </a:rPr>
              <a:t>Contrast: human heights are not (max and min not that different)</a:t>
            </a:r>
          </a:p>
        </p:txBody>
      </p:sp>
      <p:sp>
        <p:nvSpPr>
          <p:cNvPr id="2" name="TextBox 1">
            <a:extLst>
              <a:ext uri="{FF2B5EF4-FFF2-40B4-BE49-F238E27FC236}">
                <a16:creationId xmlns:a16="http://schemas.microsoft.com/office/drawing/2014/main" id="{B98A8F60-664B-5C4F-89B8-E13383B3354D}"/>
              </a:ext>
            </a:extLst>
          </p:cNvPr>
          <p:cNvSpPr txBox="1"/>
          <p:nvPr/>
        </p:nvSpPr>
        <p:spPr>
          <a:xfrm>
            <a:off x="6858000" y="4742353"/>
            <a:ext cx="2135393"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Lada Adamic</a:t>
            </a:r>
          </a:p>
        </p:txBody>
      </p:sp>
    </p:spTree>
    <p:extLst>
      <p:ext uri="{BB962C8B-B14F-4D97-AF65-F5344CB8AC3E}">
        <p14:creationId xmlns:p14="http://schemas.microsoft.com/office/powerpoint/2010/main" val="25545151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668B7CF8-2061-D349-95DB-41561664A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819150"/>
            <a:ext cx="7833360" cy="351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77827" name="Rectangle 2"/>
          <p:cNvSpPr>
            <a:spLocks noGrp="1" noChangeArrowheads="1"/>
          </p:cNvSpPr>
          <p:nvPr>
            <p:ph type="title"/>
          </p:nvPr>
        </p:nvSpPr>
        <p:spPr/>
        <p:txBody>
          <a:bodyPr>
            <a:normAutofit/>
          </a:bodyPr>
          <a:lstStyle/>
          <a:p>
            <a:r>
              <a:rPr lang="en-US" sz="4000" dirty="0"/>
              <a:t>Power-law distribution</a:t>
            </a:r>
          </a:p>
        </p:txBody>
      </p:sp>
      <p:sp>
        <p:nvSpPr>
          <p:cNvPr id="77828" name="Rectangle 3"/>
          <p:cNvSpPr>
            <a:spLocks noGrp="1" noChangeArrowheads="1"/>
          </p:cNvSpPr>
          <p:nvPr>
            <p:ph idx="1"/>
          </p:nvPr>
        </p:nvSpPr>
        <p:spPr>
          <a:xfrm>
            <a:off x="404899" y="4459657"/>
            <a:ext cx="7543801" cy="596562"/>
          </a:xfrm>
        </p:spPr>
        <p:txBody>
          <a:bodyPr>
            <a:normAutofit/>
          </a:bodyPr>
          <a:lstStyle/>
          <a:p>
            <a:pPr marL="285750" indent="-285750">
              <a:buClr>
                <a:schemeClr val="accent2"/>
              </a:buClr>
              <a:buFont typeface="Arial" panose="020B0604020202020204" pitchFamily="34" charset="0"/>
              <a:buChar char="•"/>
            </a:pPr>
            <a:r>
              <a:rPr lang="en-US" dirty="0"/>
              <a:t>straight line on a log-log plot</a:t>
            </a:r>
            <a:endParaRPr lang="en-US" sz="2400" dirty="0">
              <a:latin typeface="Calibri" charset="0"/>
            </a:endParaRPr>
          </a:p>
        </p:txBody>
      </p:sp>
      <p:sp>
        <p:nvSpPr>
          <p:cNvPr id="77830" name="Rectangle 6"/>
          <p:cNvSpPr>
            <a:spLocks noChangeArrowheads="1"/>
          </p:cNvSpPr>
          <p:nvPr/>
        </p:nvSpPr>
        <p:spPr bwMode="auto">
          <a:xfrm>
            <a:off x="6172200" y="1485900"/>
            <a:ext cx="1428750" cy="285750"/>
          </a:xfrm>
          <a:prstGeom prst="rect">
            <a:avLst/>
          </a:prstGeom>
          <a:noFill/>
          <a:ln w="9525">
            <a:noFill/>
            <a:miter lim="800000"/>
            <a:headEnd/>
            <a:tailEnd/>
          </a:ln>
        </p:spPr>
        <p:txBody>
          <a:bodyPr>
            <a:prstTxWarp prst="textNoShape">
              <a:avLst/>
            </a:prstTxWarp>
          </a:bodyPr>
          <a:lstStyle/>
          <a:p>
            <a:pPr marL="257175" indent="-257175">
              <a:buClr>
                <a:schemeClr val="bg2"/>
              </a:buClr>
              <a:buSzPct val="90000"/>
              <a:buFont typeface="Wingdings" charset="2"/>
              <a:buChar char="n"/>
            </a:pPr>
            <a:r>
              <a:rPr lang="en-US" sz="1800"/>
              <a:t>log-log scale</a:t>
            </a:r>
          </a:p>
        </p:txBody>
      </p:sp>
      <p:sp>
        <p:nvSpPr>
          <p:cNvPr id="77831" name="Line 7"/>
          <p:cNvSpPr>
            <a:spLocks noChangeShapeType="1"/>
          </p:cNvSpPr>
          <p:nvPr/>
        </p:nvSpPr>
        <p:spPr bwMode="auto">
          <a:xfrm>
            <a:off x="5105400" y="810418"/>
            <a:ext cx="3261360" cy="2904331"/>
          </a:xfrm>
          <a:prstGeom prst="line">
            <a:avLst/>
          </a:prstGeom>
          <a:noFill/>
          <a:ln w="38100">
            <a:solidFill>
              <a:srgbClr val="FF9600"/>
            </a:solidFill>
            <a:round/>
            <a:headEnd/>
            <a:tailEnd/>
          </a:ln>
        </p:spPr>
        <p:txBody>
          <a:bodyPr wrap="square">
            <a:prstTxWarp prst="textNoShape">
              <a:avLst/>
            </a:prstTxWarp>
            <a:spAutoFit/>
          </a:bodyPr>
          <a:lstStyle/>
          <a:p>
            <a:endParaRPr lang="en-US" sz="1800"/>
          </a:p>
        </p:txBody>
      </p:sp>
      <p:sp>
        <p:nvSpPr>
          <p:cNvPr id="11" name="TextBox 10">
            <a:extLst>
              <a:ext uri="{FF2B5EF4-FFF2-40B4-BE49-F238E27FC236}">
                <a16:creationId xmlns:a16="http://schemas.microsoft.com/office/drawing/2014/main" id="{BE33E31B-0277-524F-9496-E70D932021AC}"/>
              </a:ext>
            </a:extLst>
          </p:cNvPr>
          <p:cNvSpPr txBox="1"/>
          <p:nvPr/>
        </p:nvSpPr>
        <p:spPr>
          <a:xfrm>
            <a:off x="6736080" y="4459657"/>
            <a:ext cx="2544632" cy="707886"/>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Figure from Newman, Mark. "Power laws, Pareto distributions and </a:t>
            </a:r>
            <a:r>
              <a:rPr lang="en-US" sz="1000" dirty="0" err="1">
                <a:latin typeface="Calibri" panose="020F0502020204030204" pitchFamily="34" charset="0"/>
                <a:cs typeface="Calibri" panose="020F0502020204030204" pitchFamily="34" charset="0"/>
              </a:rPr>
              <a:t>Zipf's</a:t>
            </a:r>
            <a:r>
              <a:rPr lang="en-US" sz="1000" dirty="0">
                <a:latin typeface="Calibri" panose="020F0502020204030204" pitchFamily="34" charset="0"/>
                <a:cs typeface="Calibri" panose="020F0502020204030204" pitchFamily="34" charset="0"/>
              </a:rPr>
              <a:t> law." </a:t>
            </a:r>
            <a:r>
              <a:rPr lang="en-US" sz="1000" i="1" dirty="0">
                <a:latin typeface="Calibri" panose="020F0502020204030204" pitchFamily="34" charset="0"/>
                <a:cs typeface="Calibri" panose="020F0502020204030204" pitchFamily="34" charset="0"/>
              </a:rPr>
              <a:t>Contemporary physics</a:t>
            </a:r>
            <a:r>
              <a:rPr lang="en-US" sz="1000" dirty="0">
                <a:latin typeface="Calibri" panose="020F0502020204030204" pitchFamily="34" charset="0"/>
                <a:cs typeface="Calibri" panose="020F0502020204030204" pitchFamily="34" charset="0"/>
              </a:rPr>
              <a:t> 46, no. 5 (2005): 323-351.  Slide from Lada Adamic</a:t>
            </a:r>
          </a:p>
        </p:txBody>
      </p:sp>
    </p:spTree>
    <p:extLst>
      <p:ext uri="{BB962C8B-B14F-4D97-AF65-F5344CB8AC3E}">
        <p14:creationId xmlns:p14="http://schemas.microsoft.com/office/powerpoint/2010/main" val="1972088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2"/>
          <p:cNvSpPr>
            <a:spLocks noGrp="1" noChangeArrowheads="1"/>
          </p:cNvSpPr>
          <p:nvPr>
            <p:ph type="title"/>
          </p:nvPr>
        </p:nvSpPr>
        <p:spPr>
          <a:xfrm>
            <a:off x="609600" y="119702"/>
            <a:ext cx="8534400" cy="680397"/>
          </a:xfrm>
        </p:spPr>
        <p:txBody>
          <a:bodyPr>
            <a:noAutofit/>
          </a:bodyPr>
          <a:lstStyle/>
          <a:p>
            <a:r>
              <a:rPr lang="en-US" sz="3000" dirty="0"/>
              <a:t>Power law distribution are straight lines on log-log plots</a:t>
            </a:r>
          </a:p>
        </p:txBody>
      </p:sp>
      <mc:AlternateContent xmlns:mc="http://schemas.openxmlformats.org/markup-compatibility/2006">
        <mc:Choice xmlns:a14="http://schemas.microsoft.com/office/drawing/2010/main" Requires="a14">
          <p:sp>
            <p:nvSpPr>
              <p:cNvPr id="82949" name="Rectangle 3"/>
              <p:cNvSpPr>
                <a:spLocks noGrp="1" noChangeArrowheads="1"/>
              </p:cNvSpPr>
              <p:nvPr>
                <p:ph sz="quarter" idx="1"/>
              </p:nvPr>
            </p:nvSpPr>
            <p:spPr>
              <a:xfrm>
                <a:off x="838200" y="1276350"/>
                <a:ext cx="7966372" cy="3657600"/>
              </a:xfrm>
            </p:spPr>
            <p:txBody>
              <a:bodyPr>
                <a:normAutofit/>
              </a:bodyPr>
              <a:lstStyle/>
              <a:p>
                <a:r>
                  <a:rPr lang="en-US" i="1" dirty="0">
                    <a:latin typeface="Times New Roman" panose="02020603050405020304" pitchFamily="18" charset="0"/>
                    <a:cs typeface="Times New Roman" panose="02020603050405020304" pitchFamily="18" charset="0"/>
                  </a:rPr>
                  <a:t>p(x): </a:t>
                </a:r>
                <a:r>
                  <a:rPr lang="en-US" dirty="0">
                    <a:latin typeface="Calibri" charset="0"/>
                  </a:rPr>
                  <a:t>probability of observing an item with value x</a:t>
                </a:r>
              </a:p>
              <a:p>
                <a:r>
                  <a:rPr lang="en-US" dirty="0">
                    <a:latin typeface="Calibri" charset="0"/>
                  </a:rPr>
                  <a:t>Power law:</a:t>
                </a:r>
              </a:p>
              <a:p>
                <a:pPr marL="0" indent="0">
                  <a:lnSpc>
                    <a:spcPct val="10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  =  </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ea typeface="Cambria Math" panose="02040503050406030204" pitchFamily="18" charset="0"/>
                                </a:rPr>
                                <m:t>𝛼</m:t>
                              </m:r>
                            </m:sup>
                          </m:sSup>
                        </m:den>
                      </m:f>
                      <m:r>
                        <a:rPr lang="en-US" b="0" i="1" smtClean="0">
                          <a:latin typeface="Cambria Math" panose="02040503050406030204" pitchFamily="18" charset="0"/>
                        </a:rPr>
                        <m:t>  =  </m:t>
                      </m:r>
                      <m:r>
                        <a:rPr lang="en-US" b="0" i="1" smtClean="0">
                          <a:latin typeface="Cambria Math" panose="02040503050406030204" pitchFamily="18" charset="0"/>
                        </a:rPr>
                        <m:t>𝑐</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sup>
                      </m:sSup>
                    </m:oMath>
                  </m:oMathPara>
                </a14:m>
                <a:endParaRPr lang="en-US" dirty="0">
                  <a:latin typeface="Calibri" charset="0"/>
                </a:endParaRPr>
              </a:p>
              <a:p>
                <a:r>
                  <a:rPr lang="en-US" dirty="0">
                    <a:latin typeface="Calibri" charset="0"/>
                  </a:rPr>
                  <a:t>Take the log of both sides</a:t>
                </a:r>
              </a:p>
              <a:p>
                <a:pPr marL="0" indent="0">
                  <a:lnSpc>
                    <a:spcPct val="100000"/>
                  </a:lnSpc>
                </a:pPr>
                <a:r>
                  <a:rPr lang="en-US" b="0" dirty="0"/>
                  <a:t>		</a:t>
                </a:r>
                <a:r>
                  <a:rPr lang="en-US" dirty="0"/>
                  <a:t>    </a:t>
                </a:r>
                <a14:m>
                  <m:oMath xmlns:m="http://schemas.openxmlformats.org/officeDocument/2006/math">
                    <m:r>
                      <m:rPr>
                        <m:nor/>
                      </m:rPr>
                      <a:rPr lang="en-US" b="0" i="0" smtClean="0">
                        <a:latin typeface="Cambria Math" panose="02040503050406030204" pitchFamily="18" charset="0"/>
                      </a:rPr>
                      <m:t>log</m:t>
                    </m:r>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oMath>
                </a14:m>
                <a:r>
                  <a:rPr lang="en-US" dirty="0">
                    <a:latin typeface="Calibri" charset="0"/>
                  </a:rPr>
                  <a:t> </a:t>
                </a:r>
                <a14:m>
                  <m:oMath xmlns:m="http://schemas.openxmlformats.org/officeDocument/2006/math">
                    <m:r>
                      <m:rPr>
                        <m:nor/>
                      </m:rPr>
                      <a:rPr lang="en-US">
                        <a:latin typeface="Cambria Math" panose="02040503050406030204" pitchFamily="18" charset="0"/>
                      </a:rPr>
                      <m:t>log</m:t>
                    </m:r>
                    <m:d>
                      <m:dPr>
                        <m:ctrlPr>
                          <a:rPr lang="en-US" b="0" i="1" smtClean="0">
                            <a:latin typeface="Cambria Math" panose="02040503050406030204" pitchFamily="18" charset="0"/>
                          </a:rPr>
                        </m:ctrlPr>
                      </m:dPr>
                      <m:e>
                        <m:r>
                          <a:rPr lang="en-US" b="0" i="1" smtClean="0">
                            <a:latin typeface="Cambria Math" panose="02040503050406030204" pitchFamily="18" charset="0"/>
                          </a:rPr>
                          <m:t>𝑐</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m:rPr>
                        <m:sty m:val="p"/>
                      </m:rPr>
                      <a:rPr lang="en-US" b="0" i="0" smtClean="0">
                        <a:latin typeface="Cambria Math" panose="02040503050406030204" pitchFamily="18" charset="0"/>
                        <a:ea typeface="Cambria Math" panose="02040503050406030204" pitchFamily="18" charset="0"/>
                      </a:rPr>
                      <m:t>log</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endParaRPr lang="en-US" dirty="0">
                  <a:latin typeface="Calibri" charset="0"/>
                </a:endParaRPr>
              </a:p>
              <a:p>
                <a:r>
                  <a:rPr lang="en-US" dirty="0">
                    <a:latin typeface="Calibri" charset="0"/>
                  </a:rPr>
                  <a:t>A line with –</a:t>
                </a:r>
                <a:r>
                  <a:rPr lang="en-US" sz="1800" dirty="0">
                    <a:latin typeface="Symbol" charset="2"/>
                  </a:rPr>
                  <a:t> </a:t>
                </a:r>
                <a:r>
                  <a:rPr lang="en-US" dirty="0">
                    <a:latin typeface="Symbol" charset="2"/>
                  </a:rPr>
                  <a:t>a</a:t>
                </a:r>
                <a:r>
                  <a:rPr lang="en-US" dirty="0">
                    <a:latin typeface="Calibri" charset="0"/>
                  </a:rPr>
                  <a:t> as slope</a:t>
                </a:r>
                <a:endParaRPr lang="en-US" sz="2000" dirty="0">
                  <a:latin typeface="Calibri" charset="0"/>
                </a:endParaRPr>
              </a:p>
              <a:p>
                <a:endParaRPr lang="en-US" dirty="0">
                  <a:latin typeface="Calibri" charset="0"/>
                </a:endParaRPr>
              </a:p>
            </p:txBody>
          </p:sp>
        </mc:Choice>
        <mc:Fallback>
          <p:sp>
            <p:nvSpPr>
              <p:cNvPr id="82949" name="Rectangle 3"/>
              <p:cNvSpPr>
                <a:spLocks noGrp="1" noRot="1" noChangeAspect="1" noMove="1" noResize="1" noEditPoints="1" noAdjustHandles="1" noChangeArrowheads="1" noChangeShapeType="1" noTextEdit="1"/>
              </p:cNvSpPr>
              <p:nvPr>
                <p:ph sz="quarter" idx="1"/>
              </p:nvPr>
            </p:nvSpPr>
            <p:spPr>
              <a:xfrm>
                <a:off x="838200" y="1276350"/>
                <a:ext cx="7966372" cy="3657600"/>
              </a:xfrm>
              <a:blipFill>
                <a:blip r:embed="rId3"/>
                <a:stretch>
                  <a:fillRect l="-2866" t="-3114"/>
                </a:stretch>
              </a:blipFill>
            </p:spPr>
            <p:txBody>
              <a:bodyPr/>
              <a:lstStyle/>
              <a:p>
                <a:r>
                  <a:rPr lang="en-US">
                    <a:noFill/>
                  </a:rPr>
                  <a:t> </a:t>
                </a:r>
              </a:p>
            </p:txBody>
          </p:sp>
        </mc:Fallback>
      </mc:AlternateContent>
      <p:sp>
        <p:nvSpPr>
          <p:cNvPr id="82953" name="Line 8"/>
          <p:cNvSpPr>
            <a:spLocks noChangeShapeType="1"/>
          </p:cNvSpPr>
          <p:nvPr/>
        </p:nvSpPr>
        <p:spPr bwMode="auto">
          <a:xfrm flipH="1">
            <a:off x="6477000" y="2096326"/>
            <a:ext cx="258801" cy="285750"/>
          </a:xfrm>
          <a:prstGeom prst="line">
            <a:avLst/>
          </a:prstGeom>
          <a:noFill/>
          <a:ln w="38100">
            <a:solidFill>
              <a:schemeClr val="accent1"/>
            </a:solidFill>
            <a:round/>
            <a:headEnd/>
            <a:tailEnd type="triangle" w="med" len="med"/>
          </a:ln>
        </p:spPr>
        <p:txBody>
          <a:bodyPr wrap="square">
            <a:prstTxWarp prst="textNoShape">
              <a:avLst/>
            </a:prstTxWarp>
            <a:spAutoFit/>
          </a:bodyPr>
          <a:lstStyle/>
          <a:p>
            <a:endParaRPr lang="en-US" sz="1800"/>
          </a:p>
        </p:txBody>
      </p:sp>
      <p:sp>
        <p:nvSpPr>
          <p:cNvPr id="82954" name="Text Box 9"/>
          <p:cNvSpPr txBox="1">
            <a:spLocks noChangeArrowheads="1"/>
          </p:cNvSpPr>
          <p:nvPr/>
        </p:nvSpPr>
        <p:spPr bwMode="auto">
          <a:xfrm>
            <a:off x="6735801" y="1885950"/>
            <a:ext cx="2068771" cy="338554"/>
          </a:xfrm>
          <a:prstGeom prst="rect">
            <a:avLst/>
          </a:prstGeom>
          <a:noFill/>
          <a:ln w="38100">
            <a:noFill/>
            <a:miter lim="800000"/>
            <a:headEnd/>
            <a:tailEnd/>
          </a:ln>
        </p:spPr>
        <p:txBody>
          <a:bodyPr wrap="none">
            <a:prstTxWarp prst="textNoShape">
              <a:avLst/>
            </a:prstTxWarp>
            <a:spAutoFit/>
          </a:bodyPr>
          <a:lstStyle/>
          <a:p>
            <a:r>
              <a:rPr lang="en-US" sz="1600" dirty="0">
                <a:latin typeface="Calibri" panose="020F0502020204030204" pitchFamily="34" charset="0"/>
                <a:cs typeface="Calibri" panose="020F0502020204030204" pitchFamily="34" charset="0"/>
              </a:rPr>
              <a:t>power law exponent </a:t>
            </a:r>
            <a:r>
              <a:rPr lang="en-US" sz="1600" dirty="0">
                <a:latin typeface="Symbol" charset="2"/>
              </a:rPr>
              <a:t>a</a:t>
            </a:r>
          </a:p>
        </p:txBody>
      </p:sp>
      <p:sp>
        <p:nvSpPr>
          <p:cNvPr id="7" name="TextBox 6">
            <a:extLst>
              <a:ext uri="{FF2B5EF4-FFF2-40B4-BE49-F238E27FC236}">
                <a16:creationId xmlns:a16="http://schemas.microsoft.com/office/drawing/2014/main" id="{BBB6D64C-958A-F441-BDB9-4E65014C1989}"/>
              </a:ext>
            </a:extLst>
          </p:cNvPr>
          <p:cNvSpPr txBox="1"/>
          <p:nvPr/>
        </p:nvSpPr>
        <p:spPr>
          <a:xfrm>
            <a:off x="6858000" y="4742353"/>
            <a:ext cx="2135393"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Lada Adamic</a:t>
            </a:r>
          </a:p>
        </p:txBody>
      </p:sp>
    </p:spTree>
    <p:extLst>
      <p:ext uri="{BB962C8B-B14F-4D97-AF65-F5344CB8AC3E}">
        <p14:creationId xmlns:p14="http://schemas.microsoft.com/office/powerpoint/2010/main" val="82021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94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94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9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9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2949">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294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94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3" grpId="0" animBg="1"/>
      <p:bldP spid="8295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A5FB-1BA9-C843-912B-31198FE5F564}"/>
              </a:ext>
            </a:extLst>
          </p:cNvPr>
          <p:cNvSpPr>
            <a:spLocks noGrp="1"/>
          </p:cNvSpPr>
          <p:nvPr>
            <p:ph type="title"/>
          </p:nvPr>
        </p:nvSpPr>
        <p:spPr/>
        <p:txBody>
          <a:bodyPr/>
          <a:lstStyle/>
          <a:p>
            <a:r>
              <a:rPr lang="en-US" dirty="0"/>
              <a:t>Power laws are everywhere!</a:t>
            </a:r>
          </a:p>
        </p:txBody>
      </p:sp>
      <p:sp>
        <p:nvSpPr>
          <p:cNvPr id="6" name="TextBox 5">
            <a:extLst>
              <a:ext uri="{FF2B5EF4-FFF2-40B4-BE49-F238E27FC236}">
                <a16:creationId xmlns:a16="http://schemas.microsoft.com/office/drawing/2014/main" id="{8B6D7A4F-C26D-864F-91C2-5F296799FABD}"/>
              </a:ext>
            </a:extLst>
          </p:cNvPr>
          <p:cNvSpPr txBox="1"/>
          <p:nvPr/>
        </p:nvSpPr>
        <p:spPr>
          <a:xfrm>
            <a:off x="6629400" y="4629150"/>
            <a:ext cx="2651312" cy="553998"/>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Figures from Newman, Mark. "Power laws, Pareto distributions and </a:t>
            </a:r>
            <a:r>
              <a:rPr lang="en-US" sz="1000" dirty="0" err="1">
                <a:latin typeface="Calibri" panose="020F0502020204030204" pitchFamily="34" charset="0"/>
                <a:cs typeface="Calibri" panose="020F0502020204030204" pitchFamily="34" charset="0"/>
              </a:rPr>
              <a:t>Zipf's</a:t>
            </a:r>
            <a:r>
              <a:rPr lang="en-US" sz="1000" dirty="0">
                <a:latin typeface="Calibri" panose="020F0502020204030204" pitchFamily="34" charset="0"/>
                <a:cs typeface="Calibri" panose="020F0502020204030204" pitchFamily="34" charset="0"/>
              </a:rPr>
              <a:t> law." </a:t>
            </a:r>
            <a:r>
              <a:rPr lang="en-US" sz="1000" i="1" dirty="0">
                <a:latin typeface="Calibri" panose="020F0502020204030204" pitchFamily="34" charset="0"/>
                <a:cs typeface="Calibri" panose="020F0502020204030204" pitchFamily="34" charset="0"/>
              </a:rPr>
              <a:t>Contemporary physics</a:t>
            </a:r>
            <a:r>
              <a:rPr lang="en-US" sz="1000" dirty="0">
                <a:latin typeface="Calibri" panose="020F0502020204030204" pitchFamily="34" charset="0"/>
                <a:cs typeface="Calibri" panose="020F0502020204030204" pitchFamily="34" charset="0"/>
              </a:rPr>
              <a:t> 46, no. 5 (2005): 323-351</a:t>
            </a:r>
          </a:p>
        </p:txBody>
      </p:sp>
      <p:pic>
        <p:nvPicPr>
          <p:cNvPr id="10" name="Picture 9">
            <a:extLst>
              <a:ext uri="{FF2B5EF4-FFF2-40B4-BE49-F238E27FC236}">
                <a16:creationId xmlns:a16="http://schemas.microsoft.com/office/drawing/2014/main" id="{9BEBDF24-E0DB-1142-8703-20E7564BDA06}"/>
              </a:ext>
            </a:extLst>
          </p:cNvPr>
          <p:cNvPicPr>
            <a:picLocks noChangeAspect="1"/>
          </p:cNvPicPr>
          <p:nvPr/>
        </p:nvPicPr>
        <p:blipFill>
          <a:blip r:embed="rId3"/>
          <a:stretch>
            <a:fillRect/>
          </a:stretch>
        </p:blipFill>
        <p:spPr>
          <a:xfrm>
            <a:off x="4572000" y="3046941"/>
            <a:ext cx="2022345" cy="2096559"/>
          </a:xfrm>
          <a:prstGeom prst="rect">
            <a:avLst/>
          </a:prstGeom>
        </p:spPr>
      </p:pic>
      <p:pic>
        <p:nvPicPr>
          <p:cNvPr id="12" name="Picture 11">
            <a:extLst>
              <a:ext uri="{FF2B5EF4-FFF2-40B4-BE49-F238E27FC236}">
                <a16:creationId xmlns:a16="http://schemas.microsoft.com/office/drawing/2014/main" id="{0CCE89AC-5E56-9A43-AB9D-B3A75FF08724}"/>
              </a:ext>
            </a:extLst>
          </p:cNvPr>
          <p:cNvPicPr>
            <a:picLocks noChangeAspect="1"/>
          </p:cNvPicPr>
          <p:nvPr/>
        </p:nvPicPr>
        <p:blipFill>
          <a:blip r:embed="rId4"/>
          <a:stretch>
            <a:fillRect/>
          </a:stretch>
        </p:blipFill>
        <p:spPr>
          <a:xfrm>
            <a:off x="1863052" y="2991231"/>
            <a:ext cx="2040898" cy="2133667"/>
          </a:xfrm>
          <a:prstGeom prst="rect">
            <a:avLst/>
          </a:prstGeom>
        </p:spPr>
      </p:pic>
      <p:pic>
        <p:nvPicPr>
          <p:cNvPr id="14" name="Picture 13">
            <a:extLst>
              <a:ext uri="{FF2B5EF4-FFF2-40B4-BE49-F238E27FC236}">
                <a16:creationId xmlns:a16="http://schemas.microsoft.com/office/drawing/2014/main" id="{4E03FBF5-FF1E-7740-9242-32FDDF61B4D3}"/>
              </a:ext>
            </a:extLst>
          </p:cNvPr>
          <p:cNvPicPr>
            <a:picLocks noChangeAspect="1"/>
          </p:cNvPicPr>
          <p:nvPr/>
        </p:nvPicPr>
        <p:blipFill>
          <a:blip r:embed="rId5"/>
          <a:stretch>
            <a:fillRect/>
          </a:stretch>
        </p:blipFill>
        <p:spPr>
          <a:xfrm>
            <a:off x="6085344" y="913225"/>
            <a:ext cx="2059453" cy="2078006"/>
          </a:xfrm>
          <a:prstGeom prst="rect">
            <a:avLst/>
          </a:prstGeom>
        </p:spPr>
      </p:pic>
      <p:pic>
        <p:nvPicPr>
          <p:cNvPr id="16" name="Picture 15">
            <a:extLst>
              <a:ext uri="{FF2B5EF4-FFF2-40B4-BE49-F238E27FC236}">
                <a16:creationId xmlns:a16="http://schemas.microsoft.com/office/drawing/2014/main" id="{2CDD3A3E-6DC4-064D-91A0-714451C0E019}"/>
              </a:ext>
            </a:extLst>
          </p:cNvPr>
          <p:cNvPicPr>
            <a:picLocks noChangeAspect="1"/>
          </p:cNvPicPr>
          <p:nvPr/>
        </p:nvPicPr>
        <p:blipFill>
          <a:blip r:embed="rId6"/>
          <a:stretch>
            <a:fillRect/>
          </a:stretch>
        </p:blipFill>
        <p:spPr>
          <a:xfrm>
            <a:off x="3338369" y="879269"/>
            <a:ext cx="2096559" cy="2078006"/>
          </a:xfrm>
          <a:prstGeom prst="rect">
            <a:avLst/>
          </a:prstGeom>
        </p:spPr>
      </p:pic>
      <p:pic>
        <p:nvPicPr>
          <p:cNvPr id="20" name="Picture 19">
            <a:extLst>
              <a:ext uri="{FF2B5EF4-FFF2-40B4-BE49-F238E27FC236}">
                <a16:creationId xmlns:a16="http://schemas.microsoft.com/office/drawing/2014/main" id="{86269E8C-0185-7C4A-8166-7A18C8C4395F}"/>
              </a:ext>
            </a:extLst>
          </p:cNvPr>
          <p:cNvPicPr>
            <a:picLocks noChangeAspect="1"/>
          </p:cNvPicPr>
          <p:nvPr/>
        </p:nvPicPr>
        <p:blipFill>
          <a:blip r:embed="rId7"/>
          <a:stretch>
            <a:fillRect/>
          </a:stretch>
        </p:blipFill>
        <p:spPr>
          <a:xfrm>
            <a:off x="685800" y="868011"/>
            <a:ext cx="2002153" cy="2055308"/>
          </a:xfrm>
          <a:prstGeom prst="rect">
            <a:avLst/>
          </a:prstGeom>
        </p:spPr>
      </p:pic>
    </p:spTree>
    <p:extLst>
      <p:ext uri="{BB962C8B-B14F-4D97-AF65-F5344CB8AC3E}">
        <p14:creationId xmlns:p14="http://schemas.microsoft.com/office/powerpoint/2010/main" val="158058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09602" y="0"/>
            <a:ext cx="7048498" cy="857250"/>
          </a:xfrm>
        </p:spPr>
        <p:txBody>
          <a:bodyPr>
            <a:normAutofit/>
          </a:bodyPr>
          <a:lstStyle/>
          <a:p>
            <a:r>
              <a:rPr lang="en-US" sz="4000" dirty="0"/>
              <a:t>Power laws are "scale free"</a:t>
            </a:r>
          </a:p>
        </p:txBody>
      </p:sp>
      <p:sp>
        <p:nvSpPr>
          <p:cNvPr id="91139" name="Rectangle 3"/>
          <p:cNvSpPr>
            <a:spLocks noGrp="1" noChangeArrowheads="1"/>
          </p:cNvSpPr>
          <p:nvPr>
            <p:ph sz="quarter" idx="1"/>
          </p:nvPr>
        </p:nvSpPr>
        <p:spPr>
          <a:xfrm>
            <a:off x="685803" y="1059417"/>
            <a:ext cx="4762496" cy="4084079"/>
          </a:xfrm>
        </p:spPr>
        <p:txBody>
          <a:bodyPr/>
          <a:lstStyle/>
          <a:p>
            <a:r>
              <a:rPr lang="en-US" sz="2400" dirty="0">
                <a:latin typeface="Calibri" charset="0"/>
              </a:rPr>
              <a:t>A power law looks the same no mater what scale we look at it on (2 to 50 or 200 to 5000)</a:t>
            </a:r>
          </a:p>
          <a:p>
            <a:r>
              <a:rPr lang="en-US" sz="2400" dirty="0">
                <a:latin typeface="Calibri" charset="0"/>
              </a:rPr>
              <a:t>Only true of a power-law distribution!</a:t>
            </a:r>
          </a:p>
          <a:p>
            <a:r>
              <a:rPr lang="en-US" sz="2400" dirty="0">
                <a:solidFill>
                  <a:srgbClr val="1300FF"/>
                </a:solidFill>
                <a:latin typeface="Times New Roman" panose="02020603050405020304" pitchFamily="18" charset="0"/>
                <a:cs typeface="Times New Roman" panose="02020603050405020304" pitchFamily="18" charset="0"/>
              </a:rPr>
              <a:t>p(bx) = g(b) p(x)    </a:t>
            </a:r>
            <a:r>
              <a:rPr lang="en-US" sz="2400" dirty="0">
                <a:latin typeface="Calibri" charset="0"/>
              </a:rPr>
              <a:t> </a:t>
            </a:r>
          </a:p>
          <a:p>
            <a:r>
              <a:rPr lang="en-US" sz="2400" dirty="0">
                <a:latin typeface="Calibri" charset="0"/>
              </a:rPr>
              <a:t>Shape of the distribution unchanged except for a multiplicative constant</a:t>
            </a:r>
          </a:p>
          <a:p>
            <a:r>
              <a:rPr lang="en-US" sz="2400" dirty="0">
                <a:solidFill>
                  <a:srgbClr val="1300FF"/>
                </a:solidFill>
                <a:latin typeface="Times New Roman" panose="02020603050405020304" pitchFamily="18" charset="0"/>
                <a:cs typeface="Times New Roman" panose="02020603050405020304" pitchFamily="18" charset="0"/>
              </a:rPr>
              <a:t>p(bx) = (bx)</a:t>
            </a:r>
            <a:r>
              <a:rPr lang="en-US" sz="2400" baseline="30000" dirty="0">
                <a:solidFill>
                  <a:srgbClr val="1300FF"/>
                </a:solidFill>
                <a:latin typeface="Times New Roman" panose="02020603050405020304" pitchFamily="18" charset="0"/>
                <a:cs typeface="Times New Roman" panose="02020603050405020304" pitchFamily="18" charset="0"/>
              </a:rPr>
              <a:t>-</a:t>
            </a:r>
            <a:r>
              <a:rPr lang="en-US" sz="2400" baseline="30000" dirty="0">
                <a:solidFill>
                  <a:srgbClr val="1300FF"/>
                </a:solidFill>
                <a:latin typeface="Symbol" charset="2"/>
              </a:rPr>
              <a:t>a</a:t>
            </a:r>
            <a:r>
              <a:rPr lang="en-US" sz="2400" dirty="0">
                <a:solidFill>
                  <a:srgbClr val="1300FF"/>
                </a:solidFill>
                <a:latin typeface="Calibri" charset="0"/>
              </a:rPr>
              <a:t> </a:t>
            </a:r>
            <a:r>
              <a:rPr lang="en-US" sz="2400" dirty="0">
                <a:solidFill>
                  <a:srgbClr val="1300FF"/>
                </a:solidFill>
                <a:latin typeface="Times New Roman" panose="02020603050405020304" pitchFamily="18" charset="0"/>
                <a:cs typeface="Times New Roman" panose="02020603050405020304" pitchFamily="18" charset="0"/>
              </a:rPr>
              <a:t>= b</a:t>
            </a:r>
            <a:r>
              <a:rPr lang="en-US" sz="2400" baseline="30000" dirty="0">
                <a:solidFill>
                  <a:srgbClr val="1300FF"/>
                </a:solidFill>
                <a:latin typeface="Symbol" charset="2"/>
              </a:rPr>
              <a:t>-a</a:t>
            </a:r>
            <a:r>
              <a:rPr lang="en-US" sz="2400" dirty="0">
                <a:solidFill>
                  <a:srgbClr val="1300FF"/>
                </a:solidFill>
                <a:latin typeface="Calibri" charset="0"/>
              </a:rPr>
              <a:t> </a:t>
            </a:r>
            <a:r>
              <a:rPr lang="en-US" sz="2400" dirty="0">
                <a:solidFill>
                  <a:srgbClr val="1300FF"/>
                </a:solidFill>
                <a:latin typeface="Times New Roman" panose="02020603050405020304" pitchFamily="18" charset="0"/>
                <a:cs typeface="Times New Roman" panose="02020603050405020304" pitchFamily="18" charset="0"/>
              </a:rPr>
              <a:t>x</a:t>
            </a:r>
            <a:r>
              <a:rPr lang="en-US" sz="2400" baseline="30000" dirty="0">
                <a:solidFill>
                  <a:srgbClr val="1300FF"/>
                </a:solidFill>
                <a:latin typeface="Symbol" charset="2"/>
              </a:rPr>
              <a:t>-a</a:t>
            </a:r>
            <a:endParaRPr lang="en-US" sz="2400" dirty="0">
              <a:solidFill>
                <a:srgbClr val="1300FF"/>
              </a:solidFill>
              <a:latin typeface="Calibri" charset="0"/>
            </a:endParaRPr>
          </a:p>
          <a:p>
            <a:endParaRPr lang="en-US" sz="2100" dirty="0">
              <a:latin typeface="Calibri" charset="0"/>
            </a:endParaRPr>
          </a:p>
        </p:txBody>
      </p:sp>
      <p:sp>
        <p:nvSpPr>
          <p:cNvPr id="91141" name="Line 4"/>
          <p:cNvSpPr>
            <a:spLocks noChangeShapeType="1"/>
          </p:cNvSpPr>
          <p:nvPr/>
        </p:nvSpPr>
        <p:spPr bwMode="auto">
          <a:xfrm flipV="1">
            <a:off x="6669483" y="1428750"/>
            <a:ext cx="0" cy="1771650"/>
          </a:xfrm>
          <a:prstGeom prst="line">
            <a:avLst/>
          </a:prstGeom>
          <a:noFill/>
          <a:ln w="38100">
            <a:solidFill>
              <a:srgbClr val="FF9600"/>
            </a:solidFill>
            <a:round/>
            <a:headEnd/>
            <a:tailEnd type="triangle" w="med" len="med"/>
          </a:ln>
        </p:spPr>
        <p:txBody>
          <a:bodyPr wrap="none">
            <a:prstTxWarp prst="textNoShape">
              <a:avLst/>
            </a:prstTxWarp>
            <a:spAutoFit/>
          </a:bodyPr>
          <a:lstStyle/>
          <a:p>
            <a:endParaRPr lang="en-US" sz="1800"/>
          </a:p>
        </p:txBody>
      </p:sp>
      <p:sp>
        <p:nvSpPr>
          <p:cNvPr id="91142" name="Line 5"/>
          <p:cNvSpPr>
            <a:spLocks noChangeShapeType="1"/>
          </p:cNvSpPr>
          <p:nvPr/>
        </p:nvSpPr>
        <p:spPr bwMode="auto">
          <a:xfrm>
            <a:off x="6383733" y="3028950"/>
            <a:ext cx="2171700" cy="0"/>
          </a:xfrm>
          <a:prstGeom prst="line">
            <a:avLst/>
          </a:prstGeom>
          <a:noFill/>
          <a:ln w="38100">
            <a:solidFill>
              <a:srgbClr val="FF9600"/>
            </a:solidFill>
            <a:round/>
            <a:headEnd/>
            <a:tailEnd type="triangle" w="med" len="med"/>
          </a:ln>
        </p:spPr>
        <p:txBody>
          <a:bodyPr wrap="none">
            <a:prstTxWarp prst="textNoShape">
              <a:avLst/>
            </a:prstTxWarp>
            <a:spAutoFit/>
          </a:bodyPr>
          <a:lstStyle/>
          <a:p>
            <a:endParaRPr lang="en-US" sz="1800"/>
          </a:p>
        </p:txBody>
      </p:sp>
      <p:sp>
        <p:nvSpPr>
          <p:cNvPr id="91143" name="Line 6"/>
          <p:cNvSpPr>
            <a:spLocks noChangeShapeType="1"/>
          </p:cNvSpPr>
          <p:nvPr/>
        </p:nvSpPr>
        <p:spPr bwMode="auto">
          <a:xfrm>
            <a:off x="6783783" y="1657350"/>
            <a:ext cx="1143000" cy="1257300"/>
          </a:xfrm>
          <a:prstGeom prst="line">
            <a:avLst/>
          </a:prstGeom>
          <a:noFill/>
          <a:ln w="38100">
            <a:solidFill>
              <a:srgbClr val="FF9600"/>
            </a:solidFill>
            <a:round/>
            <a:headEnd/>
            <a:tailEnd/>
          </a:ln>
        </p:spPr>
        <p:txBody>
          <a:bodyPr wrap="none">
            <a:prstTxWarp prst="textNoShape">
              <a:avLst/>
            </a:prstTxWarp>
            <a:spAutoFit/>
          </a:bodyPr>
          <a:lstStyle/>
          <a:p>
            <a:endParaRPr lang="en-US" sz="1800"/>
          </a:p>
        </p:txBody>
      </p:sp>
      <p:sp>
        <p:nvSpPr>
          <p:cNvPr id="91144" name="Line 8"/>
          <p:cNvSpPr>
            <a:spLocks noChangeShapeType="1"/>
          </p:cNvSpPr>
          <p:nvPr/>
        </p:nvSpPr>
        <p:spPr bwMode="auto">
          <a:xfrm>
            <a:off x="6955233" y="1828800"/>
            <a:ext cx="371475" cy="400050"/>
          </a:xfrm>
          <a:prstGeom prst="line">
            <a:avLst/>
          </a:prstGeom>
          <a:noFill/>
          <a:ln w="38100">
            <a:solidFill>
              <a:schemeClr val="accent1"/>
            </a:solidFill>
            <a:round/>
            <a:headEnd/>
            <a:tailEnd/>
          </a:ln>
        </p:spPr>
        <p:txBody>
          <a:bodyPr>
            <a:prstTxWarp prst="textNoShape">
              <a:avLst/>
            </a:prstTxWarp>
            <a:spAutoFit/>
          </a:bodyPr>
          <a:lstStyle/>
          <a:p>
            <a:endParaRPr lang="en-US" sz="1800"/>
          </a:p>
        </p:txBody>
      </p:sp>
      <p:sp>
        <p:nvSpPr>
          <p:cNvPr id="91145" name="Text Box 9"/>
          <p:cNvSpPr txBox="1">
            <a:spLocks noChangeArrowheads="1"/>
          </p:cNvSpPr>
          <p:nvPr/>
        </p:nvSpPr>
        <p:spPr bwMode="auto">
          <a:xfrm>
            <a:off x="8086327" y="3056335"/>
            <a:ext cx="829073" cy="369332"/>
          </a:xfrm>
          <a:prstGeom prst="rect">
            <a:avLst/>
          </a:prstGeom>
          <a:noFill/>
          <a:ln w="38100">
            <a:noFill/>
            <a:miter lim="800000"/>
            <a:headEnd/>
            <a:tailEnd/>
          </a:ln>
        </p:spPr>
        <p:txBody>
          <a:bodyPr wrap="none">
            <a:prstTxWarp prst="textNoShape">
              <a:avLst/>
            </a:prstTxWarp>
            <a:spAutoFit/>
          </a:bodyPr>
          <a:lstStyle/>
          <a:p>
            <a:r>
              <a:rPr lang="en-US" sz="1800"/>
              <a:t>log(x)</a:t>
            </a:r>
          </a:p>
        </p:txBody>
      </p:sp>
      <p:sp>
        <p:nvSpPr>
          <p:cNvPr id="91146" name="Text Box 10"/>
          <p:cNvSpPr txBox="1">
            <a:spLocks noChangeArrowheads="1"/>
          </p:cNvSpPr>
          <p:nvPr/>
        </p:nvSpPr>
        <p:spPr bwMode="auto">
          <a:xfrm>
            <a:off x="5562600" y="1485900"/>
            <a:ext cx="1125629" cy="369332"/>
          </a:xfrm>
          <a:prstGeom prst="rect">
            <a:avLst/>
          </a:prstGeom>
          <a:noFill/>
          <a:ln w="38100">
            <a:noFill/>
            <a:miter lim="800000"/>
            <a:headEnd/>
            <a:tailEnd/>
          </a:ln>
        </p:spPr>
        <p:txBody>
          <a:bodyPr wrap="none">
            <a:prstTxWarp prst="textNoShape">
              <a:avLst/>
            </a:prstTxWarp>
            <a:spAutoFit/>
          </a:bodyPr>
          <a:lstStyle/>
          <a:p>
            <a:r>
              <a:rPr lang="en-US" sz="1800"/>
              <a:t>log(p(x))</a:t>
            </a:r>
          </a:p>
        </p:txBody>
      </p:sp>
      <p:sp>
        <p:nvSpPr>
          <p:cNvPr id="91147" name="Line 14"/>
          <p:cNvSpPr>
            <a:spLocks noChangeShapeType="1"/>
          </p:cNvSpPr>
          <p:nvPr/>
        </p:nvSpPr>
        <p:spPr bwMode="auto">
          <a:xfrm>
            <a:off x="7526733" y="2457450"/>
            <a:ext cx="371475" cy="400050"/>
          </a:xfrm>
          <a:prstGeom prst="line">
            <a:avLst/>
          </a:prstGeom>
          <a:noFill/>
          <a:ln w="38100">
            <a:solidFill>
              <a:schemeClr val="accent1"/>
            </a:solidFill>
            <a:round/>
            <a:headEnd/>
            <a:tailEnd/>
          </a:ln>
        </p:spPr>
        <p:txBody>
          <a:bodyPr>
            <a:prstTxWarp prst="textNoShape">
              <a:avLst/>
            </a:prstTxWarp>
            <a:spAutoFit/>
          </a:bodyPr>
          <a:lstStyle/>
          <a:p>
            <a:endParaRPr lang="en-US" sz="1800"/>
          </a:p>
        </p:txBody>
      </p:sp>
      <p:sp>
        <p:nvSpPr>
          <p:cNvPr id="91148" name="Freeform 18"/>
          <p:cNvSpPr>
            <a:spLocks/>
          </p:cNvSpPr>
          <p:nvPr/>
        </p:nvSpPr>
        <p:spPr bwMode="auto">
          <a:xfrm rot="20536920">
            <a:off x="7292569" y="1907224"/>
            <a:ext cx="302211" cy="726648"/>
          </a:xfrm>
          <a:custGeom>
            <a:avLst/>
            <a:gdLst>
              <a:gd name="T0" fmla="*/ 0 w 512"/>
              <a:gd name="T1" fmla="*/ 20161250 h 584"/>
              <a:gd name="T2" fmla="*/ 725805000 w 512"/>
              <a:gd name="T3" fmla="*/ 141128750 h 584"/>
              <a:gd name="T4" fmla="*/ 1209675000 w 512"/>
              <a:gd name="T5" fmla="*/ 866933750 h 584"/>
              <a:gd name="T6" fmla="*/ 1209675000 w 512"/>
              <a:gd name="T7" fmla="*/ 1471771250 h 584"/>
              <a:gd name="T8" fmla="*/ 0 60000 65536"/>
              <a:gd name="T9" fmla="*/ 0 60000 65536"/>
              <a:gd name="T10" fmla="*/ 0 60000 65536"/>
              <a:gd name="T11" fmla="*/ 0 60000 65536"/>
              <a:gd name="T12" fmla="*/ 0 w 512"/>
              <a:gd name="T13" fmla="*/ 0 h 584"/>
              <a:gd name="T14" fmla="*/ 512 w 512"/>
              <a:gd name="T15" fmla="*/ 584 h 584"/>
            </a:gdLst>
            <a:ahLst/>
            <a:cxnLst>
              <a:cxn ang="T8">
                <a:pos x="T0" y="T1"/>
              </a:cxn>
              <a:cxn ang="T9">
                <a:pos x="T2" y="T3"/>
              </a:cxn>
              <a:cxn ang="T10">
                <a:pos x="T4" y="T5"/>
              </a:cxn>
              <a:cxn ang="T11">
                <a:pos x="T6" y="T7"/>
              </a:cxn>
            </a:cxnLst>
            <a:rect l="T12" t="T13" r="T14" b="T15"/>
            <a:pathLst>
              <a:path w="512" h="584">
                <a:moveTo>
                  <a:pt x="0" y="8"/>
                </a:moveTo>
                <a:cubicBezTo>
                  <a:pt x="104" y="4"/>
                  <a:pt x="208" y="0"/>
                  <a:pt x="288" y="56"/>
                </a:cubicBezTo>
                <a:cubicBezTo>
                  <a:pt x="368" y="112"/>
                  <a:pt x="448" y="256"/>
                  <a:pt x="480" y="344"/>
                </a:cubicBezTo>
                <a:cubicBezTo>
                  <a:pt x="512" y="432"/>
                  <a:pt x="496" y="508"/>
                  <a:pt x="480" y="584"/>
                </a:cubicBezTo>
              </a:path>
            </a:pathLst>
          </a:custGeom>
          <a:noFill/>
          <a:ln w="19050">
            <a:solidFill>
              <a:srgbClr val="0033CC"/>
            </a:solidFill>
            <a:round/>
            <a:headEnd/>
            <a:tailEnd type="triangle" w="med" len="med"/>
          </a:ln>
        </p:spPr>
        <p:txBody>
          <a:bodyPr wrap="square">
            <a:prstTxWarp prst="textNoShape">
              <a:avLst/>
            </a:prstTxWarp>
            <a:spAutoFit/>
          </a:bodyPr>
          <a:lstStyle/>
          <a:p>
            <a:endParaRPr lang="en-US" sz="1800"/>
          </a:p>
        </p:txBody>
      </p:sp>
      <p:sp>
        <p:nvSpPr>
          <p:cNvPr id="91149" name="Text Box 19"/>
          <p:cNvSpPr txBox="1">
            <a:spLocks noChangeArrowheads="1"/>
          </p:cNvSpPr>
          <p:nvPr/>
        </p:nvSpPr>
        <p:spPr bwMode="auto">
          <a:xfrm>
            <a:off x="7812483" y="1885950"/>
            <a:ext cx="1027845" cy="369332"/>
          </a:xfrm>
          <a:prstGeom prst="rect">
            <a:avLst/>
          </a:prstGeom>
          <a:noFill/>
          <a:ln w="38100">
            <a:noFill/>
            <a:miter lim="800000"/>
            <a:headEnd/>
            <a:tailEnd/>
          </a:ln>
        </p:spPr>
        <p:txBody>
          <a:bodyPr wrap="none">
            <a:prstTxWarp prst="textNoShape">
              <a:avLst/>
            </a:prstTxWarp>
            <a:spAutoFit/>
          </a:bodyPr>
          <a:lstStyle/>
          <a:p>
            <a:r>
              <a:rPr lang="en-US" sz="1800">
                <a:solidFill>
                  <a:srgbClr val="0033CC"/>
                </a:solidFill>
              </a:rPr>
              <a:t>x →b*x</a:t>
            </a:r>
          </a:p>
        </p:txBody>
      </p:sp>
      <p:sp>
        <p:nvSpPr>
          <p:cNvPr id="14" name="TextBox 13">
            <a:extLst>
              <a:ext uri="{FF2B5EF4-FFF2-40B4-BE49-F238E27FC236}">
                <a16:creationId xmlns:a16="http://schemas.microsoft.com/office/drawing/2014/main" id="{895C713E-F25D-1743-9581-FA044FEFC9CA}"/>
              </a:ext>
            </a:extLst>
          </p:cNvPr>
          <p:cNvSpPr txBox="1"/>
          <p:nvPr/>
        </p:nvSpPr>
        <p:spPr>
          <a:xfrm>
            <a:off x="6858000" y="4742353"/>
            <a:ext cx="2135393"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Lada Adamic</a:t>
            </a:r>
          </a:p>
        </p:txBody>
      </p:sp>
    </p:spTree>
    <p:extLst>
      <p:ext uri="{BB962C8B-B14F-4D97-AF65-F5344CB8AC3E}">
        <p14:creationId xmlns:p14="http://schemas.microsoft.com/office/powerpoint/2010/main" val="17486599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F804C-CBFB-7F4A-8D89-10071C87788B}"/>
              </a:ext>
            </a:extLst>
          </p:cNvPr>
          <p:cNvSpPr>
            <a:spLocks noGrp="1"/>
          </p:cNvSpPr>
          <p:nvPr>
            <p:ph type="title"/>
          </p:nvPr>
        </p:nvSpPr>
        <p:spPr/>
        <p:txBody>
          <a:bodyPr/>
          <a:lstStyle/>
          <a:p>
            <a:r>
              <a:rPr lang="en-US" dirty="0"/>
              <a:t>Language: </a:t>
            </a:r>
            <a:r>
              <a:rPr lang="en-US" dirty="0" err="1"/>
              <a:t>Zipf's</a:t>
            </a:r>
            <a:r>
              <a:rPr lang="en-US" dirty="0"/>
              <a:t> law is a power-law</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A42462C-70E4-0F47-B87C-A449822D1BE8}"/>
                  </a:ext>
                </a:extLst>
              </p:cNvPr>
              <p:cNvSpPr>
                <a:spLocks noGrp="1"/>
              </p:cNvSpPr>
              <p:nvPr>
                <p:ph idx="1"/>
              </p:nvPr>
            </p:nvSpPr>
            <p:spPr>
              <a:xfrm>
                <a:off x="822960" y="1200150"/>
                <a:ext cx="8321040" cy="4419600"/>
              </a:xfrm>
            </p:spPr>
            <p:txBody>
              <a:bodyPr>
                <a:noAutofit/>
              </a:bodyPr>
              <a:lstStyle/>
              <a:p>
                <a:pPr>
                  <a:lnSpc>
                    <a:spcPct val="120000"/>
                  </a:lnSpc>
                </a:pPr>
                <a:r>
                  <a:rPr lang="en-US" sz="2000" dirty="0">
                    <a:latin typeface="Calibri" charset="0"/>
                  </a:rPr>
                  <a:t>How frequent is the 3rd or 100th most common word?</a:t>
                </a:r>
              </a:p>
              <a:p>
                <a:pPr>
                  <a:lnSpc>
                    <a:spcPct val="120000"/>
                  </a:lnSpc>
                </a:pPr>
                <a:r>
                  <a:rPr lang="en-US" sz="2000" dirty="0">
                    <a:latin typeface="Calibri" charset="0"/>
                  </a:rPr>
                  <a:t>Few very frequent words (“the”, “of”), lots of rare ones (“expressive”, “Jurafsky”)</a:t>
                </a:r>
              </a:p>
              <a:p>
                <a:pPr>
                  <a:lnSpc>
                    <a:spcPct val="120000"/>
                  </a:lnSpc>
                </a:pPr>
                <a:r>
                  <a:rPr lang="en-US" sz="2000" b="1" dirty="0" err="1">
                    <a:latin typeface="Calibri" charset="0"/>
                  </a:rPr>
                  <a:t>Zipf's</a:t>
                </a:r>
                <a:r>
                  <a:rPr lang="en-US" sz="2000" b="1" dirty="0">
                    <a:latin typeface="Calibri" charset="0"/>
                  </a:rPr>
                  <a:t> law (George K. </a:t>
                </a:r>
                <a:r>
                  <a:rPr lang="en-US" sz="2000" b="1" dirty="0" err="1">
                    <a:latin typeface="Calibri" charset="0"/>
                  </a:rPr>
                  <a:t>Zipf</a:t>
                </a:r>
                <a:r>
                  <a:rPr lang="en-US" sz="2000" b="1" dirty="0">
                    <a:latin typeface="Calibri" charset="0"/>
                  </a:rPr>
                  <a:t>): </a:t>
                </a:r>
                <a:r>
                  <a:rPr lang="en-US" sz="2000" dirty="0">
                    <a:latin typeface="Calibri" charset="0"/>
                  </a:rPr>
                  <a:t>the frequency of the </a:t>
                </a:r>
                <a:r>
                  <a:rPr lang="en-US" sz="2000" i="1" dirty="0" err="1">
                    <a:latin typeface="Calibri" charset="0"/>
                  </a:rPr>
                  <a:t>r</a:t>
                </a:r>
                <a:r>
                  <a:rPr lang="en-US" sz="2000" dirty="0" err="1">
                    <a:latin typeface="Calibri" charset="0"/>
                  </a:rPr>
                  <a:t>'th</a:t>
                </a:r>
                <a:r>
                  <a:rPr lang="en-US" sz="2000" dirty="0">
                    <a:latin typeface="Calibri" charset="0"/>
                  </a:rPr>
                  <a:t> most frequent word is inversely proportional to its rank: </a:t>
                </a:r>
                <a:br>
                  <a:rPr lang="en-US" sz="2000" dirty="0">
                    <a:latin typeface="Calibri" charset="0"/>
                  </a:rPr>
                </a:br>
                <a:r>
                  <a:rPr lang="en-US" sz="2000" dirty="0">
                    <a:latin typeface="Calibri" charset="0"/>
                  </a:rPr>
                  <a:t>             </a:t>
                </a:r>
                <a14:m>
                  <m:oMath xmlns:m="http://schemas.openxmlformats.org/officeDocument/2006/math">
                    <m:r>
                      <m:rPr>
                        <m:nor/>
                      </m:rPr>
                      <a:rPr lang="en-US" sz="2000">
                        <a:latin typeface="Cambria Math" panose="02040503050406030204" pitchFamily="18" charset="0"/>
                      </a:rPr>
                      <m:t>freq</m:t>
                    </m:r>
                    <m:r>
                      <a:rPr lang="en-US" sz="2000" i="1">
                        <a:latin typeface="Cambria Math" panose="02040503050406030204" pitchFamily="18" charset="0"/>
                      </a:rPr>
                      <m:t>(</m:t>
                    </m:r>
                    <m:r>
                      <m:rPr>
                        <m:nor/>
                      </m:rPr>
                      <a:rPr lang="en-US" sz="2000" i="1">
                        <a:latin typeface="Cambria Math" panose="02040503050406030204" pitchFamily="18" charset="0"/>
                      </a:rPr>
                      <m:t>r</m:t>
                    </m:r>
                    <m:r>
                      <m:rPr>
                        <m:nor/>
                      </m:rPr>
                      <a:rPr lang="en-US" sz="2000" b="0" i="1" smtClean="0">
                        <a:latin typeface="Cambria Math" panose="02040503050406030204" pitchFamily="18" charset="0"/>
                      </a:rPr>
                      <m:t>' </m:t>
                    </m:r>
                    <m:r>
                      <m:rPr>
                        <m:nor/>
                      </m:rPr>
                      <a:rPr lang="en-US" sz="2000">
                        <a:latin typeface="Cambria Math" panose="02040503050406030204" pitchFamily="18" charset="0"/>
                      </a:rPr>
                      <m:t>th</m:t>
                    </m:r>
                    <m:r>
                      <m:rPr>
                        <m:nor/>
                      </m:rPr>
                      <a:rPr lang="en-US" sz="2000">
                        <a:latin typeface="Cambria Math" panose="02040503050406030204" pitchFamily="18" charset="0"/>
                      </a:rPr>
                      <m:t> </m:t>
                    </m:r>
                    <m:r>
                      <m:rPr>
                        <m:nor/>
                      </m:rPr>
                      <a:rPr lang="en-US" sz="2000">
                        <a:latin typeface="Cambria Math" panose="02040503050406030204" pitchFamily="18" charset="0"/>
                      </a:rPr>
                      <m:t>most</m:t>
                    </m:r>
                    <m:r>
                      <m:rPr>
                        <m:nor/>
                      </m:rPr>
                      <a:rPr lang="en-US" sz="2000">
                        <a:latin typeface="Cambria Math" panose="02040503050406030204" pitchFamily="18" charset="0"/>
                      </a:rPr>
                      <m:t> </m:t>
                    </m:r>
                    <m:r>
                      <m:rPr>
                        <m:nor/>
                      </m:rPr>
                      <a:rPr lang="en-US" sz="2000">
                        <a:latin typeface="Cambria Math" panose="02040503050406030204" pitchFamily="18" charset="0"/>
                      </a:rPr>
                      <m:t>frequent</m:t>
                    </m:r>
                    <m:r>
                      <m:rPr>
                        <m:nor/>
                      </m:rPr>
                      <a:rPr lang="en-US" sz="2000">
                        <a:latin typeface="Cambria Math" panose="02040503050406030204" pitchFamily="18" charset="0"/>
                      </a:rPr>
                      <m:t> </m:t>
                    </m:r>
                    <m:r>
                      <m:rPr>
                        <m:nor/>
                      </m:rPr>
                      <a:rPr lang="en-US" sz="2000">
                        <a:latin typeface="Cambria Math" panose="02040503050406030204" pitchFamily="18" charset="0"/>
                      </a:rPr>
                      <m:t>word</m:t>
                    </m:r>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sSup>
                          <m:sSupPr>
                            <m:ctrlPr>
                              <a:rPr lang="en-US" sz="2000" i="1">
                                <a:latin typeface="Cambria Math" panose="02040503050406030204" pitchFamily="18" charset="0"/>
                                <a:ea typeface="Cambria Math" panose="02040503050406030204" pitchFamily="18" charset="0"/>
                              </a:rPr>
                            </m:ctrlPr>
                          </m:sSupPr>
                          <m:e>
                            <m:r>
                              <a:rPr lang="en-US" sz="2000" i="1">
                                <a:latin typeface="Cambria Math" panose="02040503050406030204" pitchFamily="18" charset="0"/>
                                <a:ea typeface="Cambria Math" panose="02040503050406030204" pitchFamily="18" charset="0"/>
                              </a:rPr>
                              <m:t>𝑟</m:t>
                            </m:r>
                          </m:e>
                          <m:sup>
                            <m:r>
                              <a:rPr lang="en-US" sz="2000" i="1">
                                <a:latin typeface="Cambria Math" panose="02040503050406030204" pitchFamily="18" charset="0"/>
                                <a:ea typeface="Cambria Math" panose="02040503050406030204" pitchFamily="18" charset="0"/>
                              </a:rPr>
                              <m:t>𝛽</m:t>
                            </m:r>
                          </m:sup>
                        </m:sSup>
                      </m:den>
                    </m:f>
                    <m:r>
                      <a:rPr lang="en-US" sz="2000" i="1">
                        <a:latin typeface="Cambria Math" panose="02040503050406030204" pitchFamily="18" charset="0"/>
                        <a:ea typeface="Cambria Math" panose="02040503050406030204" pitchFamily="18" charset="0"/>
                      </a:rPr>
                      <m:t> </m:t>
                    </m:r>
                  </m:oMath>
                </a14:m>
                <a:r>
                  <a:rPr lang="en-US" sz="2000" dirty="0">
                    <a:latin typeface="Calibri" charset="0"/>
                  </a:rPr>
                  <a:t>       </a:t>
                </a:r>
              </a:p>
              <a:p>
                <a:pPr>
                  <a:lnSpc>
                    <a:spcPct val="120000"/>
                  </a:lnSpc>
                </a:pPr>
                <a:r>
                  <a:rPr lang="en-US" sz="2000" dirty="0">
                    <a:latin typeface="Calibri" charset="0"/>
                  </a:rPr>
                  <a:t>with </a:t>
                </a:r>
                <a:r>
                  <a:rPr lang="en-US" sz="2000" b="1" i="1" dirty="0">
                    <a:latin typeface="Symbol" charset="2"/>
                  </a:rPr>
                  <a:t>b</a:t>
                </a:r>
                <a:r>
                  <a:rPr lang="en-US" sz="2000" dirty="0">
                    <a:latin typeface="Calibri" charset="0"/>
                  </a:rPr>
                  <a:t> close to unity. </a:t>
                </a:r>
              </a:p>
              <a:p>
                <a:pPr>
                  <a:lnSpc>
                    <a:spcPct val="120000"/>
                  </a:lnSpc>
                </a:pPr>
                <a:r>
                  <a:rPr lang="en-US" sz="2000" dirty="0"/>
                  <a:t> The most frequent word is twice as frequent as the 2</a:t>
                </a:r>
                <a:r>
                  <a:rPr lang="en-US" sz="2000" baseline="30000" dirty="0"/>
                  <a:t>nd</a:t>
                </a:r>
                <a:r>
                  <a:rPr lang="en-US" sz="2000" dirty="0"/>
                  <a:t>, 3 times as frequent as the 3</a:t>
                </a:r>
                <a:r>
                  <a:rPr lang="en-US" sz="2000" baseline="30000" dirty="0"/>
                  <a:t>rd</a:t>
                </a:r>
                <a:r>
                  <a:rPr lang="en-US" sz="2000" dirty="0"/>
                  <a:t>, etc.</a:t>
                </a:r>
              </a:p>
            </p:txBody>
          </p:sp>
        </mc:Choice>
        <mc:Fallback>
          <p:sp>
            <p:nvSpPr>
              <p:cNvPr id="3" name="Content Placeholder 2">
                <a:extLst>
                  <a:ext uri="{FF2B5EF4-FFF2-40B4-BE49-F238E27FC236}">
                    <a16:creationId xmlns:a16="http://schemas.microsoft.com/office/drawing/2014/main" id="{9A42462C-70E4-0F47-B87C-A449822D1BE8}"/>
                  </a:ext>
                </a:extLst>
              </p:cNvPr>
              <p:cNvSpPr>
                <a:spLocks noGrp="1" noRot="1" noChangeAspect="1" noMove="1" noResize="1" noEditPoints="1" noAdjustHandles="1" noChangeArrowheads="1" noChangeShapeType="1" noTextEdit="1"/>
              </p:cNvSpPr>
              <p:nvPr>
                <p:ph idx="1"/>
              </p:nvPr>
            </p:nvSpPr>
            <p:spPr>
              <a:xfrm>
                <a:off x="822960" y="1200150"/>
                <a:ext cx="8321040" cy="4419600"/>
              </a:xfrm>
              <a:blipFill>
                <a:blip r:embed="rId3"/>
                <a:stretch>
                  <a:fillRect l="-1829" r="-1372"/>
                </a:stretch>
              </a:blipFill>
            </p:spPr>
            <p:txBody>
              <a:bodyPr/>
              <a:lstStyle/>
              <a:p>
                <a:r>
                  <a:rPr lang="en-US">
                    <a:noFill/>
                  </a:rPr>
                  <a:t> </a:t>
                </a:r>
              </a:p>
            </p:txBody>
          </p:sp>
        </mc:Fallback>
      </mc:AlternateContent>
    </p:spTree>
    <p:extLst>
      <p:ext uri="{BB962C8B-B14F-4D97-AF65-F5344CB8AC3E}">
        <p14:creationId xmlns:p14="http://schemas.microsoft.com/office/powerpoint/2010/main" val="138939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685800"/>
            <a:ext cx="7543800" cy="342900"/>
          </a:xfrm>
        </p:spPr>
        <p:txBody>
          <a:bodyPr>
            <a:noAutofit/>
          </a:bodyPr>
          <a:lstStyle/>
          <a:p>
            <a:r>
              <a:rPr lang="en-US" sz="4000" dirty="0"/>
              <a:t>Pareto’s law and power-laws</a:t>
            </a:r>
          </a:p>
        </p:txBody>
      </p:sp>
      <p:sp>
        <p:nvSpPr>
          <p:cNvPr id="90115" name="Rectangle 3"/>
          <p:cNvSpPr>
            <a:spLocks noGrp="1" noChangeArrowheads="1"/>
          </p:cNvSpPr>
          <p:nvPr>
            <p:ph sz="quarter" idx="1"/>
          </p:nvPr>
        </p:nvSpPr>
        <p:spPr>
          <a:xfrm>
            <a:off x="990600" y="1143000"/>
            <a:ext cx="7543800" cy="3829050"/>
          </a:xfrm>
        </p:spPr>
        <p:txBody>
          <a:bodyPr/>
          <a:lstStyle/>
          <a:p>
            <a:pPr>
              <a:lnSpc>
                <a:spcPct val="90000"/>
              </a:lnSpc>
            </a:pPr>
            <a:endParaRPr lang="en-US" dirty="0">
              <a:latin typeface="Calibri" charset="0"/>
            </a:endParaRPr>
          </a:p>
          <a:p>
            <a:pPr>
              <a:lnSpc>
                <a:spcPct val="90000"/>
              </a:lnSpc>
            </a:pPr>
            <a:r>
              <a:rPr lang="en-US" dirty="0">
                <a:latin typeface="Calibri" charset="0"/>
              </a:rPr>
              <a:t>Pareto</a:t>
            </a:r>
          </a:p>
          <a:p>
            <a:pPr lvl="1">
              <a:lnSpc>
                <a:spcPct val="90000"/>
              </a:lnSpc>
            </a:pPr>
            <a:r>
              <a:rPr lang="en-US" dirty="0">
                <a:latin typeface="Calibri" charset="0"/>
              </a:rPr>
              <a:t>The Italian economist </a:t>
            </a:r>
            <a:r>
              <a:rPr lang="en-US" dirty="0" err="1">
                <a:latin typeface="Calibri" charset="0"/>
              </a:rPr>
              <a:t>Vilfredo</a:t>
            </a:r>
            <a:r>
              <a:rPr lang="en-US" dirty="0">
                <a:latin typeface="Calibri" charset="0"/>
              </a:rPr>
              <a:t> Pareto was interested in the distribution of income. </a:t>
            </a:r>
          </a:p>
          <a:p>
            <a:pPr lvl="1">
              <a:lnSpc>
                <a:spcPct val="90000"/>
              </a:lnSpc>
            </a:pPr>
            <a:r>
              <a:rPr lang="en-US" dirty="0">
                <a:latin typeface="Calibri" charset="0"/>
              </a:rPr>
              <a:t>Pareto’s law is expressed in terms of the cumulative distribution (the probability that a person earns X or more).</a:t>
            </a:r>
          </a:p>
          <a:p>
            <a:pPr lvl="1">
              <a:lnSpc>
                <a:spcPct val="90000"/>
              </a:lnSpc>
              <a:buFont typeface="Wingdings" charset="2"/>
              <a:buNone/>
            </a:pPr>
            <a:br>
              <a:rPr lang="en-US" sz="2800" b="1" i="1" dirty="0">
                <a:latin typeface="Calibri" charset="0"/>
              </a:rPr>
            </a:br>
            <a:r>
              <a:rPr lang="en-US" sz="2800" b="1" i="1" dirty="0">
                <a:latin typeface="Calibri" charset="0"/>
              </a:rPr>
              <a:t>P[X &gt; x] ~ x</a:t>
            </a:r>
            <a:r>
              <a:rPr lang="en-US" sz="2800" b="1" i="1" baseline="30000" dirty="0">
                <a:latin typeface="Calibri" charset="0"/>
              </a:rPr>
              <a:t>-k </a:t>
            </a:r>
          </a:p>
          <a:p>
            <a:pPr lvl="1">
              <a:lnSpc>
                <a:spcPct val="90000"/>
              </a:lnSpc>
              <a:buFont typeface="Wingdings" charset="2"/>
              <a:buNone/>
            </a:pPr>
            <a:endParaRPr lang="en-US" sz="1425" b="1" i="1" dirty="0">
              <a:latin typeface="Calibri" charset="0"/>
            </a:endParaRPr>
          </a:p>
          <a:p>
            <a:pPr lvl="1">
              <a:lnSpc>
                <a:spcPct val="90000"/>
              </a:lnSpc>
              <a:buFont typeface="Wingdings" charset="2"/>
              <a:buNone/>
            </a:pPr>
            <a:endParaRPr lang="en-US" sz="1425" b="1" i="1" dirty="0">
              <a:latin typeface="Calibri" charset="0"/>
            </a:endParaRPr>
          </a:p>
        </p:txBody>
      </p:sp>
      <p:sp>
        <p:nvSpPr>
          <p:cNvPr id="5" name="TextBox 4">
            <a:extLst>
              <a:ext uri="{FF2B5EF4-FFF2-40B4-BE49-F238E27FC236}">
                <a16:creationId xmlns:a16="http://schemas.microsoft.com/office/drawing/2014/main" id="{4A4FE6C1-B543-F448-855C-83BCBE7BC95A}"/>
              </a:ext>
            </a:extLst>
          </p:cNvPr>
          <p:cNvSpPr txBox="1"/>
          <p:nvPr/>
        </p:nvSpPr>
        <p:spPr>
          <a:xfrm>
            <a:off x="6858000" y="4742353"/>
            <a:ext cx="2135393" cy="338554"/>
          </a:xfrm>
          <a:prstGeom prst="rect">
            <a:avLst/>
          </a:prstGeom>
          <a:noFill/>
        </p:spPr>
        <p:txBody>
          <a:bodyPr wrap="none" rtlCol="0">
            <a:spAutoFit/>
          </a:bodyPr>
          <a:lstStyle/>
          <a:p>
            <a:r>
              <a:rPr lang="en-US" sz="1600" dirty="0">
                <a:latin typeface="Calibri" panose="020F0502020204030204" pitchFamily="34" charset="0"/>
                <a:cs typeface="Calibri" panose="020F0502020204030204" pitchFamily="34" charset="0"/>
              </a:rPr>
              <a:t>Slide from Lada Adamic</a:t>
            </a:r>
          </a:p>
        </p:txBody>
      </p:sp>
    </p:spTree>
    <p:extLst>
      <p:ext uri="{BB962C8B-B14F-4D97-AF65-F5344CB8AC3E}">
        <p14:creationId xmlns:p14="http://schemas.microsoft.com/office/powerpoint/2010/main" val="2608244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38200" y="205980"/>
            <a:ext cx="6819900" cy="651271"/>
          </a:xfrm>
        </p:spPr>
        <p:txBody>
          <a:bodyPr/>
          <a:lstStyle/>
          <a:p>
            <a:r>
              <a:rPr lang="en-US" dirty="0"/>
              <a:t>Income</a:t>
            </a:r>
          </a:p>
        </p:txBody>
      </p:sp>
      <p:sp>
        <p:nvSpPr>
          <p:cNvPr id="92163" name="Rectangle 3"/>
          <p:cNvSpPr>
            <a:spLocks noGrp="1" noChangeArrowheads="1"/>
          </p:cNvSpPr>
          <p:nvPr>
            <p:ph sz="quarter" idx="1"/>
          </p:nvPr>
        </p:nvSpPr>
        <p:spPr>
          <a:xfrm>
            <a:off x="1371600" y="971550"/>
            <a:ext cx="7086600" cy="3965970"/>
          </a:xfrm>
        </p:spPr>
        <p:txBody>
          <a:bodyPr>
            <a:normAutofit lnSpcReduction="10000"/>
          </a:bodyPr>
          <a:lstStyle/>
          <a:p>
            <a:r>
              <a:rPr lang="en-US" dirty="0">
                <a:latin typeface="Calibri" charset="0"/>
              </a:rPr>
              <a:t>The fraction </a:t>
            </a:r>
            <a:r>
              <a:rPr lang="en-US" dirty="0" err="1">
                <a:latin typeface="Calibri" charset="0"/>
              </a:rPr>
              <a:t>i</a:t>
            </a:r>
            <a:r>
              <a:rPr lang="en-US" dirty="0">
                <a:latin typeface="Calibri" charset="0"/>
              </a:rPr>
              <a:t> of the income going to the richest P of the population:</a:t>
            </a:r>
            <a:r>
              <a:rPr lang="en-US" sz="2700" dirty="0">
                <a:latin typeface="Calibri" charset="0"/>
              </a:rPr>
              <a:t>	</a:t>
            </a:r>
          </a:p>
          <a:p>
            <a:pPr marL="0" lvl="1" indent="0">
              <a:spcBef>
                <a:spcPts val="431"/>
              </a:spcBef>
              <a:buNone/>
            </a:pPr>
            <a:r>
              <a:rPr lang="en-US" sz="2700" dirty="0">
                <a:latin typeface="Calibri" charset="0"/>
              </a:rPr>
              <a:t>		</a:t>
            </a:r>
            <a:r>
              <a:rPr lang="en-US" sz="2700" dirty="0" err="1">
                <a:latin typeface="Calibri" charset="0"/>
              </a:rPr>
              <a:t>i</a:t>
            </a:r>
            <a:r>
              <a:rPr lang="en-US" sz="2700" dirty="0">
                <a:latin typeface="Calibri" charset="0"/>
              </a:rPr>
              <a:t>= (100/P)</a:t>
            </a:r>
            <a:r>
              <a:rPr lang="en-US" sz="3000" baseline="30000" dirty="0"/>
              <a:t>η</a:t>
            </a:r>
            <a:r>
              <a:rPr lang="en-US" sz="3000" baseline="30000" dirty="0">
                <a:latin typeface="Calibri" charset="0"/>
              </a:rPr>
              <a:t>-1</a:t>
            </a:r>
            <a:endParaRPr lang="en-US" sz="3000" dirty="0">
              <a:latin typeface="Calibri" charset="0"/>
            </a:endParaRPr>
          </a:p>
          <a:p>
            <a:pPr marL="342900" lvl="1" indent="-342900">
              <a:spcBef>
                <a:spcPts val="431"/>
              </a:spcBef>
            </a:pPr>
            <a:r>
              <a:rPr lang="en-US" dirty="0">
                <a:latin typeface="Calibri" charset="0"/>
              </a:rPr>
              <a:t>if </a:t>
            </a:r>
            <a:r>
              <a:rPr lang="en-US" dirty="0" err="1"/>
              <a:t>η</a:t>
            </a:r>
            <a:r>
              <a:rPr lang="en-US" dirty="0">
                <a:latin typeface="Calibri" charset="0"/>
              </a:rPr>
              <a:t> = 0.5</a:t>
            </a:r>
          </a:p>
          <a:p>
            <a:pPr marL="205978" lvl="2" indent="0">
              <a:spcBef>
                <a:spcPts val="431"/>
              </a:spcBef>
              <a:buNone/>
            </a:pPr>
            <a:r>
              <a:rPr lang="en-US" sz="2100" dirty="0">
                <a:latin typeface="Calibri" charset="0"/>
              </a:rPr>
              <a:t>top 1 percent gets 100</a:t>
            </a:r>
            <a:r>
              <a:rPr lang="en-US" sz="2100" baseline="30000" dirty="0">
                <a:latin typeface="Calibri" charset="0"/>
              </a:rPr>
              <a:t>-0.5 </a:t>
            </a:r>
            <a:r>
              <a:rPr lang="en-US" sz="2100" dirty="0">
                <a:latin typeface="Calibri" charset="0"/>
              </a:rPr>
              <a:t>= .10</a:t>
            </a:r>
            <a:endParaRPr lang="en-US" sz="2100" baseline="30000" dirty="0">
              <a:latin typeface="Calibri" charset="0"/>
            </a:endParaRPr>
          </a:p>
          <a:p>
            <a:pPr marL="342900" lvl="1" indent="-342900">
              <a:spcBef>
                <a:spcPts val="431"/>
              </a:spcBef>
            </a:pPr>
            <a:r>
              <a:rPr lang="en-US" dirty="0">
                <a:latin typeface="Calibri" charset="0"/>
              </a:rPr>
              <a:t>In 2015, </a:t>
            </a:r>
            <a:r>
              <a:rPr lang="en-US" dirty="0" err="1"/>
              <a:t>η</a:t>
            </a:r>
            <a:r>
              <a:rPr lang="en-US" dirty="0">
                <a:latin typeface="Calibri" charset="0"/>
              </a:rPr>
              <a:t> = 0.6   </a:t>
            </a:r>
            <a:r>
              <a:rPr lang="en-US" sz="2100" dirty="0">
                <a:latin typeface="Calibri" charset="0"/>
              </a:rPr>
              <a:t>top 1 percent gets 100</a:t>
            </a:r>
            <a:r>
              <a:rPr lang="en-US" sz="2400" baseline="30000" dirty="0">
                <a:latin typeface="Calibri" charset="0"/>
              </a:rPr>
              <a:t>-0.4 </a:t>
            </a:r>
            <a:r>
              <a:rPr lang="en-US" sz="2100" dirty="0">
                <a:latin typeface="Calibri" charset="0"/>
              </a:rPr>
              <a:t>= .16</a:t>
            </a:r>
          </a:p>
          <a:p>
            <a:pPr marL="342900" lvl="1" indent="-342900">
              <a:spcBef>
                <a:spcPts val="431"/>
              </a:spcBef>
            </a:pPr>
            <a:r>
              <a:rPr lang="en-US" dirty="0">
                <a:latin typeface="Calibri" charset="0"/>
              </a:rPr>
              <a:t>(higher </a:t>
            </a:r>
            <a:r>
              <a:rPr lang="en-US" dirty="0" err="1"/>
              <a:t>η</a:t>
            </a:r>
            <a:r>
              <a:rPr lang="en-US" dirty="0">
                <a:latin typeface="Calibri" charset="0"/>
              </a:rPr>
              <a:t> = more inequality)</a:t>
            </a:r>
          </a:p>
          <a:p>
            <a:r>
              <a:rPr lang="en-US" dirty="0"/>
              <a:t>Thomas Piketty’s book, #1 on NY Times best seller list in 2014, studies how </a:t>
            </a:r>
            <a:r>
              <a:rPr lang="en-US" sz="2600" dirty="0" err="1"/>
              <a:t>η</a:t>
            </a:r>
            <a:r>
              <a:rPr lang="en-US" dirty="0"/>
              <a:t> relates to rise of wealth inequality</a:t>
            </a:r>
          </a:p>
          <a:p>
            <a:pPr marL="342900" lvl="1" indent="-342900">
              <a:spcBef>
                <a:spcPts val="431"/>
              </a:spcBef>
            </a:pPr>
            <a:endParaRPr lang="en-US" dirty="0">
              <a:latin typeface="Calibri" charset="0"/>
            </a:endParaRPr>
          </a:p>
        </p:txBody>
      </p:sp>
      <p:pic>
        <p:nvPicPr>
          <p:cNvPr id="4" name="Picture 3">
            <a:extLst>
              <a:ext uri="{FF2B5EF4-FFF2-40B4-BE49-F238E27FC236}">
                <a16:creationId xmlns:a16="http://schemas.microsoft.com/office/drawing/2014/main" id="{9933AB50-449D-804D-A1A9-E61CB7F283B2}"/>
              </a:ext>
            </a:extLst>
          </p:cNvPr>
          <p:cNvPicPr>
            <a:picLocks noChangeAspect="1"/>
          </p:cNvPicPr>
          <p:nvPr/>
        </p:nvPicPr>
        <p:blipFill>
          <a:blip r:embed="rId2"/>
          <a:stretch>
            <a:fillRect/>
          </a:stretch>
        </p:blipFill>
        <p:spPr>
          <a:xfrm>
            <a:off x="7543800" y="1514191"/>
            <a:ext cx="1399477" cy="2115118"/>
          </a:xfrm>
          <a:prstGeom prst="rect">
            <a:avLst/>
          </a:prstGeom>
        </p:spPr>
      </p:pic>
      <p:sp>
        <p:nvSpPr>
          <p:cNvPr id="2" name="TextBox 1">
            <a:extLst>
              <a:ext uri="{FF2B5EF4-FFF2-40B4-BE49-F238E27FC236}">
                <a16:creationId xmlns:a16="http://schemas.microsoft.com/office/drawing/2014/main" id="{619F5BA0-D6F6-DC46-B359-6D9DFE070FB2}"/>
              </a:ext>
            </a:extLst>
          </p:cNvPr>
          <p:cNvSpPr txBox="1"/>
          <p:nvPr/>
        </p:nvSpPr>
        <p:spPr>
          <a:xfrm>
            <a:off x="457200" y="4857750"/>
            <a:ext cx="8333677" cy="261610"/>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Charles Jones. "</a:t>
            </a:r>
            <a:r>
              <a:rPr lang="en-US" sz="1100" dirty="0">
                <a:latin typeface="Calibri" panose="020F0502020204030204" pitchFamily="34" charset="0"/>
                <a:cs typeface="Calibri" panose="020F0502020204030204" pitchFamily="34" charset="0"/>
                <a:hlinkClick r:id="rId3"/>
              </a:rPr>
              <a:t>Pareto and Piketty: The Macroeconomics of Top Income and Wealth Inequality</a:t>
            </a:r>
            <a:r>
              <a:rPr lang="en-US" sz="1100" dirty="0">
                <a:latin typeface="Calibri" panose="020F0502020204030204" pitchFamily="34" charset="0"/>
                <a:cs typeface="Calibri" panose="020F0502020204030204" pitchFamily="34" charset="0"/>
              </a:rPr>
              <a:t>" </a:t>
            </a:r>
            <a:r>
              <a:rPr lang="en-US" sz="1100" i="1" dirty="0">
                <a:latin typeface="Calibri" panose="020F0502020204030204" pitchFamily="34" charset="0"/>
                <a:cs typeface="Calibri" panose="020F0502020204030204" pitchFamily="34" charset="0"/>
              </a:rPr>
              <a:t>Journal of Economic Perspectives</a:t>
            </a:r>
            <a:r>
              <a:rPr lang="en-US" sz="1100" dirty="0">
                <a:latin typeface="Calibri" panose="020F0502020204030204" pitchFamily="34" charset="0"/>
                <a:cs typeface="Calibri" panose="020F0502020204030204" pitchFamily="34" charset="0"/>
              </a:rPr>
              <a:t>, Winter 2015.</a:t>
            </a:r>
          </a:p>
        </p:txBody>
      </p:sp>
    </p:spTree>
    <p:extLst>
      <p:ext uri="{BB962C8B-B14F-4D97-AF65-F5344CB8AC3E}">
        <p14:creationId xmlns:p14="http://schemas.microsoft.com/office/powerpoint/2010/main" val="402309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6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6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216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16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power laws come from?</a:t>
            </a:r>
          </a:p>
        </p:txBody>
      </p:sp>
      <p:sp>
        <p:nvSpPr>
          <p:cNvPr id="3" name="Content Placeholder 2"/>
          <p:cNvSpPr>
            <a:spLocks noGrp="1"/>
          </p:cNvSpPr>
          <p:nvPr>
            <p:ph sz="quarter" idx="1"/>
          </p:nvPr>
        </p:nvSpPr>
        <p:spPr/>
        <p:txBody>
          <a:bodyPr/>
          <a:lstStyle/>
          <a:p>
            <a:r>
              <a:rPr lang="en-US" dirty="0">
                <a:latin typeface="Calibri" charset="0"/>
              </a:rPr>
              <a:t>Many different processes can lead to power laws</a:t>
            </a:r>
          </a:p>
          <a:p>
            <a:r>
              <a:rPr lang="en-US" dirty="0">
                <a:latin typeface="Calibri" charset="0"/>
              </a:rPr>
              <a:t>There is no one unique mechanism</a:t>
            </a:r>
          </a:p>
          <a:p>
            <a:endParaRPr lang="en-US" dirty="0"/>
          </a:p>
        </p:txBody>
      </p:sp>
      <p:sp>
        <p:nvSpPr>
          <p:cNvPr id="4" name="TextBox 3"/>
          <p:cNvSpPr txBox="1"/>
          <p:nvPr/>
        </p:nvSpPr>
        <p:spPr>
          <a:xfrm>
            <a:off x="6096000" y="4629150"/>
            <a:ext cx="2834430" cy="369332"/>
          </a:xfrm>
          <a:prstGeom prst="rect">
            <a:avLst/>
          </a:prstGeom>
          <a:noFill/>
        </p:spPr>
        <p:txBody>
          <a:bodyPr wrap="none" rtlCol="0">
            <a:spAutoFit/>
          </a:bodyPr>
          <a:lstStyle/>
          <a:p>
            <a:r>
              <a:rPr lang="en-US" sz="1800" dirty="0"/>
              <a:t>Slide from </a:t>
            </a:r>
            <a:r>
              <a:rPr lang="en-US" sz="1800" dirty="0" err="1"/>
              <a:t>Lada</a:t>
            </a:r>
            <a:r>
              <a:rPr lang="en-US" sz="1800" dirty="0"/>
              <a:t> </a:t>
            </a:r>
            <a:r>
              <a:rPr lang="en-US" sz="1800" dirty="0" err="1"/>
              <a:t>Adamic</a:t>
            </a:r>
            <a:endParaRPr lang="en-US" sz="1800" dirty="0"/>
          </a:p>
        </p:txBody>
      </p:sp>
    </p:spTree>
    <p:extLst>
      <p:ext uri="{BB962C8B-B14F-4D97-AF65-F5344CB8AC3E}">
        <p14:creationId xmlns:p14="http://schemas.microsoft.com/office/powerpoint/2010/main" val="20916022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
          <p:cNvSpPr>
            <a:spLocks noGrp="1" noChangeArrowheads="1"/>
          </p:cNvSpPr>
          <p:nvPr>
            <p:ph type="title"/>
          </p:nvPr>
        </p:nvSpPr>
        <p:spPr>
          <a:xfrm>
            <a:off x="990600" y="400050"/>
            <a:ext cx="6838950" cy="514350"/>
          </a:xfrm>
        </p:spPr>
        <p:txBody>
          <a:bodyPr>
            <a:normAutofit fontScale="90000"/>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dirty="0"/>
              <a:t>Preferential attachment</a:t>
            </a:r>
          </a:p>
        </p:txBody>
      </p:sp>
      <p:sp>
        <p:nvSpPr>
          <p:cNvPr id="94212" name="Rectangle 2"/>
          <p:cNvSpPr>
            <a:spLocks noChangeArrowheads="1"/>
          </p:cNvSpPr>
          <p:nvPr/>
        </p:nvSpPr>
        <p:spPr bwMode="auto">
          <a:xfrm>
            <a:off x="990600" y="1257300"/>
            <a:ext cx="8077200" cy="3371850"/>
          </a:xfrm>
          <a:prstGeom prst="rect">
            <a:avLst/>
          </a:prstGeom>
          <a:noFill/>
          <a:ln w="9525">
            <a:noFill/>
            <a:round/>
            <a:headEnd/>
            <a:tailEnd/>
          </a:ln>
        </p:spPr>
        <p:txBody>
          <a:bodyPr lIns="67500" tIns="35100" rIns="67500" bIns="35100">
            <a:prstTxWarp prst="textNoShape">
              <a:avLst/>
            </a:prstTxWarp>
          </a:bodyPr>
          <a:lstStyle/>
          <a:p>
            <a:pPr>
              <a:spcBef>
                <a:spcPts val="450"/>
              </a:spcBef>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GB" sz="3200" dirty="0">
                <a:solidFill>
                  <a:srgbClr val="000000"/>
                </a:solidFill>
                <a:latin typeface="Calibri"/>
                <a:ea typeface="DejaVu Sans" charset="0"/>
                <a:cs typeface="Calibri"/>
              </a:rPr>
              <a:t>Price (1965) model for citation networks</a:t>
            </a:r>
          </a:p>
          <a:p>
            <a:pPr marL="598885" lvl="1" indent="-255985">
              <a:spcBef>
                <a:spcPts val="450"/>
              </a:spcBef>
              <a:buFont typeface="Arial" charset="0"/>
              <a:buChar char="•"/>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GB" sz="2800" b="1" dirty="0">
                <a:solidFill>
                  <a:srgbClr val="000000"/>
                </a:solidFill>
                <a:latin typeface="Calibri"/>
                <a:ea typeface="DejaVu Sans" charset="0"/>
                <a:cs typeface="Calibri"/>
              </a:rPr>
              <a:t>new citations to a paper are proportional to the number it already has</a:t>
            </a:r>
          </a:p>
          <a:p>
            <a:pPr marL="598885" lvl="1" indent="-255985">
              <a:spcBef>
                <a:spcPts val="450"/>
              </a:spcBef>
              <a:buFont typeface="Arial" charset="0"/>
              <a:buChar char="•"/>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GB" sz="2800" dirty="0">
                <a:solidFill>
                  <a:srgbClr val="000000"/>
                </a:solidFill>
                <a:latin typeface="Calibri"/>
                <a:ea typeface="DejaVu Sans" charset="0"/>
                <a:cs typeface="Calibri"/>
              </a:rPr>
              <a:t>each new paper is generated with m citations</a:t>
            </a:r>
          </a:p>
          <a:p>
            <a:pPr marL="598885" lvl="1" indent="-255985">
              <a:spcBef>
                <a:spcPts val="450"/>
              </a:spcBef>
              <a:buFont typeface="Arial" charset="0"/>
              <a:buChar char="•"/>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r>
              <a:rPr lang="en-GB" sz="2800" dirty="0">
                <a:solidFill>
                  <a:srgbClr val="000000"/>
                </a:solidFill>
                <a:latin typeface="Calibri"/>
                <a:ea typeface="DejaVu Sans" charset="0"/>
                <a:cs typeface="Calibri"/>
              </a:rPr>
              <a:t>new papers cite previous papers with probability proportional to their in-degree (citations)</a:t>
            </a:r>
          </a:p>
          <a:p>
            <a:pPr marL="857250" lvl="2" indent="-171450">
              <a:spcBef>
                <a:spcPts val="338"/>
              </a:spcBef>
              <a:tabLst>
                <a:tab pos="255985" algn="l"/>
                <a:tab pos="941785" algn="l"/>
                <a:tab pos="1627585" algn="l"/>
                <a:tab pos="2313385" algn="l"/>
                <a:tab pos="2999185" algn="l"/>
                <a:tab pos="3684985" algn="l"/>
                <a:tab pos="4370785" algn="l"/>
                <a:tab pos="5056585" algn="l"/>
                <a:tab pos="5742385" algn="l"/>
                <a:tab pos="6428185" algn="l"/>
                <a:tab pos="7113985" algn="l"/>
                <a:tab pos="7799785" algn="l"/>
              </a:tabLst>
            </a:pPr>
            <a:endParaRPr lang="en-GB" sz="1350" dirty="0">
              <a:solidFill>
                <a:srgbClr val="000000"/>
              </a:solidFill>
              <a:latin typeface="Calibri"/>
              <a:ea typeface="DejaVu Sans" charset="0"/>
              <a:cs typeface="Calibri"/>
            </a:endParaRPr>
          </a:p>
        </p:txBody>
      </p:sp>
      <p:sp>
        <p:nvSpPr>
          <p:cNvPr id="5" name="TextBox 4">
            <a:extLst>
              <a:ext uri="{FF2B5EF4-FFF2-40B4-BE49-F238E27FC236}">
                <a16:creationId xmlns:a16="http://schemas.microsoft.com/office/drawing/2014/main" id="{A3318438-43B2-5940-8332-21EDA9D6EB8A}"/>
              </a:ext>
            </a:extLst>
          </p:cNvPr>
          <p:cNvSpPr txBox="1"/>
          <p:nvPr/>
        </p:nvSpPr>
        <p:spPr>
          <a:xfrm>
            <a:off x="6096000" y="4629150"/>
            <a:ext cx="2834430" cy="369332"/>
          </a:xfrm>
          <a:prstGeom prst="rect">
            <a:avLst/>
          </a:prstGeom>
          <a:noFill/>
        </p:spPr>
        <p:txBody>
          <a:bodyPr wrap="none" rtlCol="0">
            <a:spAutoFit/>
          </a:bodyPr>
          <a:lstStyle/>
          <a:p>
            <a:r>
              <a:rPr lang="en-US" sz="1800" dirty="0"/>
              <a:t>Slide from </a:t>
            </a:r>
            <a:r>
              <a:rPr lang="en-US" sz="1800" dirty="0" err="1"/>
              <a:t>Lada</a:t>
            </a:r>
            <a:r>
              <a:rPr lang="en-US" sz="1800" dirty="0"/>
              <a:t> </a:t>
            </a:r>
            <a:r>
              <a:rPr lang="en-US" sz="1800" dirty="0" err="1"/>
              <a:t>Adamic</a:t>
            </a:r>
            <a:endParaRPr lang="en-US" sz="1800" dirty="0"/>
          </a:p>
        </p:txBody>
      </p:sp>
    </p:spTree>
    <p:extLst>
      <p:ext uri="{BB962C8B-B14F-4D97-AF65-F5344CB8AC3E}">
        <p14:creationId xmlns:p14="http://schemas.microsoft.com/office/powerpoint/2010/main" val="5959205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1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2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168640" cy="680397"/>
          </a:xfrm>
        </p:spPr>
        <p:txBody>
          <a:bodyPr>
            <a:noAutofit/>
          </a:bodyPr>
          <a:lstStyle/>
          <a:p>
            <a:r>
              <a:rPr lang="en-US" sz="2800" dirty="0"/>
              <a:t>Preferential attachment is a “Rich get Richer” Model</a:t>
            </a:r>
          </a:p>
        </p:txBody>
      </p:sp>
      <p:sp>
        <p:nvSpPr>
          <p:cNvPr id="3" name="Content Placeholder 2"/>
          <p:cNvSpPr>
            <a:spLocks noGrp="1"/>
          </p:cNvSpPr>
          <p:nvPr>
            <p:ph sz="quarter" idx="1"/>
          </p:nvPr>
        </p:nvSpPr>
        <p:spPr>
          <a:xfrm>
            <a:off x="822960" y="1200150"/>
            <a:ext cx="7543801" cy="3657600"/>
          </a:xfrm>
        </p:spPr>
        <p:txBody>
          <a:bodyPr>
            <a:normAutofit/>
          </a:bodyPr>
          <a:lstStyle/>
          <a:p>
            <a:pPr marL="0" indent="0"/>
            <a:r>
              <a:rPr lang="en-US" sz="2400" dirty="0"/>
              <a:t>Explanation for various power law effects</a:t>
            </a:r>
          </a:p>
          <a:p>
            <a:pPr marL="385763" indent="-385763">
              <a:buFont typeface="+mj-lt"/>
              <a:buAutoNum type="arabicPeriod"/>
            </a:pPr>
            <a:r>
              <a:rPr lang="en-US" sz="2400" b="1" dirty="0"/>
              <a:t>Citations: </a:t>
            </a:r>
            <a:r>
              <a:rPr lang="en-US" sz="2400" dirty="0"/>
              <a:t>randomly draw citations from the reference section of papers</a:t>
            </a:r>
          </a:p>
          <a:p>
            <a:pPr marL="385763" indent="-385763">
              <a:buFont typeface="+mj-lt"/>
              <a:buAutoNum type="arabicPeriod"/>
            </a:pPr>
            <a:r>
              <a:rPr lang="en-US" sz="2400" dirty="0"/>
              <a:t>Assume </a:t>
            </a:r>
            <a:r>
              <a:rPr lang="en-US" sz="2400" b="1" dirty="0"/>
              <a:t>cities</a:t>
            </a:r>
            <a:r>
              <a:rPr lang="en-US" sz="2400" dirty="0"/>
              <a:t> are formed at different times, and that, once formed, a city grows in proportion to its current size simply as a result of people having children</a:t>
            </a:r>
          </a:p>
          <a:p>
            <a:pPr marL="385763" indent="-385763">
              <a:buFont typeface="+mj-lt"/>
              <a:buAutoNum type="arabicPeriod"/>
            </a:pPr>
            <a:r>
              <a:rPr lang="en-US" sz="2400" b="1" dirty="0"/>
              <a:t>Words</a:t>
            </a:r>
            <a:r>
              <a:rPr lang="en-US" sz="2400" dirty="0"/>
              <a:t>: people are more likely to use a word that is frequent (perhaps it comes to mind more easily or faster)</a:t>
            </a:r>
          </a:p>
        </p:txBody>
      </p:sp>
    </p:spTree>
    <p:extLst>
      <p:ext uri="{BB962C8B-B14F-4D97-AF65-F5344CB8AC3E}">
        <p14:creationId xmlns:p14="http://schemas.microsoft.com/office/powerpoint/2010/main" val="17868247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laws: Summary</a:t>
            </a:r>
          </a:p>
        </p:txBody>
      </p:sp>
      <p:sp>
        <p:nvSpPr>
          <p:cNvPr id="3" name="Content Placeholder 2"/>
          <p:cNvSpPr>
            <a:spLocks noGrp="1"/>
          </p:cNvSpPr>
          <p:nvPr>
            <p:ph sz="quarter" idx="1"/>
          </p:nvPr>
        </p:nvSpPr>
        <p:spPr/>
        <p:txBody>
          <a:bodyPr>
            <a:normAutofit fontScale="92500" lnSpcReduction="10000"/>
          </a:bodyPr>
          <a:lstStyle/>
          <a:p>
            <a:r>
              <a:rPr lang="en-US" dirty="0"/>
              <a:t>Many processes are distributed as power laws</a:t>
            </a:r>
          </a:p>
          <a:p>
            <a:pPr lvl="1"/>
            <a:r>
              <a:rPr lang="en-US" dirty="0"/>
              <a:t>Word frequencies, citations, web hits</a:t>
            </a:r>
          </a:p>
          <a:p>
            <a:r>
              <a:rPr lang="en-US" dirty="0"/>
              <a:t>Power law distributions have interesting properties</a:t>
            </a:r>
          </a:p>
          <a:p>
            <a:pPr lvl="1"/>
            <a:r>
              <a:rPr lang="en-US" dirty="0"/>
              <a:t>scale free, skew, high max/min ratios</a:t>
            </a:r>
          </a:p>
          <a:p>
            <a:r>
              <a:rPr lang="en-US" dirty="0"/>
              <a:t>Various mechanisms explain their prevalence</a:t>
            </a:r>
          </a:p>
          <a:p>
            <a:pPr lvl="1"/>
            <a:r>
              <a:rPr lang="en-US" dirty="0"/>
              <a:t>rich-get-richer, etc.</a:t>
            </a:r>
          </a:p>
          <a:p>
            <a:r>
              <a:rPr lang="en-US" dirty="0"/>
              <a:t>Explain lots of phenomena we have been dealing with</a:t>
            </a:r>
          </a:p>
          <a:p>
            <a:pPr lvl="1"/>
            <a:r>
              <a:rPr lang="en-US" dirty="0"/>
              <a:t>the use of stop words lists (a small fraction of word types cover most tokens in running text)</a:t>
            </a:r>
          </a:p>
        </p:txBody>
      </p:sp>
    </p:spTree>
    <p:extLst>
      <p:ext uri="{BB962C8B-B14F-4D97-AF65-F5344CB8AC3E}">
        <p14:creationId xmlns:p14="http://schemas.microsoft.com/office/powerpoint/2010/main" val="27128644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fontScale="90000"/>
          </a:bodyPr>
          <a:lstStyle/>
          <a:p>
            <a:r>
              <a:rPr lang="en-US" sz="4000" dirty="0"/>
              <a:t>Social Networks &amp; Power Laws</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Power Laws</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6861810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31874</TotalTime>
  <Words>6564</Words>
  <Application>Microsoft Macintosh PowerPoint</Application>
  <PresentationFormat>On-screen Show (16:9)</PresentationFormat>
  <Paragraphs>562</Paragraphs>
  <Slides>62</Slides>
  <Notes>54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5" baseType="lpstr">
      <vt:lpstr>Franklin Gothic Book (Headings)</vt:lpstr>
      <vt:lpstr>Arial</vt:lpstr>
      <vt:lpstr>Calibri</vt:lpstr>
      <vt:lpstr>Calibri Light</vt:lpstr>
      <vt:lpstr>Cambria Math</vt:lpstr>
      <vt:lpstr>Lucida Sans</vt:lpstr>
      <vt:lpstr>Symbol</vt:lpstr>
      <vt:lpstr>Tahoma</vt:lpstr>
      <vt:lpstr>Times</vt:lpstr>
      <vt:lpstr>Times New Roman</vt:lpstr>
      <vt:lpstr>Wingdings</vt:lpstr>
      <vt:lpstr>1_Retrospect</vt:lpstr>
      <vt:lpstr>Equation</vt:lpstr>
      <vt:lpstr>Social Networks &amp; Power Laws</vt:lpstr>
      <vt:lpstr>What is a social network?</vt:lpstr>
      <vt:lpstr>3 Sample Graphs</vt:lpstr>
      <vt:lpstr>Networks can be undirected or directed</vt:lpstr>
      <vt:lpstr>Some useful properties of nodes</vt:lpstr>
      <vt:lpstr>Measuring Centrality: Degree</vt:lpstr>
      <vt:lpstr>Measuring Centrality: in-degree</vt:lpstr>
      <vt:lpstr>Betweenness Centrality</vt:lpstr>
      <vt:lpstr>Betweenness Centrality</vt:lpstr>
      <vt:lpstr>Betweenness</vt:lpstr>
      <vt:lpstr>Clustering coefficient</vt:lpstr>
      <vt:lpstr>Social Networks &amp; Power Laws</vt:lpstr>
      <vt:lpstr>Social Networks &amp; Power Laws</vt:lpstr>
      <vt:lpstr>"6 Degrees of Separation"?</vt:lpstr>
      <vt:lpstr>The Kevin Bacon number</vt:lpstr>
      <vt:lpstr>Erdös numbers are small too</vt:lpstr>
      <vt:lpstr>PowerPoint Presentation</vt:lpstr>
      <vt:lpstr>The Milgram small world experiments</vt:lpstr>
      <vt:lpstr>Problems with Milgram experiment</vt:lpstr>
      <vt:lpstr>Online small world: Facebook friends</vt:lpstr>
      <vt:lpstr>Fun facts: Origins of the “Six degrees” hypothesis</vt:lpstr>
      <vt:lpstr>Why is the world small? What are the implications?</vt:lpstr>
      <vt:lpstr>Watts and Strogatz (1998) Model</vt:lpstr>
      <vt:lpstr>Watts and Strogatz (1998) "Caveman Network"</vt:lpstr>
      <vt:lpstr>Watts and Strogatz 1998 model</vt:lpstr>
      <vt:lpstr>Why does this work?  Key is fraction of  shortcuts in the network</vt:lpstr>
      <vt:lpstr>Clustering and Path length</vt:lpstr>
      <vt:lpstr>Small World: Summary</vt:lpstr>
      <vt:lpstr>Social Networks &amp; Power Laws</vt:lpstr>
      <vt:lpstr>Social Networks &amp; Power Laws</vt:lpstr>
      <vt:lpstr>Weak links</vt:lpstr>
      <vt:lpstr>Triadic Closure</vt:lpstr>
      <vt:lpstr>Reminder: clustering coefficient C</vt:lpstr>
      <vt:lpstr>Why Triadic Closure?</vt:lpstr>
      <vt:lpstr>An aside about the importance of triangles</vt:lpstr>
      <vt:lpstr>Bridges</vt:lpstr>
      <vt:lpstr>Local Bridge</vt:lpstr>
      <vt:lpstr>Strong and Weak Ties</vt:lpstr>
      <vt:lpstr>Strong ties and triadic closure</vt:lpstr>
      <vt:lpstr>Strong triadic closure</vt:lpstr>
      <vt:lpstr>Closure and bridges</vt:lpstr>
      <vt:lpstr>Closure and bridges</vt:lpstr>
      <vt:lpstr>The Strength of Weak Ties</vt:lpstr>
      <vt:lpstr>Summary</vt:lpstr>
      <vt:lpstr>Social Networks &amp; Power Laws</vt:lpstr>
      <vt:lpstr>Social Networks &amp; Power Laws</vt:lpstr>
      <vt:lpstr>Degree of nodes </vt:lpstr>
      <vt:lpstr>Gaussian (normal) distribution of human heights</vt:lpstr>
      <vt:lpstr>Power-law distribution</vt:lpstr>
      <vt:lpstr>Power-law distributions</vt:lpstr>
      <vt:lpstr>Power-law distribution</vt:lpstr>
      <vt:lpstr>Power law distribution are straight lines on log-log plots</vt:lpstr>
      <vt:lpstr>Power laws are everywhere!</vt:lpstr>
      <vt:lpstr>Power laws are "scale free"</vt:lpstr>
      <vt:lpstr>Language: Zipf's law is a power-law</vt:lpstr>
      <vt:lpstr>Pareto’s law and power-laws</vt:lpstr>
      <vt:lpstr>Income</vt:lpstr>
      <vt:lpstr>Where do power laws come from?</vt:lpstr>
      <vt:lpstr>Preferential attachment</vt:lpstr>
      <vt:lpstr>Preferential attachment is a “Rich get Richer” Model</vt:lpstr>
      <vt:lpstr>Power laws: Summary</vt:lpstr>
      <vt:lpstr>Social Networks &amp; Power Laws</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Networks</dc:title>
  <dc:subject>cs124</dc:subject>
  <dc:creator>Dan Jurafsky</dc:creator>
  <cp:keywords/>
  <dc:description/>
  <cp:lastModifiedBy>Dan Jurafsky</cp:lastModifiedBy>
  <cp:revision>630</cp:revision>
  <cp:lastPrinted>2020-01-23T22:37:17Z</cp:lastPrinted>
  <dcterms:created xsi:type="dcterms:W3CDTF">2010-04-19T15:31:24Z</dcterms:created>
  <dcterms:modified xsi:type="dcterms:W3CDTF">2021-05-25T15:49:01Z</dcterms:modified>
  <cp:category/>
</cp:coreProperties>
</file>