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embeddings/Microsoft_Equation1.bin" ContentType="application/vnd.openxmlformats-officedocument.oleObject"/>
  <Override PartName="/ppt/embeddings/oleObject1.bin" ContentType="application/vnd.openxmlformats-officedocument.oleObject"/>
  <Override PartName="/ppt/embeddings/Microsoft_Equation2.bin" ContentType="application/vnd.openxmlformats-officedocument.oleObject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embeddings/Microsoft_Equation3.bin" ContentType="application/vnd.openxmlformats-officedocument.oleObject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embeddings/Microsoft_Equation4.bin" ContentType="application/vnd.openxmlformats-officedocument.oleObject"/>
  <Override PartName="/ppt/embeddings/oleObject4.bin" ContentType="application/vnd.openxmlformats-officedocument.oleObject"/>
  <Override PartName="/ppt/embeddings/oleObject5.bin" ContentType="application/vnd.openxmlformats-officedocument.oleObject"/>
  <Override PartName="/ppt/embeddings/oleObject6.bin" ContentType="application/vnd.openxmlformats-officedocument.oleObject"/>
  <Override PartName="/ppt/embeddings/oleObject7.bin" ContentType="application/vnd.openxmlformats-officedocument.oleObject"/>
  <Override PartName="/ppt/embeddings/oleObject8.bin" ContentType="application/vnd.openxmlformats-officedocument.oleObject"/>
  <Override PartName="/ppt/embeddings/oleObject9.bin" ContentType="application/vnd.openxmlformats-officedocument.oleObject"/>
  <Override PartName="/ppt/embeddings/Microsoft_Equation5.bin" ContentType="application/vnd.openxmlformats-officedocument.oleObject"/>
  <Override PartName="/ppt/embeddings/oleObject10.bin" ContentType="application/vnd.openxmlformats-officedocument.oleObject"/>
  <Override PartName="/ppt/embeddings/oleObject11.bin" ContentType="application/vnd.openxmlformats-officedocument.oleObject"/>
  <Override PartName="/ppt/embeddings/oleObject12.bin" ContentType="application/vnd.openxmlformats-officedocument.oleObject"/>
  <Override PartName="/ppt/embeddings/oleObject13.bin" ContentType="application/vnd.openxmlformats-officedocument.oleObject"/>
  <Override PartName="/ppt/embeddings/oleObject14.bin" ContentType="application/vnd.openxmlformats-officedocument.oleObject"/>
  <Override PartName="/ppt/embeddings/Microsoft_Equation6.bin" ContentType="application/vnd.openxmlformats-officedocument.oleObject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59" r:id="rId1"/>
  </p:sldMasterIdLst>
  <p:notesMasterIdLst>
    <p:notesMasterId r:id="rId37"/>
  </p:notesMasterIdLst>
  <p:handoutMasterIdLst>
    <p:handoutMasterId r:id="rId38"/>
  </p:handoutMasterIdLst>
  <p:sldIdLst>
    <p:sldId id="384" r:id="rId2"/>
    <p:sldId id="386" r:id="rId3"/>
    <p:sldId id="387" r:id="rId4"/>
    <p:sldId id="388" r:id="rId5"/>
    <p:sldId id="389" r:id="rId6"/>
    <p:sldId id="390" r:id="rId7"/>
    <p:sldId id="432" r:id="rId8"/>
    <p:sldId id="433" r:id="rId9"/>
    <p:sldId id="434" r:id="rId10"/>
    <p:sldId id="435" r:id="rId11"/>
    <p:sldId id="436" r:id="rId12"/>
    <p:sldId id="437" r:id="rId13"/>
    <p:sldId id="438" r:id="rId14"/>
    <p:sldId id="439" r:id="rId15"/>
    <p:sldId id="440" r:id="rId16"/>
    <p:sldId id="441" r:id="rId17"/>
    <p:sldId id="442" r:id="rId18"/>
    <p:sldId id="443" r:id="rId19"/>
    <p:sldId id="444" r:id="rId20"/>
    <p:sldId id="445" r:id="rId21"/>
    <p:sldId id="446" r:id="rId22"/>
    <p:sldId id="447" r:id="rId23"/>
    <p:sldId id="448" r:id="rId24"/>
    <p:sldId id="449" r:id="rId25"/>
    <p:sldId id="450" r:id="rId26"/>
    <p:sldId id="451" r:id="rId27"/>
    <p:sldId id="452" r:id="rId28"/>
    <p:sldId id="453" r:id="rId29"/>
    <p:sldId id="454" r:id="rId30"/>
    <p:sldId id="455" r:id="rId31"/>
    <p:sldId id="456" r:id="rId32"/>
    <p:sldId id="457" r:id="rId33"/>
    <p:sldId id="458" r:id="rId34"/>
    <p:sldId id="459" r:id="rId35"/>
    <p:sldId id="460" r:id="rId36"/>
  </p:sldIdLst>
  <p:sldSz cx="9144000" cy="6858000" type="screen4x3"/>
  <p:notesSz cx="6845300" cy="93964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A4001D"/>
    <a:srgbClr val="A40508"/>
    <a:srgbClr val="A50021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9406" autoAdjust="0"/>
    <p:restoredTop sz="86867" autoAdjust="0"/>
  </p:normalViewPr>
  <p:slideViewPr>
    <p:cSldViewPr>
      <p:cViewPr varScale="1">
        <p:scale>
          <a:sx n="72" d="100"/>
          <a:sy n="72" d="100"/>
        </p:scale>
        <p:origin x="-488" y="-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62" d="100"/>
          <a:sy n="62" d="100"/>
        </p:scale>
        <p:origin x="-2224" y="-112"/>
      </p:cViewPr>
      <p:guideLst>
        <p:guide orient="horz" pos="2959"/>
        <p:guide pos="2156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notesMaster" Target="notesMasters/notesMaster1.xml"/><Relationship Id="rId38" Type="http://schemas.openxmlformats.org/officeDocument/2006/relationships/handoutMaster" Target="handoutMasters/handoutMaster1.xml"/><Relationship Id="rId39" Type="http://schemas.openxmlformats.org/officeDocument/2006/relationships/printerSettings" Target="printerSettings/printerSettings1.bin"/><Relationship Id="rId40" Type="http://schemas.openxmlformats.org/officeDocument/2006/relationships/presProps" Target="presProps.xml"/><Relationship Id="rId41" Type="http://schemas.openxmlformats.org/officeDocument/2006/relationships/viewProps" Target="viewProps.xml"/><Relationship Id="rId42" Type="http://schemas.openxmlformats.org/officeDocument/2006/relationships/theme" Target="theme/theme1.xml"/><Relationship Id="rId43" Type="http://schemas.openxmlformats.org/officeDocument/2006/relationships/tableStyles" Target="tableStyle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Relationship Id="rId2" Type="http://schemas.openxmlformats.org/officeDocument/2006/relationships/image" Target="../media/image6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Relationship Id="rId2" Type="http://schemas.openxmlformats.org/officeDocument/2006/relationships/image" Target="../media/image8.emf"/><Relationship Id="rId3" Type="http://schemas.openxmlformats.org/officeDocument/2006/relationships/image" Target="../media/image9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4" Type="http://schemas.openxmlformats.org/officeDocument/2006/relationships/image" Target="../media/image13.emf"/><Relationship Id="rId5" Type="http://schemas.openxmlformats.org/officeDocument/2006/relationships/image" Target="../media/image14.emf"/><Relationship Id="rId6" Type="http://schemas.openxmlformats.org/officeDocument/2006/relationships/image" Target="../media/image15.emf"/><Relationship Id="rId7" Type="http://schemas.openxmlformats.org/officeDocument/2006/relationships/image" Target="../media/image16.emf"/><Relationship Id="rId1" Type="http://schemas.openxmlformats.org/officeDocument/2006/relationships/image" Target="../media/image9.emf"/><Relationship Id="rId2" Type="http://schemas.openxmlformats.org/officeDocument/2006/relationships/image" Target="../media/image11.e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4" Type="http://schemas.openxmlformats.org/officeDocument/2006/relationships/image" Target="../media/image20.emf"/><Relationship Id="rId5" Type="http://schemas.openxmlformats.org/officeDocument/2006/relationships/image" Target="../media/image21.emf"/><Relationship Id="rId6" Type="http://schemas.openxmlformats.org/officeDocument/2006/relationships/image" Target="../media/image22.emf"/><Relationship Id="rId1" Type="http://schemas.openxmlformats.org/officeDocument/2006/relationships/image" Target="../media/image17.emf"/><Relationship Id="rId2" Type="http://schemas.openxmlformats.org/officeDocument/2006/relationships/image" Target="../media/image18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70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ahom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78263" y="0"/>
            <a:ext cx="296703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ahom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926513"/>
            <a:ext cx="29670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ahom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78263" y="8926513"/>
            <a:ext cx="296703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ahoma" charset="0"/>
              </a:defRPr>
            </a:lvl1pPr>
          </a:lstStyle>
          <a:p>
            <a:fld id="{8A029216-D615-3945-A1F3-D96FC886DA6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172630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70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78263" y="0"/>
            <a:ext cx="296703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073150" y="704850"/>
            <a:ext cx="4699000" cy="35242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208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2813" y="4464050"/>
            <a:ext cx="5019675" cy="422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208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926513"/>
            <a:ext cx="29670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78263" y="8926513"/>
            <a:ext cx="296703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EB9031F-EB71-7642-8F3C-6FDC1408CB9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2732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ＭＳ Ｐゴシック" pitchFamily="-65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8E93FA5-7E21-6842-9928-CCC41C4FE2AB}" type="slidenum">
              <a:rPr lang="en-US"/>
              <a:pPr/>
              <a:t>1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8E93FA5-7E21-6842-9928-CCC41C4FE2AB}" type="slidenum">
              <a:rPr lang="en-US"/>
              <a:pPr/>
              <a:t>7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8E93FA5-7E21-6842-9928-CCC41C4FE2AB}" type="slidenum">
              <a:rPr lang="en-US"/>
              <a:pPr/>
              <a:t>8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8E93FA5-7E21-6842-9928-CCC41C4FE2AB}" type="slidenum">
              <a:rPr lang="en-US"/>
              <a:pPr/>
              <a:t>23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8E93FA5-7E21-6842-9928-CCC41C4FE2AB}" type="slidenum">
              <a:rPr lang="en-US"/>
              <a:pPr/>
              <a:t>24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8E93FA5-7E21-6842-9928-CCC41C4FE2AB}" type="slidenum">
              <a:rPr lang="en-US"/>
              <a:pPr/>
              <a:t>35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000" y="681037"/>
            <a:ext cx="3890964" cy="1731963"/>
          </a:xfrm>
        </p:spPr>
        <p:txBody>
          <a:bodyPr/>
          <a:lstStyle>
            <a:lvl1pPr algn="ctr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582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572000" y="3835400"/>
            <a:ext cx="3886200" cy="2235200"/>
          </a:xfrm>
        </p:spPr>
        <p:txBody>
          <a:bodyPr/>
          <a:lstStyle>
            <a:lvl1pPr marL="0" indent="0" algn="ctr">
              <a:spcBef>
                <a:spcPts val="900"/>
              </a:spcBef>
              <a:buFont typeface="Times" pitchFamily="-65" charset="0"/>
              <a:buNone/>
              <a:defRPr sz="3600">
                <a:solidFill>
                  <a:srgbClr val="A50021"/>
                </a:solidFill>
              </a:defRPr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7239000" y="6273800"/>
            <a:ext cx="1219200" cy="4572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5334000" y="6273800"/>
            <a:ext cx="1905000" cy="4572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pic>
        <p:nvPicPr>
          <p:cNvPr id="9" name="Picture 8" descr="wordcloud2.jpg"/>
          <p:cNvPicPr>
            <a:picLocks noChangeAspect="1"/>
          </p:cNvPicPr>
          <p:nvPr userDrawn="1"/>
        </p:nvPicPr>
        <p:blipFill rotWithShape="1">
          <a:blip r:embed="rId2"/>
          <a:srcRect l="19740" t="8415" r="20308" b="8153"/>
          <a:stretch/>
        </p:blipFill>
        <p:spPr>
          <a:xfrm>
            <a:off x="260136" y="304800"/>
            <a:ext cx="3473664" cy="6255910"/>
          </a:xfrm>
          <a:prstGeom prst="rect">
            <a:avLst/>
          </a:prstGeom>
        </p:spPr>
      </p:pic>
      <p:sp>
        <p:nvSpPr>
          <p:cNvPr id="11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4572000" y="6273800"/>
            <a:ext cx="765174" cy="4572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E74C7FEE-6B48-4643-BCFB-F13B0E13E171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7211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803400"/>
            <a:ext cx="8534400" cy="4445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858000" y="6273800"/>
            <a:ext cx="1981200" cy="4572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3048000" y="6273800"/>
            <a:ext cx="2895600" cy="4572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0F35DC5-7E65-8247-99AB-4E984F8A921E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8" name="Rectangle 2"/>
          <p:cNvSpPr>
            <a:spLocks noChangeArrowheads="1"/>
          </p:cNvSpPr>
          <p:nvPr userDrawn="1"/>
        </p:nvSpPr>
        <p:spPr bwMode="auto">
          <a:xfrm rot="5400000">
            <a:off x="-3406143" y="3406142"/>
            <a:ext cx="68580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61769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32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2BDC8F-D922-0A4E-AAA0-9C7D97FF3D7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732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752600"/>
            <a:ext cx="3810000" cy="4495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7200" y="1752600"/>
            <a:ext cx="3810000" cy="4495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096000" y="6273800"/>
            <a:ext cx="1981200" cy="4572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2667000" y="6248400"/>
            <a:ext cx="2895600" cy="4572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AC7A63A-31A1-2C4C-95AA-A445DBCAB174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9" name="Rectangle 2"/>
          <p:cNvSpPr>
            <a:spLocks noChangeArrowheads="1"/>
          </p:cNvSpPr>
          <p:nvPr userDrawn="1"/>
        </p:nvSpPr>
        <p:spPr bwMode="auto">
          <a:xfrm rot="5400000">
            <a:off x="-3406143" y="3406142"/>
            <a:ext cx="68580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91346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671637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2311400"/>
            <a:ext cx="4040188" cy="3962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2627" y="1671637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2627" y="2311400"/>
            <a:ext cx="4041775" cy="3962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248400" y="6273800"/>
            <a:ext cx="1981200" cy="4572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2819400" y="6273800"/>
            <a:ext cx="2895600" cy="4572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1C68C3-6089-F349-9232-42643877B0CF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0" name="Rectangle 2"/>
          <p:cNvSpPr>
            <a:spLocks noChangeArrowheads="1"/>
          </p:cNvSpPr>
          <p:nvPr userDrawn="1"/>
        </p:nvSpPr>
        <p:spPr bwMode="auto">
          <a:xfrm rot="5400000">
            <a:off x="-3406143" y="3406142"/>
            <a:ext cx="68580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1371600" y="304800"/>
            <a:ext cx="7467600" cy="990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02758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3BC7101-16EA-C942-850C-355264FDE9E8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Rectangle 2"/>
          <p:cNvSpPr>
            <a:spLocks noChangeArrowheads="1"/>
          </p:cNvSpPr>
          <p:nvPr userDrawn="1"/>
        </p:nvSpPr>
        <p:spPr bwMode="auto">
          <a:xfrm rot="5400000">
            <a:off x="-3406143" y="3406142"/>
            <a:ext cx="68580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6286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228E5E2-1321-4548-96C8-615581C5A8C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2787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1905000"/>
            <a:ext cx="3008313" cy="1162051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3124201"/>
            <a:ext cx="3008313" cy="300196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3729988-E849-C549-AA67-252EA40F09C2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8" name="Rectangle 2"/>
          <p:cNvSpPr>
            <a:spLocks noChangeArrowheads="1"/>
          </p:cNvSpPr>
          <p:nvPr userDrawn="1"/>
        </p:nvSpPr>
        <p:spPr bwMode="auto">
          <a:xfrm rot="5400000">
            <a:off x="-3406143" y="3406142"/>
            <a:ext cx="68580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31271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97882B1-C6D6-A945-BB8B-B7B1B12471B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0469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1DFA8D9-15F1-AF4D-8149-0C26EB27AC9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69835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29450" y="381000"/>
            <a:ext cx="211455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381000"/>
            <a:ext cx="619125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857BED9-9427-674C-8047-314E304C86F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30817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752601"/>
            <a:ext cx="7772400" cy="21717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4076701"/>
            <a:ext cx="7772400" cy="21717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43D734-B240-FB4D-AF6E-6869FD669100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9" name="Rectangle 2"/>
          <p:cNvSpPr>
            <a:spLocks noChangeArrowheads="1"/>
          </p:cNvSpPr>
          <p:nvPr userDrawn="1"/>
        </p:nvSpPr>
        <p:spPr bwMode="auto">
          <a:xfrm rot="5400000">
            <a:off x="-3406143" y="3406142"/>
            <a:ext cx="68580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371600" y="304800"/>
            <a:ext cx="7467600" cy="990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53000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Narrow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803400"/>
            <a:ext cx="8534400" cy="4445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858000" y="6274316"/>
            <a:ext cx="1981200" cy="4572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2286000" y="6273800"/>
            <a:ext cx="4572000" cy="4572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0F35DC5-7E65-8247-99AB-4E984F8A921E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8" name="Rectangle 2"/>
          <p:cNvSpPr>
            <a:spLocks noChangeArrowheads="1"/>
          </p:cNvSpPr>
          <p:nvPr userDrawn="1"/>
        </p:nvSpPr>
        <p:spPr bwMode="auto">
          <a:xfrm rot="5400000">
            <a:off x="-3406143" y="3406142"/>
            <a:ext cx="68580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77066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Complete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876802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447800" y="304800"/>
            <a:ext cx="73914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29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752600"/>
            <a:ext cx="8534400" cy="444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04805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0" y="6261358"/>
            <a:ext cx="1981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4806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743200" y="6261358"/>
            <a:ext cx="3886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4807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04800" y="6273800"/>
            <a:ext cx="1981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latin typeface="+mn-lt"/>
              </a:defRPr>
            </a:lvl1pPr>
          </a:lstStyle>
          <a:p>
            <a:fld id="{91F816EA-24CC-2048-859A-C5EA9F27539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55195" y="304800"/>
            <a:ext cx="1059656" cy="10668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7323" y="11667"/>
            <a:ext cx="1295400" cy="26161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sz="1100" dirty="0" smtClean="0">
                <a:solidFill>
                  <a:srgbClr val="A4001D"/>
                </a:solidFill>
                <a:latin typeface="+mn-lt"/>
              </a:rPr>
              <a:t>Dan Jurafsky</a:t>
            </a:r>
            <a:endParaRPr lang="en-US" sz="1100" dirty="0">
              <a:solidFill>
                <a:srgbClr val="A4001D"/>
              </a:solidFill>
              <a:latin typeface="+mn-l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  <p:sldLayoutId id="2147483711" r:id="rId13"/>
    <p:sldLayoutId id="2147483712" r:id="rId14"/>
  </p:sldLayoutIdLst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  <a:ea typeface="ＭＳ Ｐゴシック" pitchFamily="-65" charset="-128"/>
          <a:cs typeface="ＭＳ Ｐゴシック" pitchFamily="-65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  <a:ea typeface="ＭＳ Ｐゴシック" pitchFamily="-65" charset="-128"/>
          <a:cs typeface="ＭＳ Ｐゴシック" pitchFamily="-65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  <a:ea typeface="ＭＳ Ｐゴシック" pitchFamily="-65" charset="-128"/>
          <a:cs typeface="ＭＳ Ｐゴシック" pitchFamily="-65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  <a:ea typeface="ＭＳ Ｐゴシック" pitchFamily="-65" charset="-128"/>
          <a:cs typeface="ＭＳ Ｐゴシック" pitchFamily="-65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charset="0"/>
        <a:buChar char="•"/>
        <a:defRPr sz="24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685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Times" charset="0"/>
        <a:buChar char="•"/>
        <a:defRPr sz="2000">
          <a:solidFill>
            <a:schemeClr val="tx1"/>
          </a:solidFill>
          <a:latin typeface="+mn-lt"/>
          <a:ea typeface="ＭＳ Ｐゴシック" pitchFamily="-65" charset="-128"/>
        </a:defRPr>
      </a:lvl2pPr>
      <a:lvl3pPr marL="10287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charset="0"/>
        <a:buChar char="•"/>
        <a:defRPr sz="2000">
          <a:solidFill>
            <a:schemeClr val="tx1"/>
          </a:solidFill>
          <a:latin typeface="+mn-lt"/>
          <a:ea typeface="ＭＳ Ｐゴシック" pitchFamily="-65" charset="-128"/>
        </a:defRPr>
      </a:lvl3pPr>
      <a:lvl4pPr marL="1371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Times" charset="0"/>
        <a:buChar char="•"/>
        <a:defRPr>
          <a:solidFill>
            <a:schemeClr val="tx1"/>
          </a:solidFill>
          <a:latin typeface="+mn-lt"/>
          <a:ea typeface="ＭＳ Ｐゴシック" pitchFamily="-65" charset="-128"/>
        </a:defRPr>
      </a:lvl4pPr>
      <a:lvl5pPr marL="17145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charset="0"/>
        <a:buChar char="•"/>
        <a:defRPr>
          <a:solidFill>
            <a:schemeClr val="tx1"/>
          </a:solidFill>
          <a:latin typeface="+mn-lt"/>
          <a:ea typeface="ＭＳ Ｐゴシック" pitchFamily="-65" charset="-128"/>
        </a:defRPr>
      </a:lvl5pPr>
      <a:lvl6pPr marL="21717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pitchFamily="-65" charset="0"/>
        <a:buChar char="•"/>
        <a:defRPr sz="1400">
          <a:solidFill>
            <a:schemeClr val="tx1"/>
          </a:solidFill>
          <a:latin typeface="+mn-lt"/>
          <a:ea typeface="ＭＳ Ｐゴシック" pitchFamily="-65" charset="-128"/>
        </a:defRPr>
      </a:lvl6pPr>
      <a:lvl7pPr marL="26289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pitchFamily="-65" charset="0"/>
        <a:buChar char="•"/>
        <a:defRPr sz="1400">
          <a:solidFill>
            <a:schemeClr val="tx1"/>
          </a:solidFill>
          <a:latin typeface="+mn-lt"/>
          <a:ea typeface="ＭＳ Ｐゴシック" pitchFamily="-65" charset="-128"/>
        </a:defRPr>
      </a:lvl7pPr>
      <a:lvl8pPr marL="30861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pitchFamily="-65" charset="0"/>
        <a:buChar char="•"/>
        <a:defRPr sz="1400">
          <a:solidFill>
            <a:schemeClr val="tx1"/>
          </a:solidFill>
          <a:latin typeface="+mn-lt"/>
          <a:ea typeface="ＭＳ Ｐゴシック" pitchFamily="-65" charset="-128"/>
        </a:defRPr>
      </a:lvl8pPr>
      <a:lvl9pPr marL="35433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pitchFamily="-65" charset="0"/>
        <a:buChar char="•"/>
        <a:defRPr sz="1400">
          <a:solidFill>
            <a:schemeClr val="tx1"/>
          </a:solidFill>
          <a:latin typeface="+mn-lt"/>
          <a:ea typeface="ＭＳ Ｐゴシック" pitchFamily="-65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ibm.com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1.bin"/><Relationship Id="rId4" Type="http://schemas.openxmlformats.org/officeDocument/2006/relationships/image" Target="../media/image4.w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5.emf"/><Relationship Id="rId5" Type="http://schemas.openxmlformats.org/officeDocument/2006/relationships/oleObject" Target="../embeddings/Microsoft_Equation2.bin"/><Relationship Id="rId6" Type="http://schemas.openxmlformats.org/officeDocument/2006/relationships/image" Target="../media/image6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4" Type="http://schemas.openxmlformats.org/officeDocument/2006/relationships/image" Target="../media/image7.emf"/><Relationship Id="rId5" Type="http://schemas.openxmlformats.org/officeDocument/2006/relationships/oleObject" Target="../embeddings/oleObject3.bin"/><Relationship Id="rId6" Type="http://schemas.openxmlformats.org/officeDocument/2006/relationships/image" Target="../media/image8.emf"/><Relationship Id="rId7" Type="http://schemas.openxmlformats.org/officeDocument/2006/relationships/oleObject" Target="../embeddings/Microsoft_Equation3.bin"/><Relationship Id="rId8" Type="http://schemas.openxmlformats.org/officeDocument/2006/relationships/image" Target="../media/image9.emf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4.bin"/><Relationship Id="rId4" Type="http://schemas.openxmlformats.org/officeDocument/2006/relationships/image" Target="../media/image10.emf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1" Type="http://schemas.openxmlformats.org/officeDocument/2006/relationships/oleObject" Target="../embeddings/oleObject8.bin"/><Relationship Id="rId12" Type="http://schemas.openxmlformats.org/officeDocument/2006/relationships/image" Target="../media/image14.emf"/><Relationship Id="rId13" Type="http://schemas.openxmlformats.org/officeDocument/2006/relationships/oleObject" Target="../embeddings/oleObject9.bin"/><Relationship Id="rId14" Type="http://schemas.openxmlformats.org/officeDocument/2006/relationships/image" Target="../media/image15.emf"/><Relationship Id="rId15" Type="http://schemas.openxmlformats.org/officeDocument/2006/relationships/oleObject" Target="../embeddings/Microsoft_Equation5.bin"/><Relationship Id="rId16" Type="http://schemas.openxmlformats.org/officeDocument/2006/relationships/image" Target="../media/image16.emf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oleObject4.bin"/><Relationship Id="rId4" Type="http://schemas.openxmlformats.org/officeDocument/2006/relationships/image" Target="../media/image9.emf"/><Relationship Id="rId5" Type="http://schemas.openxmlformats.org/officeDocument/2006/relationships/oleObject" Target="../embeddings/oleObject5.bin"/><Relationship Id="rId6" Type="http://schemas.openxmlformats.org/officeDocument/2006/relationships/image" Target="../media/image11.emf"/><Relationship Id="rId7" Type="http://schemas.openxmlformats.org/officeDocument/2006/relationships/oleObject" Target="../embeddings/oleObject6.bin"/><Relationship Id="rId8" Type="http://schemas.openxmlformats.org/officeDocument/2006/relationships/image" Target="../media/image12.emf"/><Relationship Id="rId9" Type="http://schemas.openxmlformats.org/officeDocument/2006/relationships/oleObject" Target="../embeddings/oleObject7.bin"/><Relationship Id="rId10" Type="http://schemas.openxmlformats.org/officeDocument/2006/relationships/image" Target="../media/image13.emf"/></Relationships>
</file>

<file path=ppt/slides/_rels/slide33.xml.rels><?xml version="1.0" encoding="UTF-8" standalone="yes"?>
<Relationships xmlns="http://schemas.openxmlformats.org/package/2006/relationships"><Relationship Id="rId11" Type="http://schemas.openxmlformats.org/officeDocument/2006/relationships/oleObject" Target="../embeddings/oleObject14.bin"/><Relationship Id="rId12" Type="http://schemas.openxmlformats.org/officeDocument/2006/relationships/image" Target="../media/image21.emf"/><Relationship Id="rId13" Type="http://schemas.openxmlformats.org/officeDocument/2006/relationships/oleObject" Target="../embeddings/Microsoft_Equation6.bin"/><Relationship Id="rId14" Type="http://schemas.openxmlformats.org/officeDocument/2006/relationships/image" Target="../media/image22.emf"/><Relationship Id="rId1" Type="http://schemas.openxmlformats.org/officeDocument/2006/relationships/vmlDrawing" Target="../drawings/vmlDrawing6.vml"/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oleObject10.bin"/><Relationship Id="rId4" Type="http://schemas.openxmlformats.org/officeDocument/2006/relationships/image" Target="../media/image17.emf"/><Relationship Id="rId5" Type="http://schemas.openxmlformats.org/officeDocument/2006/relationships/oleObject" Target="../embeddings/oleObject11.bin"/><Relationship Id="rId6" Type="http://schemas.openxmlformats.org/officeDocument/2006/relationships/image" Target="../media/image18.emf"/><Relationship Id="rId7" Type="http://schemas.openxmlformats.org/officeDocument/2006/relationships/oleObject" Target="../embeddings/oleObject12.bin"/><Relationship Id="rId8" Type="http://schemas.openxmlformats.org/officeDocument/2006/relationships/image" Target="../media/image19.emf"/><Relationship Id="rId9" Type="http://schemas.openxmlformats.org/officeDocument/2006/relationships/oleObject" Target="../embeddings/oleObject13.bin"/><Relationship Id="rId10" Type="http://schemas.openxmlformats.org/officeDocument/2006/relationships/image" Target="../media/image20.emf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114800" y="3124200"/>
            <a:ext cx="4343400" cy="1752600"/>
          </a:xfrm>
        </p:spPr>
        <p:txBody>
          <a:bodyPr/>
          <a:lstStyle/>
          <a:p>
            <a:endParaRPr lang="en-US" dirty="0">
              <a:solidFill>
                <a:srgbClr val="A50021"/>
              </a:solidFill>
              <a:latin typeface="Calibri" charset="0"/>
            </a:endParaRPr>
          </a:p>
          <a:p>
            <a:r>
              <a:rPr lang="en-US" dirty="0" smtClean="0">
                <a:latin typeface="Calibri" charset="0"/>
              </a:rPr>
              <a:t>Web Anchor Text</a:t>
            </a:r>
            <a:endParaRPr lang="en-US" dirty="0">
              <a:latin typeface="Calibri" charset="0"/>
            </a:endParaRPr>
          </a:p>
          <a:p>
            <a:endParaRPr lang="en-US" dirty="0">
              <a:latin typeface="Calibri" charset="0"/>
            </a:endParaRPr>
          </a:p>
          <a:p>
            <a:endParaRPr lang="en-US" dirty="0">
              <a:latin typeface="Calibri" charset="0"/>
            </a:endParaRPr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962400" y="990600"/>
            <a:ext cx="4572000" cy="1447800"/>
          </a:xfrm>
        </p:spPr>
        <p:txBody>
          <a:bodyPr/>
          <a:lstStyle/>
          <a:p>
            <a:r>
              <a:rPr lang="en-US" dirty="0" smtClean="0"/>
              <a:t>Networks and Link Analysis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794041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Web as a Directed Graph</a:t>
            </a:r>
          </a:p>
        </p:txBody>
      </p:sp>
      <p:sp>
        <p:nvSpPr>
          <p:cNvPr id="19460" name="Slide Number Placeholder 16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fld id="{4AF54DB7-9406-5640-A708-D1FC002EBBF0}" type="slidenum">
              <a:rPr lang="en-US">
                <a:latin typeface="Calibri"/>
                <a:cs typeface="Calibri"/>
              </a:rPr>
              <a:pPr/>
              <a:t>2</a:t>
            </a:fld>
            <a:endParaRPr lang="en-US">
              <a:latin typeface="Calibri"/>
              <a:cs typeface="Calibri"/>
            </a:endParaRPr>
          </a:p>
        </p:txBody>
      </p:sp>
      <p:sp>
        <p:nvSpPr>
          <p:cNvPr id="19461" name="Text Box 3"/>
          <p:cNvSpPr txBox="1">
            <a:spLocks noChangeArrowheads="1"/>
          </p:cNvSpPr>
          <p:nvPr/>
        </p:nvSpPr>
        <p:spPr bwMode="auto">
          <a:xfrm>
            <a:off x="1143000" y="4191000"/>
            <a:ext cx="7391400" cy="1200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b="1" dirty="0">
                <a:latin typeface="Calibri"/>
                <a:ea typeface="Tahoma" charset="0"/>
                <a:cs typeface="Calibri"/>
              </a:rPr>
              <a:t>Assumption 1:</a:t>
            </a:r>
            <a:r>
              <a:rPr lang="en-US" dirty="0">
                <a:latin typeface="Calibri"/>
                <a:ea typeface="Tahoma" charset="0"/>
                <a:cs typeface="Calibri"/>
              </a:rPr>
              <a:t> </a:t>
            </a:r>
          </a:p>
          <a:p>
            <a:r>
              <a:rPr lang="en-US" dirty="0">
                <a:latin typeface="Calibri"/>
                <a:ea typeface="Tahoma" charset="0"/>
                <a:cs typeface="Calibri"/>
              </a:rPr>
              <a:t>	A hyperlink between pages denotes 		   	 author perceived relevance (quality signal)</a:t>
            </a:r>
          </a:p>
        </p:txBody>
      </p:sp>
      <p:sp>
        <p:nvSpPr>
          <p:cNvPr id="19462" name="Text Box 4"/>
          <p:cNvSpPr txBox="1">
            <a:spLocks noChangeArrowheads="1"/>
          </p:cNvSpPr>
          <p:nvPr/>
        </p:nvSpPr>
        <p:spPr bwMode="auto">
          <a:xfrm>
            <a:off x="1066800" y="5384800"/>
            <a:ext cx="7696200" cy="1200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b="1" dirty="0">
                <a:latin typeface="Calibri"/>
                <a:ea typeface="Tahoma" charset="0"/>
                <a:cs typeface="Calibri"/>
              </a:rPr>
              <a:t>Assumption 2:</a:t>
            </a:r>
            <a:r>
              <a:rPr lang="en-US" dirty="0">
                <a:latin typeface="Calibri"/>
                <a:ea typeface="Tahoma" charset="0"/>
                <a:cs typeface="Calibri"/>
              </a:rPr>
              <a:t> </a:t>
            </a:r>
          </a:p>
          <a:p>
            <a:r>
              <a:rPr lang="en-US" dirty="0">
                <a:latin typeface="Calibri"/>
                <a:ea typeface="Tahoma" charset="0"/>
                <a:cs typeface="Calibri"/>
              </a:rPr>
              <a:t>	The anchor of the hyperlink describes </a:t>
            </a:r>
          </a:p>
          <a:p>
            <a:r>
              <a:rPr lang="en-US" dirty="0">
                <a:latin typeface="Calibri"/>
                <a:ea typeface="Tahoma" charset="0"/>
                <a:cs typeface="Calibri"/>
              </a:rPr>
              <a:t>            the target page (textual context)</a:t>
            </a:r>
          </a:p>
        </p:txBody>
      </p:sp>
      <p:grpSp>
        <p:nvGrpSpPr>
          <p:cNvPr id="19463" name="Group 5"/>
          <p:cNvGrpSpPr>
            <a:grpSpLocks/>
          </p:cNvGrpSpPr>
          <p:nvPr/>
        </p:nvGrpSpPr>
        <p:grpSpPr bwMode="auto">
          <a:xfrm>
            <a:off x="1219637" y="1676400"/>
            <a:ext cx="6476563" cy="2743200"/>
            <a:chOff x="483" y="912"/>
            <a:chExt cx="4941" cy="1728"/>
          </a:xfrm>
        </p:grpSpPr>
        <p:sp>
          <p:nvSpPr>
            <p:cNvPr id="10248" name="Oval 7"/>
            <p:cNvSpPr>
              <a:spLocks noChangeArrowheads="1"/>
            </p:cNvSpPr>
            <p:nvPr/>
          </p:nvSpPr>
          <p:spPr bwMode="auto">
            <a:xfrm>
              <a:off x="483" y="1104"/>
              <a:ext cx="1627" cy="1344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en-US" sz="2000" dirty="0">
                  <a:latin typeface="Calibri"/>
                  <a:cs typeface="Calibri"/>
                </a:rPr>
                <a:t>Page A</a:t>
              </a:r>
            </a:p>
          </p:txBody>
        </p:sp>
        <p:sp>
          <p:nvSpPr>
            <p:cNvPr id="19466" name="Text Box 8"/>
            <p:cNvSpPr txBox="1">
              <a:spLocks noChangeArrowheads="1"/>
            </p:cNvSpPr>
            <p:nvPr/>
          </p:nvSpPr>
          <p:spPr bwMode="auto">
            <a:xfrm>
              <a:off x="2517" y="1296"/>
              <a:ext cx="809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>
                  <a:latin typeface="Calibri"/>
                  <a:cs typeface="Calibri"/>
                </a:rPr>
                <a:t>hyperlink</a:t>
              </a:r>
            </a:p>
          </p:txBody>
        </p:sp>
        <p:sp>
          <p:nvSpPr>
            <p:cNvPr id="19467" name="Line 9"/>
            <p:cNvSpPr>
              <a:spLocks noChangeShapeType="1"/>
            </p:cNvSpPr>
            <p:nvPr/>
          </p:nvSpPr>
          <p:spPr bwMode="auto">
            <a:xfrm>
              <a:off x="2052" y="2016"/>
              <a:ext cx="582" cy="14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9468" name="Line 10"/>
            <p:cNvSpPr>
              <a:spLocks noChangeShapeType="1"/>
            </p:cNvSpPr>
            <p:nvPr/>
          </p:nvSpPr>
          <p:spPr bwMode="auto">
            <a:xfrm flipV="1">
              <a:off x="1878" y="912"/>
              <a:ext cx="720" cy="4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9469" name="Line 11"/>
            <p:cNvSpPr>
              <a:spLocks noChangeShapeType="1"/>
            </p:cNvSpPr>
            <p:nvPr/>
          </p:nvSpPr>
          <p:spPr bwMode="auto">
            <a:xfrm flipV="1">
              <a:off x="3041" y="1968"/>
              <a:ext cx="624" cy="33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9470" name="Line 12"/>
            <p:cNvSpPr>
              <a:spLocks noChangeShapeType="1"/>
            </p:cNvSpPr>
            <p:nvPr/>
          </p:nvSpPr>
          <p:spPr bwMode="auto">
            <a:xfrm flipV="1">
              <a:off x="3360" y="2160"/>
              <a:ext cx="528" cy="48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9471" name="Line 13"/>
            <p:cNvSpPr>
              <a:spLocks noChangeShapeType="1"/>
            </p:cNvSpPr>
            <p:nvPr/>
          </p:nvSpPr>
          <p:spPr bwMode="auto">
            <a:xfrm>
              <a:off x="3216" y="912"/>
              <a:ext cx="576" cy="4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0255" name="Oval 14"/>
            <p:cNvSpPr>
              <a:spLocks noChangeArrowheads="1"/>
            </p:cNvSpPr>
            <p:nvPr/>
          </p:nvSpPr>
          <p:spPr bwMode="auto">
            <a:xfrm>
              <a:off x="3552" y="1152"/>
              <a:ext cx="1872" cy="1152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en-US" sz="2000">
                  <a:latin typeface="Calibri"/>
                  <a:cs typeface="Calibri"/>
                </a:rPr>
                <a:t>Page B</a:t>
              </a:r>
            </a:p>
          </p:txBody>
        </p:sp>
        <p:sp>
          <p:nvSpPr>
            <p:cNvPr id="19473" name="Text Box 15"/>
            <p:cNvSpPr txBox="1">
              <a:spLocks noChangeArrowheads="1"/>
            </p:cNvSpPr>
            <p:nvPr/>
          </p:nvSpPr>
          <p:spPr bwMode="auto">
            <a:xfrm>
              <a:off x="1006" y="1392"/>
              <a:ext cx="828" cy="29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dirty="0" smtClean="0">
                  <a:latin typeface="Calibri"/>
                  <a:cs typeface="Calibri"/>
                </a:rPr>
                <a:t>Anchor</a:t>
              </a:r>
              <a:endParaRPr lang="en-US" dirty="0">
                <a:latin typeface="Calibri"/>
                <a:cs typeface="Calibri"/>
              </a:endParaRPr>
            </a:p>
          </p:txBody>
        </p:sp>
        <p:sp>
          <p:nvSpPr>
            <p:cNvPr id="19464" name="Line 6"/>
            <p:cNvSpPr>
              <a:spLocks noChangeShapeType="1"/>
            </p:cNvSpPr>
            <p:nvPr/>
          </p:nvSpPr>
          <p:spPr bwMode="auto">
            <a:xfrm>
              <a:off x="1820" y="1536"/>
              <a:ext cx="1732" cy="144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Calibri"/>
                <a:cs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5893829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Anchor Text</a:t>
            </a:r>
            <a:endParaRPr lang="en-US" sz="4000" dirty="0"/>
          </a:p>
        </p:txBody>
      </p:sp>
      <p:sp>
        <p:nvSpPr>
          <p:cNvPr id="2048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81000" y="1752600"/>
            <a:ext cx="8382000" cy="4876800"/>
          </a:xfrm>
        </p:spPr>
        <p:txBody>
          <a:bodyPr/>
          <a:lstStyle/>
          <a:p>
            <a:r>
              <a:rPr lang="en-US" sz="2800" dirty="0">
                <a:latin typeface="Calibri"/>
                <a:cs typeface="Calibri"/>
              </a:rPr>
              <a:t>For </a:t>
            </a:r>
            <a:r>
              <a:rPr lang="en-US" sz="2800" b="1" i="1" dirty="0" err="1">
                <a:latin typeface="Calibri"/>
                <a:cs typeface="Calibri"/>
              </a:rPr>
              <a:t>ibm</a:t>
            </a:r>
            <a:r>
              <a:rPr lang="en-US" sz="2800" dirty="0">
                <a:latin typeface="Calibri"/>
                <a:cs typeface="Calibri"/>
              </a:rPr>
              <a:t> how to distinguish between:</a:t>
            </a:r>
          </a:p>
          <a:p>
            <a:pPr lvl="1"/>
            <a:r>
              <a:rPr lang="en-US" sz="2400" dirty="0">
                <a:latin typeface="Calibri"/>
                <a:cs typeface="Calibri"/>
              </a:rPr>
              <a:t>IBM’s home page (mostly graphical)</a:t>
            </a:r>
          </a:p>
          <a:p>
            <a:pPr lvl="1"/>
            <a:r>
              <a:rPr lang="en-US" sz="2400" dirty="0">
                <a:latin typeface="Calibri"/>
                <a:cs typeface="Calibri"/>
              </a:rPr>
              <a:t>IBM’s copyright page (high term </a:t>
            </a:r>
            <a:r>
              <a:rPr lang="en-US" sz="2400" dirty="0" smtClean="0">
                <a:latin typeface="Calibri"/>
                <a:cs typeface="Calibri"/>
              </a:rPr>
              <a:t>frequency </a:t>
            </a:r>
            <a:r>
              <a:rPr lang="en-US" sz="2400" dirty="0">
                <a:latin typeface="Calibri"/>
                <a:cs typeface="Calibri"/>
              </a:rPr>
              <a:t>for </a:t>
            </a:r>
            <a:r>
              <a:rPr lang="en-US" sz="2400" dirty="0" smtClean="0">
                <a:latin typeface="Calibri"/>
                <a:cs typeface="Calibri"/>
              </a:rPr>
              <a:t>“</a:t>
            </a:r>
            <a:r>
              <a:rPr lang="en-US" sz="2400" dirty="0" err="1" smtClean="0">
                <a:latin typeface="Calibri"/>
                <a:cs typeface="Calibri"/>
              </a:rPr>
              <a:t>ibm</a:t>
            </a:r>
            <a:r>
              <a:rPr lang="en-US" sz="2400" dirty="0" smtClean="0">
                <a:latin typeface="Calibri"/>
                <a:cs typeface="Calibri"/>
              </a:rPr>
              <a:t>”)</a:t>
            </a:r>
            <a:endParaRPr lang="en-US" sz="2400" dirty="0">
              <a:latin typeface="Calibri"/>
              <a:cs typeface="Calibri"/>
            </a:endParaRPr>
          </a:p>
          <a:p>
            <a:pPr lvl="1"/>
            <a:r>
              <a:rPr lang="en-US" sz="2400" dirty="0">
                <a:latin typeface="Calibri"/>
                <a:cs typeface="Calibri"/>
              </a:rPr>
              <a:t>Rival’s spam page (arbitrarily high term </a:t>
            </a:r>
            <a:r>
              <a:rPr lang="en-US" sz="2400" dirty="0" smtClean="0">
                <a:latin typeface="Calibri"/>
                <a:cs typeface="Calibri"/>
              </a:rPr>
              <a:t>frequency)</a:t>
            </a:r>
            <a:endParaRPr lang="en-US" sz="2400" dirty="0">
              <a:latin typeface="Calibri"/>
              <a:cs typeface="Calibri"/>
            </a:endParaRPr>
          </a:p>
        </p:txBody>
      </p:sp>
      <p:sp>
        <p:nvSpPr>
          <p:cNvPr id="20485" name="Slide Number Placeholder 1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fld id="{7BCE6800-147D-4C4B-B927-FEF1AEF76739}" type="slidenum">
              <a:rPr lang="en-US">
                <a:latin typeface="Calibri"/>
                <a:cs typeface="Calibri"/>
              </a:rPr>
              <a:pPr/>
              <a:t>3</a:t>
            </a:fld>
            <a:endParaRPr lang="en-US">
              <a:latin typeface="Calibri"/>
              <a:cs typeface="Calibri"/>
            </a:endParaRPr>
          </a:p>
        </p:txBody>
      </p:sp>
      <p:sp>
        <p:nvSpPr>
          <p:cNvPr id="20486" name="Rectangle 4"/>
          <p:cNvSpPr>
            <a:spLocks noChangeArrowheads="1"/>
          </p:cNvSpPr>
          <p:nvPr/>
        </p:nvSpPr>
        <p:spPr bwMode="auto">
          <a:xfrm>
            <a:off x="3581400" y="5029200"/>
            <a:ext cx="2362200" cy="12192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b="1" dirty="0" err="1">
                <a:latin typeface="Calibri"/>
                <a:cs typeface="Calibri"/>
              </a:rPr>
              <a:t>www.ibm.com</a:t>
            </a:r>
            <a:endParaRPr lang="en-US" b="1" dirty="0">
              <a:latin typeface="Calibri"/>
              <a:cs typeface="Calibri"/>
            </a:endParaRPr>
          </a:p>
        </p:txBody>
      </p:sp>
      <p:sp>
        <p:nvSpPr>
          <p:cNvPr id="20487" name="Text Box 5"/>
          <p:cNvSpPr txBox="1">
            <a:spLocks noChangeArrowheads="1"/>
          </p:cNvSpPr>
          <p:nvPr/>
        </p:nvSpPr>
        <p:spPr bwMode="auto">
          <a:xfrm>
            <a:off x="1828800" y="4267200"/>
            <a:ext cx="94138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>
                <a:latin typeface="Calibri"/>
                <a:cs typeface="Calibri"/>
              </a:rPr>
              <a:t>“ibm” </a:t>
            </a:r>
          </a:p>
        </p:txBody>
      </p:sp>
      <p:sp>
        <p:nvSpPr>
          <p:cNvPr id="20488" name="Text Box 6"/>
          <p:cNvSpPr txBox="1">
            <a:spLocks noChangeArrowheads="1"/>
          </p:cNvSpPr>
          <p:nvPr/>
        </p:nvSpPr>
        <p:spPr bwMode="auto">
          <a:xfrm>
            <a:off x="3886200" y="3980868"/>
            <a:ext cx="154463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latin typeface="Calibri"/>
                <a:cs typeface="Calibri"/>
              </a:rPr>
              <a:t>“</a:t>
            </a:r>
            <a:r>
              <a:rPr lang="en-US" sz="2400" dirty="0" err="1">
                <a:latin typeface="Calibri"/>
                <a:cs typeface="Calibri"/>
              </a:rPr>
              <a:t>ibm.com</a:t>
            </a:r>
            <a:r>
              <a:rPr lang="en-US" sz="2400" dirty="0">
                <a:latin typeface="Calibri"/>
                <a:cs typeface="Calibri"/>
              </a:rPr>
              <a:t>”</a:t>
            </a:r>
          </a:p>
        </p:txBody>
      </p:sp>
      <p:sp>
        <p:nvSpPr>
          <p:cNvPr id="20489" name="Text Box 7"/>
          <p:cNvSpPr txBox="1">
            <a:spLocks noChangeArrowheads="1"/>
          </p:cNvSpPr>
          <p:nvPr/>
        </p:nvSpPr>
        <p:spPr bwMode="auto">
          <a:xfrm>
            <a:off x="6248400" y="4114800"/>
            <a:ext cx="24669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>
                <a:latin typeface="Calibri"/>
                <a:cs typeface="Calibri"/>
              </a:rPr>
              <a:t>“IBM home page”</a:t>
            </a:r>
          </a:p>
        </p:txBody>
      </p:sp>
      <p:sp>
        <p:nvSpPr>
          <p:cNvPr id="20490" name="Line 8"/>
          <p:cNvSpPr>
            <a:spLocks noChangeShapeType="1"/>
          </p:cNvSpPr>
          <p:nvPr/>
        </p:nvSpPr>
        <p:spPr bwMode="auto">
          <a:xfrm>
            <a:off x="4648200" y="4361868"/>
            <a:ext cx="0" cy="685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0491" name="Line 9"/>
          <p:cNvSpPr>
            <a:spLocks noChangeShapeType="1"/>
          </p:cNvSpPr>
          <p:nvPr/>
        </p:nvSpPr>
        <p:spPr bwMode="auto">
          <a:xfrm flipH="1">
            <a:off x="5867400" y="4495800"/>
            <a:ext cx="457200" cy="609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0492" name="Text Box 10"/>
          <p:cNvSpPr txBox="1">
            <a:spLocks noChangeArrowheads="1"/>
          </p:cNvSpPr>
          <p:nvPr/>
        </p:nvSpPr>
        <p:spPr bwMode="auto">
          <a:xfrm>
            <a:off x="304800" y="4800600"/>
            <a:ext cx="3124200" cy="1200328"/>
          </a:xfrm>
          <a:prstGeom prst="rect">
            <a:avLst/>
          </a:prstGeom>
          <a:solidFill>
            <a:srgbClr val="FFFFE3"/>
          </a:solid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dirty="0">
                <a:latin typeface="Calibri"/>
                <a:ea typeface="Tahoma" charset="0"/>
                <a:cs typeface="Calibri"/>
              </a:rPr>
              <a:t>A million pieces of anchor text with “</a:t>
            </a:r>
            <a:r>
              <a:rPr lang="en-US" dirty="0" err="1">
                <a:latin typeface="Calibri"/>
                <a:ea typeface="Tahoma" charset="0"/>
                <a:cs typeface="Calibri"/>
              </a:rPr>
              <a:t>ibm</a:t>
            </a:r>
            <a:r>
              <a:rPr lang="en-US" dirty="0">
                <a:latin typeface="Calibri"/>
                <a:ea typeface="Tahoma" charset="0"/>
                <a:cs typeface="Calibri"/>
              </a:rPr>
              <a:t>” send a strong signal</a:t>
            </a:r>
          </a:p>
        </p:txBody>
      </p:sp>
      <p:sp>
        <p:nvSpPr>
          <p:cNvPr id="20493" name="Line 11"/>
          <p:cNvSpPr>
            <a:spLocks noChangeShapeType="1"/>
          </p:cNvSpPr>
          <p:nvPr/>
        </p:nvSpPr>
        <p:spPr bwMode="auto">
          <a:xfrm>
            <a:off x="2590800" y="4572000"/>
            <a:ext cx="99060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2680903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Indexing anchor text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dirty="0">
                <a:latin typeface="Calibri" charset="0"/>
              </a:rPr>
              <a:t>When indexing a document </a:t>
            </a:r>
            <a:r>
              <a:rPr lang="en-US" sz="2800" i="1" dirty="0">
                <a:latin typeface="Calibri" charset="0"/>
              </a:rPr>
              <a:t>D</a:t>
            </a:r>
            <a:r>
              <a:rPr lang="en-US" sz="2800" dirty="0">
                <a:latin typeface="Calibri" charset="0"/>
              </a:rPr>
              <a:t>, include anchor text from links pointing to </a:t>
            </a:r>
            <a:r>
              <a:rPr lang="en-US" sz="2800" i="1" dirty="0">
                <a:latin typeface="Calibri" charset="0"/>
              </a:rPr>
              <a:t>D</a:t>
            </a:r>
            <a:r>
              <a:rPr lang="en-US" sz="2800" dirty="0">
                <a:latin typeface="Calibri" charset="0"/>
              </a:rPr>
              <a:t>.</a:t>
            </a:r>
          </a:p>
        </p:txBody>
      </p:sp>
      <p:sp>
        <p:nvSpPr>
          <p:cNvPr id="21509" name="Slide Number Placeholder 1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fld id="{C8CEAD66-4CC2-3243-A0F9-E48A7E7D07B5}" type="slidenum">
              <a:rPr lang="en-US"/>
              <a:pPr/>
              <a:t>4</a:t>
            </a:fld>
            <a:endParaRPr lang="en-US"/>
          </a:p>
        </p:txBody>
      </p:sp>
      <p:sp>
        <p:nvSpPr>
          <p:cNvPr id="21510" name="AutoShape 4"/>
          <p:cNvSpPr>
            <a:spLocks noChangeArrowheads="1"/>
          </p:cNvSpPr>
          <p:nvPr/>
        </p:nvSpPr>
        <p:spPr bwMode="auto">
          <a:xfrm>
            <a:off x="1981200" y="4724400"/>
            <a:ext cx="152400" cy="609600"/>
          </a:xfrm>
          <a:prstGeom prst="flowChartProcess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r"/>
            <a:endParaRPr lang="en-US" sz="1800"/>
          </a:p>
        </p:txBody>
      </p:sp>
      <p:sp>
        <p:nvSpPr>
          <p:cNvPr id="21511" name="AutoShape 5"/>
          <p:cNvSpPr>
            <a:spLocks noChangeArrowheads="1"/>
          </p:cNvSpPr>
          <p:nvPr/>
        </p:nvSpPr>
        <p:spPr bwMode="auto">
          <a:xfrm>
            <a:off x="4876800" y="3886200"/>
            <a:ext cx="4038600" cy="838200"/>
          </a:xfrm>
          <a:prstGeom prst="flowChartProcess">
            <a:avLst/>
          </a:prstGeom>
          <a:solidFill>
            <a:srgbClr val="FFFFE3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>
              <a:spcBef>
                <a:spcPct val="20000"/>
              </a:spcBef>
            </a:pPr>
            <a:r>
              <a:rPr lang="en-US" sz="1800" dirty="0" smtClean="0">
                <a:latin typeface="Rockwell" charset="0"/>
                <a:hlinkClick r:id="rId2"/>
              </a:rPr>
              <a:t>www.ibm.com</a:t>
            </a:r>
            <a:endParaRPr lang="en-US" sz="1800" dirty="0" smtClean="0">
              <a:latin typeface="Rockwell" charset="0"/>
            </a:endParaRPr>
          </a:p>
          <a:p>
            <a:pPr algn="ctr">
              <a:spcBef>
                <a:spcPct val="20000"/>
              </a:spcBef>
            </a:pPr>
            <a:r>
              <a:rPr lang="en-US" sz="1800" dirty="0" smtClean="0">
                <a:latin typeface="Rockwell" charset="0"/>
              </a:rPr>
              <a:t>Solutions, Services, Products, </a:t>
            </a:r>
            <a:r>
              <a:rPr lang="en-US" sz="1800" dirty="0" err="1" smtClean="0">
                <a:latin typeface="Rockwell" charset="0"/>
              </a:rPr>
              <a:t>MyIBM</a:t>
            </a:r>
            <a:endParaRPr lang="en-US" dirty="0">
              <a:latin typeface="Rockwell" charset="0"/>
            </a:endParaRPr>
          </a:p>
        </p:txBody>
      </p:sp>
      <p:sp>
        <p:nvSpPr>
          <p:cNvPr id="21512" name="AutoShape 6"/>
          <p:cNvSpPr>
            <a:spLocks noChangeArrowheads="1"/>
          </p:cNvSpPr>
          <p:nvPr/>
        </p:nvSpPr>
        <p:spPr bwMode="auto">
          <a:xfrm>
            <a:off x="1257300" y="3074988"/>
            <a:ext cx="3590925" cy="769937"/>
          </a:xfrm>
          <a:prstGeom prst="flowChartProcess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sz="2000" dirty="0">
                <a:latin typeface="Rockwell" charset="0"/>
              </a:rPr>
              <a:t>Armonk, NY-based computer</a:t>
            </a:r>
          </a:p>
          <a:p>
            <a:pPr algn="ctr">
              <a:spcBef>
                <a:spcPct val="20000"/>
              </a:spcBef>
            </a:pPr>
            <a:r>
              <a:rPr lang="en-US" sz="2000" dirty="0">
                <a:latin typeface="Rockwell" charset="0"/>
              </a:rPr>
              <a:t>giant </a:t>
            </a:r>
            <a:r>
              <a:rPr lang="en-US" sz="2000" u="sng" dirty="0">
                <a:solidFill>
                  <a:srgbClr val="0000FF"/>
                </a:solidFill>
                <a:latin typeface="Rockwell" charset="0"/>
              </a:rPr>
              <a:t>IBM</a:t>
            </a:r>
            <a:r>
              <a:rPr lang="en-US" sz="2000" dirty="0">
                <a:solidFill>
                  <a:srgbClr val="0000FF"/>
                </a:solidFill>
                <a:latin typeface="Rockwell" charset="0"/>
              </a:rPr>
              <a:t> </a:t>
            </a:r>
            <a:r>
              <a:rPr lang="en-US" sz="2000" dirty="0">
                <a:latin typeface="Rockwell" charset="0"/>
              </a:rPr>
              <a:t>announced today</a:t>
            </a:r>
            <a:endParaRPr lang="en-US" dirty="0">
              <a:latin typeface="Rockwell" charset="0"/>
            </a:endParaRPr>
          </a:p>
        </p:txBody>
      </p:sp>
      <p:cxnSp>
        <p:nvCxnSpPr>
          <p:cNvPr id="21513" name="AutoShape 7"/>
          <p:cNvCxnSpPr>
            <a:cxnSpLocks noChangeShapeType="1"/>
            <a:stCxn id="21512" idx="2"/>
          </p:cNvCxnSpPr>
          <p:nvPr/>
        </p:nvCxnSpPr>
        <p:spPr bwMode="auto">
          <a:xfrm>
            <a:off x="3052763" y="3844925"/>
            <a:ext cx="1824037" cy="1936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21514" name="AutoShape 8"/>
          <p:cNvSpPr>
            <a:spLocks noChangeArrowheads="1"/>
          </p:cNvSpPr>
          <p:nvPr/>
        </p:nvSpPr>
        <p:spPr bwMode="auto">
          <a:xfrm>
            <a:off x="533400" y="5371039"/>
            <a:ext cx="3666188" cy="1138773"/>
          </a:xfrm>
          <a:prstGeom prst="flowChartProcess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>
              <a:spcBef>
                <a:spcPct val="20000"/>
              </a:spcBef>
            </a:pPr>
            <a:r>
              <a:rPr lang="en-US" sz="2000" dirty="0" smtClean="0">
                <a:latin typeface="Rockwell" charset="0"/>
              </a:rPr>
              <a:t>Question Answering Systems:</a:t>
            </a:r>
            <a:endParaRPr lang="en-US" sz="2000" dirty="0">
              <a:latin typeface="Rockwell" charset="0"/>
            </a:endParaRPr>
          </a:p>
          <a:p>
            <a:pPr>
              <a:spcBef>
                <a:spcPct val="20000"/>
              </a:spcBef>
            </a:pPr>
            <a:r>
              <a:rPr lang="en-US" sz="2000" u="sng" dirty="0" smtClean="0">
                <a:solidFill>
                  <a:srgbClr val="0000FF"/>
                </a:solidFill>
                <a:latin typeface="Rockwell" charset="0"/>
              </a:rPr>
              <a:t>Apple’s</a:t>
            </a:r>
            <a:r>
              <a:rPr lang="en-US" sz="2000" dirty="0" smtClean="0">
                <a:solidFill>
                  <a:srgbClr val="000000"/>
                </a:solidFill>
                <a:latin typeface="Rockwell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Rockwell" charset="0"/>
              </a:rPr>
              <a:t>Siri</a:t>
            </a:r>
            <a:endParaRPr lang="en-US" sz="2000" i="1" dirty="0">
              <a:solidFill>
                <a:srgbClr val="000000"/>
              </a:solidFill>
              <a:latin typeface="Rockwell" charset="0"/>
            </a:endParaRPr>
          </a:p>
          <a:p>
            <a:pPr>
              <a:spcBef>
                <a:spcPct val="20000"/>
              </a:spcBef>
            </a:pPr>
            <a:r>
              <a:rPr lang="en-US" sz="2000" u="sng" dirty="0" smtClean="0">
                <a:solidFill>
                  <a:srgbClr val="0000FF"/>
                </a:solidFill>
                <a:latin typeface="Rockwell" charset="0"/>
              </a:rPr>
              <a:t>IBM’s </a:t>
            </a:r>
            <a:r>
              <a:rPr lang="en-US" sz="2000" dirty="0" smtClean="0">
                <a:solidFill>
                  <a:srgbClr val="000000"/>
                </a:solidFill>
                <a:latin typeface="Rockwell" charset="0"/>
              </a:rPr>
              <a:t>Watson</a:t>
            </a:r>
            <a:endParaRPr lang="en-US" dirty="0">
              <a:solidFill>
                <a:srgbClr val="000000"/>
              </a:solidFill>
              <a:latin typeface="Rockwell" charset="0"/>
            </a:endParaRPr>
          </a:p>
        </p:txBody>
      </p:sp>
      <p:sp>
        <p:nvSpPr>
          <p:cNvPr id="21515" name="Line 9"/>
          <p:cNvSpPr>
            <a:spLocks noChangeShapeType="1"/>
          </p:cNvSpPr>
          <p:nvPr/>
        </p:nvSpPr>
        <p:spPr bwMode="auto">
          <a:xfrm flipV="1">
            <a:off x="2667000" y="4648200"/>
            <a:ext cx="22098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516" name="AutoShape 10"/>
          <p:cNvSpPr>
            <a:spLocks noChangeArrowheads="1"/>
          </p:cNvSpPr>
          <p:nvPr/>
        </p:nvSpPr>
        <p:spPr bwMode="auto">
          <a:xfrm>
            <a:off x="4519613" y="5326062"/>
            <a:ext cx="3557587" cy="769938"/>
          </a:xfrm>
          <a:prstGeom prst="flowChartProcess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sz="2000" u="sng" dirty="0">
                <a:solidFill>
                  <a:srgbClr val="0000FF"/>
                </a:solidFill>
                <a:latin typeface="Rockwell" charset="0"/>
              </a:rPr>
              <a:t>Big Blue</a:t>
            </a:r>
            <a:r>
              <a:rPr lang="en-US" sz="2000" dirty="0">
                <a:solidFill>
                  <a:srgbClr val="0000FF"/>
                </a:solidFill>
                <a:latin typeface="Rockwell" charset="0"/>
              </a:rPr>
              <a:t> </a:t>
            </a:r>
            <a:r>
              <a:rPr lang="en-US" sz="2000" dirty="0">
                <a:latin typeface="Rockwell" charset="0"/>
              </a:rPr>
              <a:t>today announced</a:t>
            </a:r>
          </a:p>
          <a:p>
            <a:pPr algn="ctr">
              <a:spcBef>
                <a:spcPct val="20000"/>
              </a:spcBef>
            </a:pPr>
            <a:r>
              <a:rPr lang="en-US" sz="2000" dirty="0">
                <a:latin typeface="Rockwell" charset="0"/>
              </a:rPr>
              <a:t>record profits for the quarter</a:t>
            </a:r>
            <a:endParaRPr lang="en-US" dirty="0">
              <a:latin typeface="Rockwell" charset="0"/>
            </a:endParaRPr>
          </a:p>
        </p:txBody>
      </p:sp>
      <p:sp>
        <p:nvSpPr>
          <p:cNvPr id="21517" name="Line 11"/>
          <p:cNvSpPr>
            <a:spLocks noChangeShapeType="1"/>
          </p:cNvSpPr>
          <p:nvPr/>
        </p:nvSpPr>
        <p:spPr bwMode="auto">
          <a:xfrm flipV="1">
            <a:off x="5562600" y="4724400"/>
            <a:ext cx="8382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849019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12" grpId="0" animBg="1"/>
      <p:bldP spid="21514" grpId="0" animBg="1"/>
      <p:bldP spid="21515" grpId="0" animBg="1"/>
      <p:bldP spid="21516" grpId="0" animBg="1"/>
      <p:bldP spid="2151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Indexing anchor text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3200" dirty="0">
                <a:latin typeface="Calibri" charset="0"/>
              </a:rPr>
              <a:t>Can sometimes have unexpected side effects –</a:t>
            </a:r>
          </a:p>
          <a:p>
            <a:pPr lvl="1"/>
            <a:r>
              <a:rPr lang="en-US" sz="2800" dirty="0">
                <a:latin typeface="Calibri" charset="0"/>
              </a:rPr>
              <a:t>G</a:t>
            </a:r>
            <a:r>
              <a:rPr lang="en-US" sz="2800" dirty="0" smtClean="0">
                <a:latin typeface="Calibri" charset="0"/>
              </a:rPr>
              <a:t>oogle bombing</a:t>
            </a:r>
            <a:endParaRPr lang="en-US" sz="2800" dirty="0">
              <a:latin typeface="Calibri" charset="0"/>
            </a:endParaRPr>
          </a:p>
          <a:p>
            <a:r>
              <a:rPr lang="en-US" sz="3200" dirty="0">
                <a:solidFill>
                  <a:srgbClr val="0000FF"/>
                </a:solidFill>
                <a:latin typeface="Calibri" charset="0"/>
              </a:rPr>
              <a:t>Can score anchor text with weight depending on the authority of the anchor page’s website</a:t>
            </a:r>
          </a:p>
          <a:p>
            <a:pPr lvl="1"/>
            <a:r>
              <a:rPr lang="en-US" sz="3200" dirty="0">
                <a:latin typeface="Calibri" charset="0"/>
              </a:rPr>
              <a:t>E.g., if we were to assume that content from </a:t>
            </a:r>
            <a:r>
              <a:rPr lang="en-US" sz="3200" dirty="0" err="1">
                <a:latin typeface="Calibri" charset="0"/>
              </a:rPr>
              <a:t>cnn.com</a:t>
            </a:r>
            <a:r>
              <a:rPr lang="en-US" sz="3200" dirty="0">
                <a:latin typeface="Calibri" charset="0"/>
              </a:rPr>
              <a:t> or </a:t>
            </a:r>
            <a:r>
              <a:rPr lang="en-US" sz="3200" dirty="0" err="1">
                <a:latin typeface="Calibri" charset="0"/>
              </a:rPr>
              <a:t>yahoo.com</a:t>
            </a:r>
            <a:r>
              <a:rPr lang="en-US" sz="3200" dirty="0">
                <a:latin typeface="Calibri" charset="0"/>
              </a:rPr>
              <a:t> is authoritative, then trust the anchor text from them</a:t>
            </a:r>
          </a:p>
        </p:txBody>
      </p:sp>
      <p:sp>
        <p:nvSpPr>
          <p:cNvPr id="22533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fld id="{FF7B3458-A71C-FF4C-BF63-4D6069C4898E}" type="slidenum">
              <a:rPr lang="en-US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01327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1447800" y="152400"/>
            <a:ext cx="7543800" cy="990600"/>
          </a:xfrm>
        </p:spPr>
        <p:txBody>
          <a:bodyPr/>
          <a:lstStyle/>
          <a:p>
            <a:r>
              <a:rPr lang="en-US" sz="3600" dirty="0" smtClean="0"/>
              <a:t>Many NLP Applications of Anchor </a:t>
            </a:r>
            <a:r>
              <a:rPr lang="en-US" sz="3600" dirty="0"/>
              <a:t>Text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3600" dirty="0" smtClean="0">
                <a:latin typeface="Calibri" charset="0"/>
              </a:rPr>
              <a:t>Finding synonyms</a:t>
            </a:r>
          </a:p>
          <a:p>
            <a:pPr lvl="1"/>
            <a:r>
              <a:rPr lang="en-US" sz="2800" dirty="0" smtClean="0">
                <a:latin typeface="Calibri" charset="0"/>
              </a:rPr>
              <a:t>Federal Reserve: “Fed”, “U.S</a:t>
            </a:r>
            <a:r>
              <a:rPr lang="en-US" sz="2800" dirty="0">
                <a:latin typeface="Calibri" charset="0"/>
              </a:rPr>
              <a:t>. Federal Reserve Board", </a:t>
            </a:r>
            <a:r>
              <a:rPr lang="en-US" sz="2800" dirty="0" smtClean="0">
                <a:latin typeface="Calibri" charset="0"/>
              </a:rPr>
              <a:t>“U.S</a:t>
            </a:r>
            <a:r>
              <a:rPr lang="en-US" sz="2800" dirty="0">
                <a:latin typeface="Calibri" charset="0"/>
              </a:rPr>
              <a:t>. Federal Reserve </a:t>
            </a:r>
            <a:r>
              <a:rPr lang="en-US" sz="2800" dirty="0" smtClean="0">
                <a:latin typeface="Calibri" charset="0"/>
              </a:rPr>
              <a:t>System”,  “Federal </a:t>
            </a:r>
            <a:r>
              <a:rPr lang="en-US" sz="2800" dirty="0">
                <a:latin typeface="Calibri" charset="0"/>
              </a:rPr>
              <a:t>Reserve </a:t>
            </a:r>
            <a:r>
              <a:rPr lang="en-US" sz="2800" dirty="0" smtClean="0">
                <a:latin typeface="Calibri" charset="0"/>
              </a:rPr>
              <a:t>Bank”</a:t>
            </a:r>
            <a:endParaRPr lang="en-US" sz="2800" dirty="0">
              <a:latin typeface="Calibri" charset="0"/>
            </a:endParaRPr>
          </a:p>
          <a:p>
            <a:r>
              <a:rPr lang="en-US" sz="3600" dirty="0" smtClean="0">
                <a:latin typeface="Calibri" charset="0"/>
              </a:rPr>
              <a:t>Finding translations of named entities</a:t>
            </a:r>
          </a:p>
          <a:p>
            <a:r>
              <a:rPr lang="en-US" sz="3600" dirty="0" smtClean="0">
                <a:latin typeface="Calibri" charset="0"/>
              </a:rPr>
              <a:t>Providing constituent boundaries for parsers</a:t>
            </a:r>
            <a:endParaRPr lang="en-US" dirty="0">
              <a:latin typeface="Calibri" charset="0"/>
            </a:endParaRP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fld id="{D4AAFC69-FD81-4E4D-A92A-F080834F85B1}" type="slidenum">
              <a:rPr lang="en-US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4185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191000" y="3124200"/>
            <a:ext cx="4343400" cy="1752600"/>
          </a:xfrm>
        </p:spPr>
        <p:txBody>
          <a:bodyPr/>
          <a:lstStyle/>
          <a:p>
            <a:endParaRPr lang="en-US" dirty="0">
              <a:solidFill>
                <a:srgbClr val="A50021"/>
              </a:solidFill>
              <a:latin typeface="Calibri" charset="0"/>
            </a:endParaRPr>
          </a:p>
          <a:p>
            <a:r>
              <a:rPr lang="en-US" dirty="0" smtClean="0">
                <a:latin typeface="Calibri" charset="0"/>
              </a:rPr>
              <a:t>Web Anchor Text</a:t>
            </a:r>
            <a:endParaRPr lang="en-US" dirty="0">
              <a:latin typeface="Calibri" charset="0"/>
            </a:endParaRPr>
          </a:p>
          <a:p>
            <a:endParaRPr lang="en-US" dirty="0">
              <a:latin typeface="Calibri" charset="0"/>
            </a:endParaRPr>
          </a:p>
          <a:p>
            <a:endParaRPr lang="en-US" dirty="0">
              <a:latin typeface="Calibri" charset="0"/>
            </a:endParaRPr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962400" y="990600"/>
            <a:ext cx="4572000" cy="1447800"/>
          </a:xfrm>
        </p:spPr>
        <p:txBody>
          <a:bodyPr/>
          <a:lstStyle/>
          <a:p>
            <a:r>
              <a:rPr lang="en-US" dirty="0" smtClean="0"/>
              <a:t>Networks and Link Analysis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94906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191000" y="3124200"/>
            <a:ext cx="4343400" cy="1752600"/>
          </a:xfrm>
        </p:spPr>
        <p:txBody>
          <a:bodyPr/>
          <a:lstStyle/>
          <a:p>
            <a:endParaRPr lang="en-US" dirty="0">
              <a:solidFill>
                <a:srgbClr val="A50021"/>
              </a:solidFill>
              <a:latin typeface="Calibri" charset="0"/>
            </a:endParaRPr>
          </a:p>
          <a:p>
            <a:r>
              <a:rPr lang="en-US" dirty="0" smtClean="0">
                <a:latin typeface="Calibri" charset="0"/>
              </a:rPr>
              <a:t>PageRank: Overview and Markov Chains</a:t>
            </a:r>
            <a:endParaRPr lang="en-US" dirty="0">
              <a:latin typeface="Calibri" charset="0"/>
            </a:endParaRPr>
          </a:p>
          <a:p>
            <a:endParaRPr lang="en-US" dirty="0">
              <a:latin typeface="Calibri" charset="0"/>
            </a:endParaRPr>
          </a:p>
          <a:p>
            <a:endParaRPr lang="en-US" dirty="0">
              <a:latin typeface="Calibri" charset="0"/>
            </a:endParaRPr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962400" y="990600"/>
            <a:ext cx="4572000" cy="1447800"/>
          </a:xfrm>
        </p:spPr>
        <p:txBody>
          <a:bodyPr/>
          <a:lstStyle/>
          <a:p>
            <a:r>
              <a:rPr lang="en-US" dirty="0" smtClean="0"/>
              <a:t>Networks and Link Analysis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080133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Combining link structure with text</a:t>
            </a:r>
            <a:endParaRPr lang="en-US" dirty="0"/>
          </a:p>
        </p:txBody>
      </p:sp>
      <p:sp>
        <p:nvSpPr>
          <p:cNvPr id="34819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2800" dirty="0" smtClean="0">
                <a:latin typeface="Calibri"/>
                <a:cs typeface="Calibri"/>
              </a:rPr>
              <a:t>A good search result looks at more than just query-document text overlap</a:t>
            </a:r>
          </a:p>
          <a:p>
            <a:r>
              <a:rPr lang="en-US" sz="2800" dirty="0" smtClean="0">
                <a:latin typeface="Calibri"/>
                <a:cs typeface="Calibri"/>
              </a:rPr>
              <a:t>One factor: page </a:t>
            </a:r>
            <a:r>
              <a:rPr lang="en-US" sz="2800" b="1" dirty="0" smtClean="0">
                <a:latin typeface="Calibri"/>
                <a:cs typeface="Calibri"/>
              </a:rPr>
              <a:t>popularity</a:t>
            </a:r>
            <a:r>
              <a:rPr lang="en-US" sz="2800" dirty="0" smtClean="0">
                <a:latin typeface="Calibri"/>
                <a:cs typeface="Calibri"/>
              </a:rPr>
              <a:t>.</a:t>
            </a:r>
          </a:p>
          <a:p>
            <a:pPr lvl="1"/>
            <a:r>
              <a:rPr lang="en-US" sz="2800" dirty="0" smtClean="0">
                <a:latin typeface="Calibri"/>
                <a:cs typeface="Calibri"/>
              </a:rPr>
              <a:t>Pages that are pointed to by lots of other pages are popular.</a:t>
            </a:r>
          </a:p>
          <a:p>
            <a:pPr lvl="1"/>
            <a:r>
              <a:rPr lang="en-US" sz="2800" dirty="0" smtClean="0">
                <a:latin typeface="Calibri"/>
                <a:cs typeface="Calibri"/>
              </a:rPr>
              <a:t>We can use link counts as a measure of static goodness, </a:t>
            </a:r>
          </a:p>
          <a:p>
            <a:pPr lvl="1"/>
            <a:r>
              <a:rPr lang="en-US" sz="2800" dirty="0" smtClean="0">
                <a:latin typeface="Calibri"/>
                <a:cs typeface="Calibri"/>
              </a:rPr>
              <a:t>Combine link counts with the text match score</a:t>
            </a:r>
            <a:endParaRPr lang="en-US" sz="28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6477104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1295400" y="0"/>
            <a:ext cx="7162800" cy="1143000"/>
          </a:xfrm>
        </p:spPr>
        <p:txBody>
          <a:bodyPr/>
          <a:lstStyle/>
          <a:p>
            <a:r>
              <a:rPr lang="en-US" dirty="0" smtClean="0"/>
              <a:t>Using link structure to measure page importance</a:t>
            </a:r>
            <a:endParaRPr lang="en-US" dirty="0"/>
          </a:p>
        </p:txBody>
      </p:sp>
      <p:sp>
        <p:nvSpPr>
          <p:cNvPr id="3379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533400" y="1600200"/>
            <a:ext cx="8001000" cy="3429000"/>
          </a:xfrm>
        </p:spPr>
        <p:txBody>
          <a:bodyPr/>
          <a:lstStyle/>
          <a:p>
            <a:r>
              <a:rPr lang="en-US" sz="2800" dirty="0" smtClean="0">
                <a:latin typeface="Calibri" charset="0"/>
              </a:rPr>
              <a:t>Simplest: use link </a:t>
            </a:r>
            <a:r>
              <a:rPr lang="en-US" sz="2800" dirty="0">
                <a:latin typeface="Calibri" charset="0"/>
              </a:rPr>
              <a:t>counts </a:t>
            </a:r>
            <a:r>
              <a:rPr lang="en-US" sz="2800" dirty="0" smtClean="0">
                <a:latin typeface="Calibri" charset="0"/>
              </a:rPr>
              <a:t>as popularity</a:t>
            </a:r>
            <a:r>
              <a:rPr lang="en-US" sz="2800" dirty="0">
                <a:latin typeface="Calibri" charset="0"/>
              </a:rPr>
              <a:t> </a:t>
            </a:r>
            <a:r>
              <a:rPr lang="en-US" sz="2800" dirty="0" smtClean="0">
                <a:latin typeface="Calibri" charset="0"/>
              </a:rPr>
              <a:t>measure</a:t>
            </a:r>
            <a:endParaRPr lang="en-US" sz="2800" dirty="0">
              <a:latin typeface="Calibri" charset="0"/>
            </a:endParaRPr>
          </a:p>
          <a:p>
            <a:pPr lvl="1"/>
            <a:r>
              <a:rPr lang="en-US" sz="2400" b="1" dirty="0" smtClean="0">
                <a:latin typeface="Calibri" charset="0"/>
              </a:rPr>
              <a:t>Undirected </a:t>
            </a:r>
            <a:r>
              <a:rPr lang="en-US" sz="2400" b="1" dirty="0">
                <a:latin typeface="Calibri" charset="0"/>
              </a:rPr>
              <a:t>popularity</a:t>
            </a:r>
            <a:r>
              <a:rPr lang="en-US" sz="2400" u="sng" dirty="0">
                <a:latin typeface="Calibri" charset="0"/>
              </a:rPr>
              <a:t>:</a:t>
            </a:r>
            <a:endParaRPr lang="en-US" sz="2400" dirty="0">
              <a:latin typeface="Calibri" charset="0"/>
            </a:endParaRPr>
          </a:p>
          <a:p>
            <a:pPr lvl="2"/>
            <a:r>
              <a:rPr lang="en-US" sz="2400" dirty="0" smtClean="0">
                <a:latin typeface="Calibri" charset="0"/>
              </a:rPr>
              <a:t>Page score= </a:t>
            </a:r>
            <a:r>
              <a:rPr lang="en-US" sz="2400" b="1" dirty="0" smtClean="0">
                <a:latin typeface="Calibri" charset="0"/>
              </a:rPr>
              <a:t>degree</a:t>
            </a:r>
            <a:r>
              <a:rPr lang="en-US" sz="2400" dirty="0" smtClean="0">
                <a:latin typeface="Calibri" charset="0"/>
              </a:rPr>
              <a:t>: the </a:t>
            </a:r>
            <a:r>
              <a:rPr lang="en-US" sz="2400" dirty="0">
                <a:latin typeface="Calibri" charset="0"/>
              </a:rPr>
              <a:t>number of in-links plus the number of out-links (3+2=5).</a:t>
            </a:r>
          </a:p>
          <a:p>
            <a:pPr lvl="1"/>
            <a:r>
              <a:rPr lang="en-US" sz="2400" b="1" dirty="0">
                <a:latin typeface="Calibri" charset="0"/>
              </a:rPr>
              <a:t>Directed popularity</a:t>
            </a:r>
            <a:r>
              <a:rPr lang="en-US" sz="2400" dirty="0">
                <a:latin typeface="Calibri" charset="0"/>
              </a:rPr>
              <a:t>:</a:t>
            </a:r>
          </a:p>
          <a:p>
            <a:pPr lvl="2"/>
            <a:r>
              <a:rPr lang="en-US" sz="2400" dirty="0" smtClean="0">
                <a:latin typeface="Calibri" charset="0"/>
              </a:rPr>
              <a:t>Page score = </a:t>
            </a:r>
            <a:r>
              <a:rPr lang="en-US" sz="2400" dirty="0">
                <a:latin typeface="Calibri" charset="0"/>
              </a:rPr>
              <a:t>number of </a:t>
            </a:r>
            <a:r>
              <a:rPr lang="en-US" sz="2400" dirty="0" smtClean="0">
                <a:latin typeface="Calibri" charset="0"/>
              </a:rPr>
              <a:t>in</a:t>
            </a:r>
            <a:r>
              <a:rPr lang="en-US" sz="2400" dirty="0">
                <a:latin typeface="Calibri" charset="0"/>
              </a:rPr>
              <a:t>-links (3).</a:t>
            </a:r>
          </a:p>
        </p:txBody>
      </p:sp>
      <p:sp>
        <p:nvSpPr>
          <p:cNvPr id="33797" name="Slide Number Placeholder 9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fld id="{6DD3AA34-80E6-D14A-AB18-FB56C073D9D9}" type="slidenum">
              <a:rPr lang="en-US"/>
              <a:pPr/>
              <a:t>10</a:t>
            </a:fld>
            <a:endParaRPr lang="en-US"/>
          </a:p>
        </p:txBody>
      </p:sp>
      <p:sp>
        <p:nvSpPr>
          <p:cNvPr id="33798" name="Oval 4"/>
          <p:cNvSpPr>
            <a:spLocks noChangeArrowheads="1"/>
          </p:cNvSpPr>
          <p:nvPr/>
        </p:nvSpPr>
        <p:spPr bwMode="auto">
          <a:xfrm>
            <a:off x="3733800" y="5029200"/>
            <a:ext cx="914400" cy="914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r"/>
            <a:endParaRPr lang="en-US"/>
          </a:p>
        </p:txBody>
      </p:sp>
      <p:sp>
        <p:nvSpPr>
          <p:cNvPr id="33799" name="Line 5"/>
          <p:cNvSpPr>
            <a:spLocks noChangeShapeType="1"/>
          </p:cNvSpPr>
          <p:nvPr/>
        </p:nvSpPr>
        <p:spPr bwMode="auto">
          <a:xfrm>
            <a:off x="2743200" y="4876800"/>
            <a:ext cx="1066800" cy="3810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0" name="Line 6"/>
          <p:cNvSpPr>
            <a:spLocks noChangeShapeType="1"/>
          </p:cNvSpPr>
          <p:nvPr/>
        </p:nvSpPr>
        <p:spPr bwMode="auto">
          <a:xfrm>
            <a:off x="2514600" y="5486400"/>
            <a:ext cx="12192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1" name="Line 7"/>
          <p:cNvSpPr>
            <a:spLocks noChangeShapeType="1"/>
          </p:cNvSpPr>
          <p:nvPr/>
        </p:nvSpPr>
        <p:spPr bwMode="auto">
          <a:xfrm flipV="1">
            <a:off x="2819400" y="5715000"/>
            <a:ext cx="990600" cy="304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2" name="Line 8"/>
          <p:cNvSpPr>
            <a:spLocks noChangeShapeType="1"/>
          </p:cNvSpPr>
          <p:nvPr/>
        </p:nvSpPr>
        <p:spPr bwMode="auto">
          <a:xfrm flipV="1">
            <a:off x="4590480" y="4876800"/>
            <a:ext cx="1219200" cy="3810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3" name="Line 9"/>
          <p:cNvSpPr>
            <a:spLocks noChangeShapeType="1"/>
          </p:cNvSpPr>
          <p:nvPr/>
        </p:nvSpPr>
        <p:spPr bwMode="auto">
          <a:xfrm>
            <a:off x="4648200" y="5638800"/>
            <a:ext cx="1371600" cy="304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321091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Spamming simple popularity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3200" dirty="0" smtClean="0">
                <a:latin typeface="Calibri" charset="0"/>
              </a:rPr>
              <a:t>Simple popularity heuristics can be spammed to give your </a:t>
            </a:r>
            <a:r>
              <a:rPr lang="en-US" sz="3200" dirty="0">
                <a:latin typeface="Calibri" charset="0"/>
              </a:rPr>
              <a:t>page </a:t>
            </a:r>
            <a:r>
              <a:rPr lang="en-US" sz="3200" dirty="0" smtClean="0">
                <a:latin typeface="Calibri" charset="0"/>
              </a:rPr>
              <a:t>a </a:t>
            </a:r>
            <a:r>
              <a:rPr lang="en-US" sz="3200" dirty="0">
                <a:latin typeface="Calibri" charset="0"/>
              </a:rPr>
              <a:t>high </a:t>
            </a:r>
            <a:r>
              <a:rPr lang="en-US" sz="3200" dirty="0" smtClean="0">
                <a:latin typeface="Calibri" charset="0"/>
              </a:rPr>
              <a:t>score, whether it’s:</a:t>
            </a:r>
            <a:endParaRPr lang="en-US" sz="3200" dirty="0">
              <a:latin typeface="Calibri" charset="0"/>
            </a:endParaRPr>
          </a:p>
          <a:p>
            <a:pPr marL="685800" lvl="3" indent="-342900"/>
            <a:r>
              <a:rPr lang="en-US" sz="2800" dirty="0" smtClean="0">
                <a:latin typeface="Calibri" charset="0"/>
              </a:rPr>
              <a:t>the </a:t>
            </a:r>
            <a:r>
              <a:rPr lang="en-US" sz="2800" dirty="0">
                <a:latin typeface="Calibri" charset="0"/>
              </a:rPr>
              <a:t>number of in-links plus the number of out-</a:t>
            </a:r>
            <a:r>
              <a:rPr lang="en-US" sz="2800" dirty="0" smtClean="0">
                <a:latin typeface="Calibri" charset="0"/>
              </a:rPr>
              <a:t>links</a:t>
            </a:r>
          </a:p>
          <a:p>
            <a:pPr marL="685800" lvl="3" indent="-342900"/>
            <a:r>
              <a:rPr lang="en-US" sz="2800" dirty="0" smtClean="0">
                <a:latin typeface="Calibri" charset="0"/>
              </a:rPr>
              <a:t>number </a:t>
            </a:r>
            <a:r>
              <a:rPr lang="en-US" sz="2800" dirty="0">
                <a:latin typeface="Calibri" charset="0"/>
              </a:rPr>
              <a:t>of in-</a:t>
            </a:r>
            <a:r>
              <a:rPr lang="en-US" sz="2800" dirty="0" smtClean="0">
                <a:latin typeface="Calibri" charset="0"/>
              </a:rPr>
              <a:t>links</a:t>
            </a:r>
            <a:endParaRPr lang="en-US" sz="2800" dirty="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260110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152400"/>
            <a:ext cx="7086600" cy="838200"/>
          </a:xfrm>
        </p:spPr>
        <p:txBody>
          <a:bodyPr/>
          <a:lstStyle/>
          <a:p>
            <a:r>
              <a:rPr lang="en-US" dirty="0"/>
              <a:t>Intuition of PageRank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1295400"/>
            <a:ext cx="7772400" cy="4572000"/>
          </a:xfrm>
        </p:spPr>
      </p:pic>
      <p:sp>
        <p:nvSpPr>
          <p:cNvPr id="7" name="TextBox 6"/>
          <p:cNvSpPr txBox="1"/>
          <p:nvPr/>
        </p:nvSpPr>
        <p:spPr>
          <a:xfrm>
            <a:off x="304800" y="6096000"/>
            <a:ext cx="88392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 smtClean="0">
                <a:latin typeface="Calibri"/>
                <a:cs typeface="Calibri"/>
              </a:rPr>
              <a:t>C </a:t>
            </a:r>
            <a:r>
              <a:rPr lang="en-US" sz="2600" dirty="0">
                <a:latin typeface="Calibri"/>
                <a:cs typeface="Calibri"/>
              </a:rPr>
              <a:t>has higher PageRank than E, even though </a:t>
            </a:r>
            <a:r>
              <a:rPr lang="en-US" sz="2600" dirty="0" smtClean="0">
                <a:latin typeface="Calibri"/>
                <a:cs typeface="Calibri"/>
              </a:rPr>
              <a:t>E has more </a:t>
            </a:r>
            <a:r>
              <a:rPr lang="en-US" sz="2600" dirty="0" err="1" smtClean="0">
                <a:latin typeface="Calibri"/>
                <a:cs typeface="Calibri"/>
              </a:rPr>
              <a:t>inlinks</a:t>
            </a:r>
            <a:endParaRPr lang="en-US" sz="2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079735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PageRank </a:t>
            </a:r>
            <a:r>
              <a:rPr lang="en-US" sz="3600" dirty="0"/>
              <a:t>scoring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3600" dirty="0">
                <a:latin typeface="Calibri" charset="0"/>
              </a:rPr>
              <a:t>Imagine a browser doing a random walk on web pages:</a:t>
            </a:r>
          </a:p>
          <a:p>
            <a:pPr lvl="1"/>
            <a:r>
              <a:rPr lang="en-US" sz="3200" dirty="0">
                <a:latin typeface="Calibri" charset="0"/>
              </a:rPr>
              <a:t>Start at a random page</a:t>
            </a:r>
          </a:p>
          <a:p>
            <a:pPr lvl="1"/>
            <a:r>
              <a:rPr lang="en-US" sz="3200" dirty="0">
                <a:latin typeface="Calibri" charset="0"/>
              </a:rPr>
              <a:t>At each step, go out of the current page along one of the links on that page, </a:t>
            </a:r>
            <a:r>
              <a:rPr lang="en-US" sz="3200" dirty="0" err="1">
                <a:latin typeface="Calibri" charset="0"/>
              </a:rPr>
              <a:t>equiprobably</a:t>
            </a:r>
            <a:endParaRPr lang="en-US" sz="3200" dirty="0">
              <a:latin typeface="Calibri" charset="0"/>
            </a:endParaRPr>
          </a:p>
          <a:p>
            <a:r>
              <a:rPr lang="en-US" sz="3600" dirty="0">
                <a:latin typeface="Calibri" charset="0"/>
              </a:rPr>
              <a:t>“In the steady state” each page has a long-term visit rate - use this as the page’s score.</a:t>
            </a:r>
          </a:p>
        </p:txBody>
      </p:sp>
      <p:sp>
        <p:nvSpPr>
          <p:cNvPr id="36870" name="Oval 4"/>
          <p:cNvSpPr>
            <a:spLocks noChangeArrowheads="1"/>
          </p:cNvSpPr>
          <p:nvPr/>
        </p:nvSpPr>
        <p:spPr bwMode="auto">
          <a:xfrm>
            <a:off x="5822950" y="2744787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r"/>
            <a:endParaRPr lang="en-US"/>
          </a:p>
        </p:txBody>
      </p:sp>
      <p:sp>
        <p:nvSpPr>
          <p:cNvPr id="36871" name="Line 5"/>
          <p:cNvSpPr>
            <a:spLocks noChangeShapeType="1"/>
          </p:cNvSpPr>
          <p:nvPr/>
        </p:nvSpPr>
        <p:spPr bwMode="auto">
          <a:xfrm flipV="1">
            <a:off x="6280150" y="2782887"/>
            <a:ext cx="609600" cy="190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2" name="Line 6"/>
          <p:cNvSpPr>
            <a:spLocks noChangeShapeType="1"/>
          </p:cNvSpPr>
          <p:nvPr/>
        </p:nvSpPr>
        <p:spPr bwMode="auto">
          <a:xfrm>
            <a:off x="6280150" y="2973387"/>
            <a:ext cx="6477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3" name="Line 7"/>
          <p:cNvSpPr>
            <a:spLocks noChangeShapeType="1"/>
          </p:cNvSpPr>
          <p:nvPr/>
        </p:nvSpPr>
        <p:spPr bwMode="auto">
          <a:xfrm>
            <a:off x="6280150" y="2973387"/>
            <a:ext cx="647700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4" name="Text Box 8"/>
          <p:cNvSpPr txBox="1">
            <a:spLocks noChangeArrowheads="1"/>
          </p:cNvSpPr>
          <p:nvPr/>
        </p:nvSpPr>
        <p:spPr bwMode="auto">
          <a:xfrm>
            <a:off x="6889750" y="2513012"/>
            <a:ext cx="50165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>
                <a:latin typeface="Arial" charset="0"/>
              </a:rPr>
              <a:t>1/3</a:t>
            </a:r>
          </a:p>
          <a:p>
            <a:r>
              <a:rPr lang="en-US" sz="1800">
                <a:latin typeface="Arial" charset="0"/>
              </a:rPr>
              <a:t>1/3</a:t>
            </a:r>
          </a:p>
          <a:p>
            <a:r>
              <a:rPr lang="en-US" sz="1800">
                <a:latin typeface="Arial" charset="0"/>
              </a:rPr>
              <a:t>1/3</a:t>
            </a:r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150974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Not quite enough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3200" dirty="0">
                <a:latin typeface="Calibri" charset="0"/>
              </a:rPr>
              <a:t>The web is full of dead-ends.</a:t>
            </a:r>
          </a:p>
          <a:p>
            <a:pPr lvl="1"/>
            <a:r>
              <a:rPr lang="en-US" sz="2800" dirty="0">
                <a:latin typeface="Calibri" charset="0"/>
              </a:rPr>
              <a:t>Random walk can get stuck in dead-ends.</a:t>
            </a:r>
          </a:p>
          <a:p>
            <a:pPr lvl="1"/>
            <a:r>
              <a:rPr lang="en-US" sz="2800" dirty="0">
                <a:latin typeface="Calibri" charset="0"/>
              </a:rPr>
              <a:t>Makes no sense to talk about long-term visit rates</a:t>
            </a:r>
            <a:r>
              <a:rPr lang="en-US" dirty="0">
                <a:latin typeface="Calibri" charset="0"/>
              </a:rPr>
              <a:t>.</a:t>
            </a:r>
          </a:p>
        </p:txBody>
      </p:sp>
      <p:sp>
        <p:nvSpPr>
          <p:cNvPr id="37894" name="Oval 4"/>
          <p:cNvSpPr>
            <a:spLocks noChangeArrowheads="1"/>
          </p:cNvSpPr>
          <p:nvPr/>
        </p:nvSpPr>
        <p:spPr bwMode="auto">
          <a:xfrm>
            <a:off x="3429000" y="4648200"/>
            <a:ext cx="914400" cy="914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r"/>
            <a:endParaRPr lang="en-US"/>
          </a:p>
        </p:txBody>
      </p:sp>
      <p:sp>
        <p:nvSpPr>
          <p:cNvPr id="37895" name="Line 5"/>
          <p:cNvSpPr>
            <a:spLocks noChangeShapeType="1"/>
          </p:cNvSpPr>
          <p:nvPr/>
        </p:nvSpPr>
        <p:spPr bwMode="auto">
          <a:xfrm flipV="1">
            <a:off x="2286000" y="5334000"/>
            <a:ext cx="12192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896" name="Line 6"/>
          <p:cNvSpPr>
            <a:spLocks noChangeShapeType="1"/>
          </p:cNvSpPr>
          <p:nvPr/>
        </p:nvSpPr>
        <p:spPr bwMode="auto">
          <a:xfrm>
            <a:off x="2286000" y="4495800"/>
            <a:ext cx="12192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897" name="Line 7"/>
          <p:cNvSpPr>
            <a:spLocks noChangeShapeType="1"/>
          </p:cNvSpPr>
          <p:nvPr/>
        </p:nvSpPr>
        <p:spPr bwMode="auto">
          <a:xfrm>
            <a:off x="2133600" y="5105400"/>
            <a:ext cx="1295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899" name="Text Box 9"/>
          <p:cNvSpPr txBox="1">
            <a:spLocks noChangeArrowheads="1"/>
          </p:cNvSpPr>
          <p:nvPr/>
        </p:nvSpPr>
        <p:spPr bwMode="auto">
          <a:xfrm>
            <a:off x="5257800" y="4876800"/>
            <a:ext cx="4540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 dirty="0">
                <a:latin typeface="Arial" charset="0"/>
              </a:rPr>
              <a:t>??</a:t>
            </a:r>
          </a:p>
        </p:txBody>
      </p:sp>
    </p:spTree>
    <p:extLst>
      <p:ext uri="{BB962C8B-B14F-4D97-AF65-F5344CB8AC3E}">
        <p14:creationId xmlns:p14="http://schemas.microsoft.com/office/powerpoint/2010/main" val="340856427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152400"/>
            <a:ext cx="7391400" cy="990600"/>
          </a:xfrm>
        </p:spPr>
        <p:txBody>
          <a:bodyPr/>
          <a:lstStyle/>
          <a:p>
            <a:r>
              <a:rPr lang="en-US" sz="3600" dirty="0"/>
              <a:t>Teleporting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3400">
                <a:latin typeface="Calibri" charset="0"/>
              </a:rPr>
              <a:t>At a dead end, jump to a random web page.</a:t>
            </a:r>
          </a:p>
          <a:p>
            <a:r>
              <a:rPr lang="en-US" sz="3400">
                <a:solidFill>
                  <a:srgbClr val="C00000"/>
                </a:solidFill>
                <a:latin typeface="Calibri" charset="0"/>
              </a:rPr>
              <a:t>At any non-dead end, with probability 10%, jump to a random web page.</a:t>
            </a:r>
          </a:p>
          <a:p>
            <a:pPr lvl="1"/>
            <a:r>
              <a:rPr lang="en-US" sz="3200">
                <a:latin typeface="Calibri" charset="0"/>
              </a:rPr>
              <a:t>With remaining probability (90%), go out on a random link.</a:t>
            </a:r>
          </a:p>
          <a:p>
            <a:pPr lvl="1"/>
            <a:r>
              <a:rPr lang="en-US" sz="3200">
                <a:latin typeface="Calibri" charset="0"/>
              </a:rPr>
              <a:t>10% - a parameter.</a:t>
            </a:r>
          </a:p>
        </p:txBody>
      </p:sp>
      <p:sp>
        <p:nvSpPr>
          <p:cNvPr id="38917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fld id="{00D3145B-32FE-F448-8183-1A8B79D5E1A0}" type="slidenum">
              <a:rPr lang="en-US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3367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1600200" y="152400"/>
            <a:ext cx="7391400" cy="990600"/>
          </a:xfrm>
        </p:spPr>
        <p:txBody>
          <a:bodyPr/>
          <a:lstStyle/>
          <a:p>
            <a:r>
              <a:rPr lang="en-US" sz="4000" dirty="0"/>
              <a:t>Result of teleporting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3800" dirty="0">
                <a:latin typeface="Calibri" charset="0"/>
              </a:rPr>
              <a:t>Now cannot get stuck locally.</a:t>
            </a:r>
          </a:p>
          <a:p>
            <a:r>
              <a:rPr lang="en-US" sz="3800" dirty="0">
                <a:solidFill>
                  <a:srgbClr val="C00000"/>
                </a:solidFill>
                <a:latin typeface="Calibri" charset="0"/>
              </a:rPr>
              <a:t>There is a long-term </a:t>
            </a:r>
            <a:r>
              <a:rPr lang="en-US" sz="3800" dirty="0" smtClean="0">
                <a:solidFill>
                  <a:srgbClr val="C00000"/>
                </a:solidFill>
                <a:latin typeface="Calibri" charset="0"/>
              </a:rPr>
              <a:t>rate, the </a:t>
            </a:r>
            <a:r>
              <a:rPr lang="en-US" sz="3800" dirty="0" err="1" smtClean="0">
                <a:solidFill>
                  <a:srgbClr val="C00000"/>
                </a:solidFill>
                <a:latin typeface="Calibri" charset="0"/>
              </a:rPr>
              <a:t>Pagerank</a:t>
            </a:r>
            <a:r>
              <a:rPr lang="en-US" sz="3800" dirty="0" smtClean="0">
                <a:solidFill>
                  <a:srgbClr val="C00000"/>
                </a:solidFill>
                <a:latin typeface="Calibri" charset="0"/>
              </a:rPr>
              <a:t>, </a:t>
            </a:r>
            <a:r>
              <a:rPr lang="en-US" sz="3800" dirty="0">
                <a:solidFill>
                  <a:srgbClr val="C00000"/>
                </a:solidFill>
                <a:latin typeface="Calibri" charset="0"/>
              </a:rPr>
              <a:t>at which any page is </a:t>
            </a:r>
            <a:r>
              <a:rPr lang="en-US" sz="3800" dirty="0" smtClean="0">
                <a:solidFill>
                  <a:srgbClr val="C00000"/>
                </a:solidFill>
                <a:latin typeface="Calibri" charset="0"/>
              </a:rPr>
              <a:t>visited</a:t>
            </a:r>
          </a:p>
        </p:txBody>
      </p:sp>
    </p:spTree>
    <p:extLst>
      <p:ext uri="{BB962C8B-B14F-4D97-AF65-F5344CB8AC3E}">
        <p14:creationId xmlns:p14="http://schemas.microsoft.com/office/powerpoint/2010/main" val="383788884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Markov chains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533400" y="1600200"/>
            <a:ext cx="8534400" cy="4445000"/>
          </a:xfrm>
        </p:spPr>
        <p:txBody>
          <a:bodyPr/>
          <a:lstStyle/>
          <a:p>
            <a:r>
              <a:rPr lang="en-US" sz="2800" dirty="0">
                <a:latin typeface="Calibri" charset="0"/>
              </a:rPr>
              <a:t>A Markov </a:t>
            </a:r>
            <a:r>
              <a:rPr lang="en-US" sz="2800" dirty="0" smtClean="0">
                <a:latin typeface="Calibri" charset="0"/>
              </a:rPr>
              <a:t>chain:</a:t>
            </a:r>
          </a:p>
          <a:p>
            <a:pPr lvl="1"/>
            <a:r>
              <a:rPr lang="en-US" sz="2400" i="1" dirty="0" smtClean="0">
                <a:latin typeface="Calibri" charset="0"/>
              </a:rPr>
              <a:t>N </a:t>
            </a:r>
            <a:r>
              <a:rPr lang="en-US" sz="2400" dirty="0">
                <a:solidFill>
                  <a:srgbClr val="0000FF"/>
                </a:solidFill>
                <a:latin typeface="Calibri" charset="0"/>
              </a:rPr>
              <a:t>states</a:t>
            </a:r>
            <a:r>
              <a:rPr lang="en-US" sz="2400" dirty="0">
                <a:latin typeface="Calibri" charset="0"/>
              </a:rPr>
              <a:t>, </a:t>
            </a:r>
            <a:endParaRPr lang="en-US" sz="2400" dirty="0" smtClean="0">
              <a:latin typeface="Calibri" charset="0"/>
            </a:endParaRPr>
          </a:p>
          <a:p>
            <a:pPr lvl="1"/>
            <a:r>
              <a:rPr lang="en-US" sz="2400" i="1" dirty="0" smtClean="0">
                <a:latin typeface="Calibri" charset="0"/>
              </a:rPr>
              <a:t>An N</a:t>
            </a:r>
            <a:r>
              <a:rPr lang="en-US" sz="2400" dirty="0" smtClean="0">
                <a:latin typeface="Calibri" charset="0"/>
                <a:sym typeface="Symbol" charset="2"/>
              </a:rPr>
              <a:t></a:t>
            </a:r>
            <a:r>
              <a:rPr lang="en-US" sz="2400" i="1" dirty="0">
                <a:latin typeface="Calibri" charset="0"/>
                <a:sym typeface="Symbol" charset="2"/>
              </a:rPr>
              <a:t>N</a:t>
            </a:r>
            <a:r>
              <a:rPr lang="en-US" sz="2400" dirty="0" smtClean="0">
                <a:latin typeface="Calibri" charset="0"/>
              </a:rPr>
              <a:t> </a:t>
            </a:r>
            <a:r>
              <a:rPr lang="en-US" sz="2400" dirty="0">
                <a:latin typeface="Calibri" charset="0"/>
              </a:rPr>
              <a:t>transition </a:t>
            </a:r>
            <a:r>
              <a:rPr lang="en-US" sz="2400" dirty="0">
                <a:solidFill>
                  <a:srgbClr val="0000FF"/>
                </a:solidFill>
                <a:latin typeface="Calibri" charset="0"/>
              </a:rPr>
              <a:t>probability matrix </a:t>
            </a:r>
            <a:r>
              <a:rPr lang="en-US" sz="2400" b="1" dirty="0">
                <a:latin typeface="Calibri" charset="0"/>
              </a:rPr>
              <a:t>P</a:t>
            </a:r>
            <a:r>
              <a:rPr lang="en-US" sz="2400" dirty="0">
                <a:latin typeface="Calibri" charset="0"/>
              </a:rPr>
              <a:t>.</a:t>
            </a:r>
          </a:p>
          <a:p>
            <a:r>
              <a:rPr lang="en-US" sz="2800" dirty="0">
                <a:latin typeface="Calibri" charset="0"/>
              </a:rPr>
              <a:t>At each step, we are in exactly one of the states.</a:t>
            </a:r>
          </a:p>
          <a:p>
            <a:r>
              <a:rPr lang="en-US" sz="2800" dirty="0">
                <a:latin typeface="Calibri" charset="0"/>
              </a:rPr>
              <a:t>For </a:t>
            </a:r>
            <a:r>
              <a:rPr lang="en-US" sz="2800" i="1" dirty="0">
                <a:latin typeface="Times New Roman"/>
                <a:cs typeface="Times New Roman"/>
              </a:rPr>
              <a:t>1 </a:t>
            </a:r>
            <a:r>
              <a:rPr lang="en-US" sz="2800" dirty="0">
                <a:latin typeface="Times New Roman"/>
                <a:cs typeface="Times New Roman"/>
                <a:sym typeface="Symbol" charset="2"/>
              </a:rPr>
              <a:t> </a:t>
            </a:r>
            <a:r>
              <a:rPr lang="en-US" sz="2800" i="1" dirty="0" err="1">
                <a:latin typeface="Times New Roman"/>
                <a:cs typeface="Times New Roman"/>
              </a:rPr>
              <a:t>i,j</a:t>
            </a:r>
            <a:r>
              <a:rPr lang="en-US" sz="2800" i="1" dirty="0">
                <a:latin typeface="Times New Roman"/>
                <a:cs typeface="Times New Roman"/>
              </a:rPr>
              <a:t> </a:t>
            </a:r>
            <a:r>
              <a:rPr lang="en-US" sz="2800" dirty="0">
                <a:latin typeface="Times New Roman"/>
                <a:cs typeface="Times New Roman"/>
                <a:sym typeface="Symbol" charset="2"/>
              </a:rPr>
              <a:t> </a:t>
            </a:r>
            <a:r>
              <a:rPr lang="en-US" sz="2800" i="1" dirty="0">
                <a:latin typeface="Times New Roman"/>
                <a:cs typeface="Times New Roman"/>
              </a:rPr>
              <a:t>n</a:t>
            </a:r>
            <a:r>
              <a:rPr lang="en-US" sz="2800" i="1" dirty="0">
                <a:latin typeface="Calibri" charset="0"/>
              </a:rPr>
              <a:t>, </a:t>
            </a:r>
            <a:r>
              <a:rPr lang="en-US" sz="2800" dirty="0">
                <a:latin typeface="Calibri" charset="0"/>
              </a:rPr>
              <a:t>the matrix entry </a:t>
            </a:r>
            <a:r>
              <a:rPr lang="en-US" sz="2800" i="1" dirty="0" err="1">
                <a:latin typeface="Times New Roman"/>
                <a:cs typeface="Times New Roman"/>
              </a:rPr>
              <a:t>P</a:t>
            </a:r>
            <a:r>
              <a:rPr lang="en-US" sz="2800" i="1" baseline="-25000" dirty="0" err="1">
                <a:latin typeface="Times New Roman"/>
                <a:cs typeface="Times New Roman"/>
              </a:rPr>
              <a:t>ij</a:t>
            </a:r>
            <a:r>
              <a:rPr lang="en-US" sz="2800" dirty="0">
                <a:latin typeface="Calibri" charset="0"/>
              </a:rPr>
              <a:t> tells us the probability of </a:t>
            </a:r>
            <a:r>
              <a:rPr lang="en-US" sz="2800" i="1" dirty="0">
                <a:latin typeface="Calibri" charset="0"/>
              </a:rPr>
              <a:t>j</a:t>
            </a:r>
            <a:r>
              <a:rPr lang="en-US" sz="2800" dirty="0">
                <a:latin typeface="Calibri" charset="0"/>
              </a:rPr>
              <a:t> being the next state, given we are currently in state </a:t>
            </a:r>
            <a:r>
              <a:rPr lang="en-US" sz="2800" i="1" dirty="0" err="1">
                <a:latin typeface="Calibri" charset="0"/>
              </a:rPr>
              <a:t>i</a:t>
            </a:r>
            <a:r>
              <a:rPr lang="en-US" sz="2800" dirty="0">
                <a:latin typeface="Calibri" charset="0"/>
              </a:rPr>
              <a:t>. </a:t>
            </a:r>
            <a:endParaRPr lang="en-US" sz="2800" dirty="0" smtClean="0">
              <a:latin typeface="Calibri" charset="0"/>
            </a:endParaRPr>
          </a:p>
          <a:p>
            <a:endParaRPr lang="en-US" sz="2800" dirty="0" smtClean="0">
              <a:latin typeface="Calibri" charset="0"/>
            </a:endParaRPr>
          </a:p>
          <a:p>
            <a:r>
              <a:rPr lang="en-US" sz="2800" dirty="0" smtClean="0">
                <a:latin typeface="Calibri" charset="0"/>
              </a:rPr>
              <a:t>For all </a:t>
            </a:r>
            <a:r>
              <a:rPr lang="en-US" sz="2800" dirty="0" err="1">
                <a:latin typeface="Calibri" charset="0"/>
              </a:rPr>
              <a:t>i</a:t>
            </a:r>
            <a:r>
              <a:rPr lang="en-US" sz="2800" dirty="0">
                <a:latin typeface="Calibri" charset="0"/>
              </a:rPr>
              <a:t>,</a:t>
            </a:r>
          </a:p>
          <a:p>
            <a:endParaRPr lang="en-US" sz="2800" dirty="0">
              <a:latin typeface="Calibri" charset="0"/>
            </a:endParaRPr>
          </a:p>
        </p:txBody>
      </p:sp>
      <p:sp>
        <p:nvSpPr>
          <p:cNvPr id="40966" name="Oval 4"/>
          <p:cNvSpPr>
            <a:spLocks noChangeArrowheads="1"/>
          </p:cNvSpPr>
          <p:nvPr/>
        </p:nvSpPr>
        <p:spPr bwMode="auto">
          <a:xfrm>
            <a:off x="4495800" y="4800600"/>
            <a:ext cx="685800" cy="685800"/>
          </a:xfrm>
          <a:prstGeom prst="ellipse">
            <a:avLst/>
          </a:prstGeom>
          <a:solidFill>
            <a:srgbClr val="FF96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200" i="1">
                <a:latin typeface="Arial" charset="0"/>
              </a:rPr>
              <a:t>i</a:t>
            </a:r>
            <a:endParaRPr lang="en-US" sz="3200">
              <a:latin typeface="Arial" charset="0"/>
            </a:endParaRPr>
          </a:p>
        </p:txBody>
      </p:sp>
      <p:sp>
        <p:nvSpPr>
          <p:cNvPr id="40967" name="Oval 5"/>
          <p:cNvSpPr>
            <a:spLocks noChangeArrowheads="1"/>
          </p:cNvSpPr>
          <p:nvPr/>
        </p:nvSpPr>
        <p:spPr bwMode="auto">
          <a:xfrm>
            <a:off x="6400800" y="4800600"/>
            <a:ext cx="685800" cy="685800"/>
          </a:xfrm>
          <a:prstGeom prst="ellipse">
            <a:avLst/>
          </a:prstGeom>
          <a:solidFill>
            <a:srgbClr val="FF96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200" i="1">
                <a:latin typeface="Arial" charset="0"/>
              </a:rPr>
              <a:t>j</a:t>
            </a:r>
            <a:endParaRPr lang="en-US" sz="3200">
              <a:latin typeface="Arial" charset="0"/>
            </a:endParaRPr>
          </a:p>
        </p:txBody>
      </p:sp>
      <p:cxnSp>
        <p:nvCxnSpPr>
          <p:cNvPr id="40968" name="AutoShape 6"/>
          <p:cNvCxnSpPr>
            <a:cxnSpLocks noChangeShapeType="1"/>
            <a:stCxn id="40966" idx="6"/>
            <a:endCxn id="40967" idx="2"/>
          </p:cNvCxnSpPr>
          <p:nvPr/>
        </p:nvCxnSpPr>
        <p:spPr bwMode="auto">
          <a:xfrm>
            <a:off x="5181600" y="5143500"/>
            <a:ext cx="12192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40969" name="Text Box 7"/>
          <p:cNvSpPr txBox="1">
            <a:spLocks noChangeArrowheads="1"/>
          </p:cNvSpPr>
          <p:nvPr/>
        </p:nvSpPr>
        <p:spPr bwMode="auto">
          <a:xfrm>
            <a:off x="5459413" y="5105400"/>
            <a:ext cx="6540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200" i="1">
                <a:latin typeface="Arial" charset="0"/>
              </a:rPr>
              <a:t>P</a:t>
            </a:r>
            <a:r>
              <a:rPr lang="en-US" sz="3200" i="1" baseline="-25000">
                <a:latin typeface="Arial" charset="0"/>
              </a:rPr>
              <a:t>ij</a:t>
            </a:r>
          </a:p>
        </p:txBody>
      </p:sp>
      <p:graphicFrame>
        <p:nvGraphicFramePr>
          <p:cNvPr id="9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22361166"/>
              </p:ext>
            </p:extLst>
          </p:nvPr>
        </p:nvGraphicFramePr>
        <p:xfrm>
          <a:off x="1447800" y="5961282"/>
          <a:ext cx="1343025" cy="885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Equation" r:id="rId3" imgW="672840" imgH="444240" progId="Equation.3">
                  <p:embed/>
                </p:oleObj>
              </mc:Choice>
              <mc:Fallback>
                <p:oleObj name="Equation" r:id="rId3" imgW="672840" imgH="4442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5961282"/>
                        <a:ext cx="1343025" cy="8858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4398862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Rectangle 3"/>
          <p:cNvSpPr>
            <a:spLocks noGrp="1" noChangeArrowheads="1"/>
          </p:cNvSpPr>
          <p:nvPr>
            <p:ph type="title"/>
          </p:nvPr>
        </p:nvSpPr>
        <p:spPr>
          <a:xfrm>
            <a:off x="1524000" y="152400"/>
            <a:ext cx="7391400" cy="990600"/>
          </a:xfrm>
        </p:spPr>
        <p:txBody>
          <a:bodyPr/>
          <a:lstStyle/>
          <a:p>
            <a:r>
              <a:rPr lang="en-US" sz="3600" dirty="0"/>
              <a:t>Markov chains</a:t>
            </a:r>
          </a:p>
        </p:txBody>
      </p:sp>
      <p:sp>
        <p:nvSpPr>
          <p:cNvPr id="41988" name="Rectangle 4"/>
          <p:cNvSpPr>
            <a:spLocks noGrp="1" noChangeArrowheads="1"/>
          </p:cNvSpPr>
          <p:nvPr>
            <p:ph sz="quarter" idx="1"/>
          </p:nvPr>
        </p:nvSpPr>
        <p:spPr>
          <a:xfrm>
            <a:off x="762000" y="3962400"/>
            <a:ext cx="8229600" cy="685800"/>
          </a:xfrm>
        </p:spPr>
        <p:txBody>
          <a:bodyPr/>
          <a:lstStyle/>
          <a:p>
            <a:r>
              <a:rPr lang="en-US" sz="2800" dirty="0" smtClean="0">
                <a:latin typeface="Calibri" charset="0"/>
              </a:rPr>
              <a:t>Transition probability matrix P</a:t>
            </a:r>
          </a:p>
          <a:p>
            <a:endParaRPr lang="en-US" sz="2800" dirty="0" smtClean="0">
              <a:solidFill>
                <a:srgbClr val="C00000"/>
              </a:solidFill>
              <a:latin typeface="Calibri" charset="0"/>
            </a:endParaRPr>
          </a:p>
          <a:p>
            <a:endParaRPr lang="en-US" sz="2800" dirty="0">
              <a:solidFill>
                <a:srgbClr val="C00000"/>
              </a:solidFill>
              <a:latin typeface="Calibri" charset="0"/>
            </a:endParaRPr>
          </a:p>
          <a:p>
            <a:endParaRPr lang="en-US" sz="2800" dirty="0">
              <a:solidFill>
                <a:srgbClr val="C00000"/>
              </a:solidFill>
              <a:latin typeface="Calibri" charset="0"/>
            </a:endParaRPr>
          </a:p>
        </p:txBody>
      </p:sp>
      <p:sp>
        <p:nvSpPr>
          <p:cNvPr id="41991" name="Oval 5"/>
          <p:cNvSpPr>
            <a:spLocks noChangeArrowheads="1"/>
          </p:cNvSpPr>
          <p:nvPr/>
        </p:nvSpPr>
        <p:spPr bwMode="auto">
          <a:xfrm>
            <a:off x="1905000" y="2076450"/>
            <a:ext cx="914400" cy="914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r"/>
            <a:r>
              <a:rPr lang="en-US" sz="4400" dirty="0" smtClean="0">
                <a:solidFill>
                  <a:schemeClr val="bg1"/>
                </a:solidFill>
                <a:latin typeface="Calibri"/>
                <a:cs typeface="Calibri"/>
              </a:rPr>
              <a:t>C</a:t>
            </a:r>
            <a:endParaRPr lang="en-US" sz="44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41992" name="Oval 6"/>
          <p:cNvSpPr>
            <a:spLocks noChangeArrowheads="1"/>
          </p:cNvSpPr>
          <p:nvPr/>
        </p:nvSpPr>
        <p:spPr bwMode="auto">
          <a:xfrm>
            <a:off x="3867150" y="2076450"/>
            <a:ext cx="914400" cy="914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r"/>
            <a:r>
              <a:rPr lang="en-US" sz="4400" dirty="0" smtClean="0">
                <a:solidFill>
                  <a:schemeClr val="bg1"/>
                </a:solidFill>
                <a:latin typeface="Calibri"/>
                <a:cs typeface="Calibri"/>
              </a:rPr>
              <a:t>A</a:t>
            </a:r>
            <a:endParaRPr lang="en-US" sz="44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41993" name="Oval 7"/>
          <p:cNvSpPr>
            <a:spLocks noChangeArrowheads="1"/>
          </p:cNvSpPr>
          <p:nvPr/>
        </p:nvSpPr>
        <p:spPr bwMode="auto">
          <a:xfrm>
            <a:off x="5848350" y="2076450"/>
            <a:ext cx="914400" cy="914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r"/>
            <a:r>
              <a:rPr lang="en-US" sz="4400" dirty="0" smtClean="0">
                <a:solidFill>
                  <a:srgbClr val="FFFFFF"/>
                </a:solidFill>
                <a:latin typeface="Calibri"/>
                <a:cs typeface="Calibri"/>
              </a:rPr>
              <a:t>B</a:t>
            </a:r>
            <a:endParaRPr lang="en-US" sz="4400" dirty="0">
              <a:solidFill>
                <a:srgbClr val="FFFFFF"/>
              </a:solidFill>
              <a:latin typeface="Calibri"/>
              <a:cs typeface="Calibri"/>
            </a:endParaRPr>
          </a:p>
        </p:txBody>
      </p:sp>
      <p:cxnSp>
        <p:nvCxnSpPr>
          <p:cNvPr id="41994" name="AutoShape 8"/>
          <p:cNvCxnSpPr>
            <a:cxnSpLocks noChangeShapeType="1"/>
            <a:stCxn id="41991" idx="7"/>
            <a:endCxn id="41992" idx="1"/>
          </p:cNvCxnSpPr>
          <p:nvPr/>
        </p:nvCxnSpPr>
        <p:spPr bwMode="auto">
          <a:xfrm>
            <a:off x="2685489" y="2210361"/>
            <a:ext cx="1315572" cy="0"/>
          </a:xfrm>
          <a:prstGeom prst="straightConnector1">
            <a:avLst/>
          </a:prstGeom>
          <a:noFill/>
          <a:ln w="31750">
            <a:solidFill>
              <a:srgbClr val="A4001D"/>
            </a:solidFill>
            <a:round/>
            <a:headEnd/>
            <a:tailEnd type="triangle" w="lg" len="lg"/>
          </a:ln>
        </p:spPr>
      </p:cxnSp>
      <p:cxnSp>
        <p:nvCxnSpPr>
          <p:cNvPr id="41995" name="AutoShape 9"/>
          <p:cNvCxnSpPr>
            <a:cxnSpLocks noChangeShapeType="1"/>
            <a:stCxn id="41992" idx="3"/>
            <a:endCxn id="41991" idx="5"/>
          </p:cNvCxnSpPr>
          <p:nvPr/>
        </p:nvCxnSpPr>
        <p:spPr bwMode="auto">
          <a:xfrm flipH="1">
            <a:off x="2685489" y="2856939"/>
            <a:ext cx="1315572" cy="0"/>
          </a:xfrm>
          <a:prstGeom prst="straightConnector1">
            <a:avLst/>
          </a:prstGeom>
          <a:noFill/>
          <a:ln w="31750">
            <a:solidFill>
              <a:srgbClr val="A4001D"/>
            </a:solidFill>
            <a:round/>
            <a:headEnd/>
            <a:tailEnd type="triangle" w="lg" len="lg"/>
          </a:ln>
        </p:spPr>
      </p:cxnSp>
      <p:cxnSp>
        <p:nvCxnSpPr>
          <p:cNvPr id="13" name="AutoShape 8"/>
          <p:cNvCxnSpPr>
            <a:cxnSpLocks noChangeShapeType="1"/>
          </p:cNvCxnSpPr>
          <p:nvPr/>
        </p:nvCxnSpPr>
        <p:spPr bwMode="auto">
          <a:xfrm>
            <a:off x="4648200" y="2213578"/>
            <a:ext cx="1333500" cy="0"/>
          </a:xfrm>
          <a:prstGeom prst="straightConnector1">
            <a:avLst/>
          </a:prstGeom>
          <a:noFill/>
          <a:ln w="31750">
            <a:solidFill>
              <a:srgbClr val="A4001D"/>
            </a:solidFill>
            <a:round/>
            <a:headEnd/>
            <a:tailEnd type="triangle" w="lg" len="lg"/>
          </a:ln>
        </p:spPr>
      </p:cxnSp>
      <p:cxnSp>
        <p:nvCxnSpPr>
          <p:cNvPr id="14" name="AutoShape 9"/>
          <p:cNvCxnSpPr>
            <a:cxnSpLocks noChangeShapeType="1"/>
          </p:cNvCxnSpPr>
          <p:nvPr/>
        </p:nvCxnSpPr>
        <p:spPr bwMode="auto">
          <a:xfrm flipH="1">
            <a:off x="4648200" y="2861278"/>
            <a:ext cx="1333500" cy="0"/>
          </a:xfrm>
          <a:prstGeom prst="straightConnector1">
            <a:avLst/>
          </a:prstGeom>
          <a:noFill/>
          <a:ln w="31750">
            <a:solidFill>
              <a:srgbClr val="A4001D"/>
            </a:solidFill>
            <a:round/>
            <a:headEnd/>
            <a:tailEnd type="triangle" w="lg" len="lg"/>
          </a:ln>
        </p:spPr>
      </p:cxnSp>
      <p:sp>
        <p:nvSpPr>
          <p:cNvPr id="3" name="TextBox 2"/>
          <p:cNvSpPr txBox="1"/>
          <p:nvPr/>
        </p:nvSpPr>
        <p:spPr>
          <a:xfrm>
            <a:off x="3138543" y="1524000"/>
            <a:ext cx="3666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+mn-lt"/>
              </a:rPr>
              <a:t>1</a:t>
            </a:r>
            <a:endParaRPr lang="en-US" sz="2800" dirty="0">
              <a:latin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953000" y="1524000"/>
            <a:ext cx="6392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+mn-lt"/>
              </a:rPr>
              <a:t>0.5</a:t>
            </a:r>
            <a:endParaRPr lang="en-US" sz="2800" dirty="0">
              <a:latin typeface="+mn-lt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048000" y="3129290"/>
            <a:ext cx="6392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+mn-lt"/>
              </a:rPr>
              <a:t>0.5</a:t>
            </a:r>
            <a:endParaRPr lang="en-US" sz="2800" dirty="0">
              <a:latin typeface="+mn-lt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105400" y="3129290"/>
            <a:ext cx="3666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+mn-lt"/>
              </a:rPr>
              <a:t>1</a:t>
            </a:r>
            <a:endParaRPr lang="en-US" sz="2800" dirty="0">
              <a:latin typeface="+mn-lt"/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72060935"/>
              </p:ext>
            </p:extLst>
          </p:nvPr>
        </p:nvGraphicFramePr>
        <p:xfrm>
          <a:off x="2937289" y="4743450"/>
          <a:ext cx="2701511" cy="180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Equation" r:id="rId3" imgW="1308100" imgH="876300" progId="Equation.3">
                  <p:embed/>
                </p:oleObj>
              </mc:Choice>
              <mc:Fallback>
                <p:oleObj name="Equation" r:id="rId3" imgW="1308100" imgH="876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937289" y="4743450"/>
                        <a:ext cx="2701511" cy="1809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40432928"/>
              </p:ext>
            </p:extLst>
          </p:nvPr>
        </p:nvGraphicFramePr>
        <p:xfrm>
          <a:off x="2937289" y="4741795"/>
          <a:ext cx="2701511" cy="180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Equation" r:id="rId5" imgW="1308100" imgH="876300" progId="Equation.3">
                  <p:embed/>
                </p:oleObj>
              </mc:Choice>
              <mc:Fallback>
                <p:oleObj name="Equation" r:id="rId5" imgW="1308100" imgH="876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937289" y="4741795"/>
                        <a:ext cx="2701511" cy="1809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3681252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Random Surfers and Markov chains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>
                <a:solidFill>
                  <a:srgbClr val="000000"/>
                </a:solidFill>
                <a:latin typeface="Calibri" charset="0"/>
              </a:rPr>
              <a:t>Markov </a:t>
            </a:r>
            <a:r>
              <a:rPr lang="en-US" sz="2800" dirty="0">
                <a:solidFill>
                  <a:srgbClr val="000000"/>
                </a:solidFill>
                <a:latin typeface="Calibri" charset="0"/>
              </a:rPr>
              <a:t>chains are abstractions of random walks.</a:t>
            </a:r>
          </a:p>
          <a:p>
            <a:r>
              <a:rPr lang="en-US" sz="2800" dirty="0" smtClean="0">
                <a:solidFill>
                  <a:srgbClr val="000000"/>
                </a:solidFill>
                <a:latin typeface="Calibri" charset="0"/>
              </a:rPr>
              <a:t>Each state</a:t>
            </a:r>
          </a:p>
          <a:p>
            <a:pPr lvl="1"/>
            <a:r>
              <a:rPr lang="en-US" sz="2400" dirty="0" smtClean="0">
                <a:solidFill>
                  <a:srgbClr val="000000"/>
                </a:solidFill>
                <a:latin typeface="Calibri" charset="0"/>
              </a:rPr>
              <a:t>represents one web page</a:t>
            </a:r>
          </a:p>
          <a:p>
            <a:r>
              <a:rPr lang="en-US" sz="2800" dirty="0" smtClean="0">
                <a:solidFill>
                  <a:srgbClr val="000000"/>
                </a:solidFill>
                <a:latin typeface="Calibri" charset="0"/>
              </a:rPr>
              <a:t>Each transition probability</a:t>
            </a:r>
          </a:p>
          <a:p>
            <a:pPr lvl="1"/>
            <a:r>
              <a:rPr lang="en-US" sz="2400" dirty="0" smtClean="0">
                <a:solidFill>
                  <a:srgbClr val="000000"/>
                </a:solidFill>
                <a:latin typeface="Calibri" charset="0"/>
              </a:rPr>
              <a:t>represents the probability of moving from one page to another</a:t>
            </a:r>
          </a:p>
          <a:p>
            <a:r>
              <a:rPr lang="en-US" sz="2800" dirty="0" smtClean="0">
                <a:solidFill>
                  <a:srgbClr val="000000"/>
                </a:solidFill>
                <a:latin typeface="Calibri" charset="0"/>
              </a:rPr>
              <a:t>We can derive the transition probability P from the adjacency matrix A of the web graph.</a:t>
            </a:r>
            <a:endParaRPr lang="en-US" sz="2800" dirty="0">
              <a:solidFill>
                <a:srgbClr val="000000"/>
              </a:solidFill>
              <a:latin typeface="Calibri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83259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Teleporting, more formally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If a node has no out-links,</a:t>
            </a:r>
            <a:r>
              <a:rPr lang="en-US" sz="2800" dirty="0"/>
              <a:t> </a:t>
            </a:r>
            <a:r>
              <a:rPr lang="en-US" sz="2800" dirty="0" smtClean="0"/>
              <a:t>the random surfer teleports: </a:t>
            </a:r>
          </a:p>
          <a:p>
            <a:pPr lvl="1"/>
            <a:r>
              <a:rPr lang="en-US" sz="2400" dirty="0" smtClean="0"/>
              <a:t>the transition probability to each node in the N-node graph is 1/N</a:t>
            </a:r>
          </a:p>
          <a:p>
            <a:r>
              <a:rPr lang="en-US" sz="2800" dirty="0" smtClean="0"/>
              <a:t>If a node has K&gt;0 outgoing links:</a:t>
            </a:r>
          </a:p>
          <a:p>
            <a:pPr lvl="1"/>
            <a:r>
              <a:rPr lang="en-US" sz="2400" dirty="0"/>
              <a:t>with probability </a:t>
            </a:r>
            <a:r>
              <a:rPr lang="en-US" sz="2400" dirty="0">
                <a:latin typeface="Times New Roman"/>
                <a:cs typeface="Times New Roman"/>
              </a:rPr>
              <a:t>0 &lt; α &lt; </a:t>
            </a:r>
            <a:r>
              <a:rPr lang="en-US" sz="2400" dirty="0" smtClean="0">
                <a:latin typeface="Times New Roman"/>
                <a:cs typeface="Times New Roman"/>
              </a:rPr>
              <a:t>1 </a:t>
            </a:r>
            <a:r>
              <a:rPr lang="en-US" sz="2400" dirty="0" smtClean="0"/>
              <a:t>the surfer teleports to a random node</a:t>
            </a:r>
          </a:p>
          <a:p>
            <a:pPr lvl="2"/>
            <a:r>
              <a:rPr lang="en-US" sz="2400" dirty="0" smtClean="0"/>
              <a:t>probability is </a:t>
            </a:r>
            <a:r>
              <a:rPr lang="en-US" sz="2400" dirty="0" smtClean="0">
                <a:latin typeface="Times New Roman"/>
                <a:cs typeface="Times New Roman"/>
              </a:rPr>
              <a:t>α/N</a:t>
            </a:r>
            <a:endParaRPr lang="en-US" sz="2400" dirty="0" smtClean="0"/>
          </a:p>
          <a:p>
            <a:pPr lvl="1"/>
            <a:r>
              <a:rPr lang="en-US" sz="2400" dirty="0"/>
              <a:t>with probability </a:t>
            </a:r>
            <a:r>
              <a:rPr lang="en-US" sz="2400" dirty="0" smtClean="0">
                <a:latin typeface="Times New Roman"/>
                <a:cs typeface="Times New Roman"/>
              </a:rPr>
              <a:t>1- α </a:t>
            </a:r>
            <a:r>
              <a:rPr lang="en-US" sz="2400" dirty="0" smtClean="0">
                <a:latin typeface="Calibri"/>
                <a:cs typeface="Calibri"/>
              </a:rPr>
              <a:t>the surfer takes a normal random walk</a:t>
            </a:r>
          </a:p>
          <a:p>
            <a:pPr lvl="2"/>
            <a:r>
              <a:rPr lang="en-US" sz="2400" dirty="0" smtClean="0">
                <a:latin typeface="Calibri"/>
                <a:cs typeface="Calibri"/>
              </a:rPr>
              <a:t>probability is </a:t>
            </a:r>
            <a:r>
              <a:rPr lang="en-US" sz="2400" dirty="0" smtClean="0">
                <a:latin typeface="Times New Roman"/>
                <a:cs typeface="Times New Roman"/>
              </a:rPr>
              <a:t>(1- α)/K</a:t>
            </a:r>
            <a:endParaRPr lang="en-US" sz="2400" dirty="0">
              <a:latin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44610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Deriving transition probability matrix P from </a:t>
            </a:r>
            <a:r>
              <a:rPr lang="en-US" dirty="0" smtClean="0"/>
              <a:t>adjacency </a:t>
            </a:r>
            <a:r>
              <a:rPr lang="en-US" dirty="0"/>
              <a:t>matrix 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A is the adjacency matrix of the web graph</a:t>
            </a:r>
          </a:p>
          <a:p>
            <a:pPr lvl="1"/>
            <a:r>
              <a:rPr lang="en-US" sz="2400" dirty="0" err="1" smtClean="0"/>
              <a:t>A</a:t>
            </a:r>
            <a:r>
              <a:rPr lang="en-US" sz="2400" baseline="-25000" dirty="0" err="1" smtClean="0"/>
              <a:t>ij</a:t>
            </a:r>
            <a:r>
              <a:rPr lang="en-US" sz="2400" dirty="0" smtClean="0"/>
              <a:t> is 1 if there is a hyperlink from page </a:t>
            </a:r>
            <a:r>
              <a:rPr lang="en-US" sz="2400" i="1" dirty="0" err="1" smtClean="0"/>
              <a:t>i</a:t>
            </a:r>
            <a:r>
              <a:rPr lang="en-US" sz="2400" dirty="0" smtClean="0"/>
              <a:t> to page </a:t>
            </a:r>
            <a:r>
              <a:rPr lang="en-US" sz="2400" i="1" dirty="0" smtClean="0"/>
              <a:t>j</a:t>
            </a:r>
          </a:p>
          <a:p>
            <a:endParaRPr lang="en-US" dirty="0" smtClean="0"/>
          </a:p>
          <a:p>
            <a:r>
              <a:rPr lang="en-US" dirty="0" smtClean="0"/>
              <a:t>If a row of  A has no 1's, then replace each element by 1/N. </a:t>
            </a:r>
          </a:p>
          <a:p>
            <a:pPr>
              <a:buNone/>
            </a:pPr>
            <a:r>
              <a:rPr lang="en-US" dirty="0" smtClean="0"/>
              <a:t>For all other rows proceed as follows.</a:t>
            </a:r>
          </a:p>
          <a:p>
            <a:r>
              <a:rPr lang="en-US" dirty="0" smtClean="0"/>
              <a:t>Divide each 1 in A by the number of 1's in its row. Thus, if there is a row with three 1's, then each of them is replaced by 1/3</a:t>
            </a:r>
          </a:p>
          <a:p>
            <a:r>
              <a:rPr lang="en-US" dirty="0" smtClean="0"/>
              <a:t>Multiply the resulting matrix by  (1-α)</a:t>
            </a:r>
          </a:p>
          <a:p>
            <a:r>
              <a:rPr lang="en-US" dirty="0" smtClean="0"/>
              <a:t>Add α/N  to every entry of the resulting matrix, to obtain P.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09427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Rectangle 3"/>
          <p:cNvSpPr>
            <a:spLocks noGrp="1" noChangeArrowheads="1"/>
          </p:cNvSpPr>
          <p:nvPr>
            <p:ph type="title"/>
          </p:nvPr>
        </p:nvSpPr>
        <p:spPr>
          <a:xfrm>
            <a:off x="1524000" y="152400"/>
            <a:ext cx="7391400" cy="990600"/>
          </a:xfrm>
        </p:spPr>
        <p:txBody>
          <a:bodyPr/>
          <a:lstStyle/>
          <a:p>
            <a:r>
              <a:rPr lang="en-US" sz="3600" dirty="0" smtClean="0"/>
              <a:t>Computing P with teleportation</a:t>
            </a:r>
            <a:endParaRPr lang="en-US" sz="3600" dirty="0"/>
          </a:p>
        </p:txBody>
      </p:sp>
      <p:sp>
        <p:nvSpPr>
          <p:cNvPr id="41991" name="Oval 5"/>
          <p:cNvSpPr>
            <a:spLocks noChangeArrowheads="1"/>
          </p:cNvSpPr>
          <p:nvPr/>
        </p:nvSpPr>
        <p:spPr bwMode="auto">
          <a:xfrm>
            <a:off x="685800" y="2076450"/>
            <a:ext cx="914400" cy="914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r"/>
            <a:r>
              <a:rPr lang="en-US" sz="4400" dirty="0" smtClean="0">
                <a:solidFill>
                  <a:schemeClr val="bg1"/>
                </a:solidFill>
                <a:latin typeface="Calibri"/>
                <a:cs typeface="Calibri"/>
              </a:rPr>
              <a:t>1</a:t>
            </a:r>
            <a:endParaRPr lang="en-US" sz="44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41992" name="Oval 6"/>
          <p:cNvSpPr>
            <a:spLocks noChangeArrowheads="1"/>
          </p:cNvSpPr>
          <p:nvPr/>
        </p:nvSpPr>
        <p:spPr bwMode="auto">
          <a:xfrm>
            <a:off x="2647950" y="2076450"/>
            <a:ext cx="914400" cy="914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r"/>
            <a:r>
              <a:rPr lang="en-US" sz="4400" dirty="0" smtClean="0">
                <a:solidFill>
                  <a:schemeClr val="bg1"/>
                </a:solidFill>
                <a:latin typeface="Calibri"/>
                <a:cs typeface="Calibri"/>
              </a:rPr>
              <a:t>2</a:t>
            </a:r>
            <a:endParaRPr lang="en-US" sz="44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41993" name="Oval 7"/>
          <p:cNvSpPr>
            <a:spLocks noChangeArrowheads="1"/>
          </p:cNvSpPr>
          <p:nvPr/>
        </p:nvSpPr>
        <p:spPr bwMode="auto">
          <a:xfrm>
            <a:off x="4629150" y="2076450"/>
            <a:ext cx="914400" cy="914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r"/>
            <a:r>
              <a:rPr lang="en-US" sz="4400" dirty="0" smtClean="0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endParaRPr lang="en-US" sz="4400" dirty="0">
              <a:solidFill>
                <a:srgbClr val="FFFFFF"/>
              </a:solidFill>
              <a:latin typeface="Calibri"/>
              <a:cs typeface="Calibri"/>
            </a:endParaRPr>
          </a:p>
        </p:txBody>
      </p:sp>
      <p:cxnSp>
        <p:nvCxnSpPr>
          <p:cNvPr id="41994" name="AutoShape 8"/>
          <p:cNvCxnSpPr>
            <a:cxnSpLocks noChangeShapeType="1"/>
            <a:stCxn id="41991" idx="7"/>
            <a:endCxn id="41992" idx="1"/>
          </p:cNvCxnSpPr>
          <p:nvPr/>
        </p:nvCxnSpPr>
        <p:spPr bwMode="auto">
          <a:xfrm>
            <a:off x="1466289" y="2210361"/>
            <a:ext cx="1315572" cy="0"/>
          </a:xfrm>
          <a:prstGeom prst="straightConnector1">
            <a:avLst/>
          </a:prstGeom>
          <a:noFill/>
          <a:ln w="31750">
            <a:solidFill>
              <a:srgbClr val="A4001D"/>
            </a:solidFill>
            <a:round/>
            <a:headEnd/>
            <a:tailEnd type="triangle" w="lg" len="lg"/>
          </a:ln>
        </p:spPr>
      </p:cxnSp>
      <p:cxnSp>
        <p:nvCxnSpPr>
          <p:cNvPr id="41995" name="AutoShape 9"/>
          <p:cNvCxnSpPr>
            <a:cxnSpLocks noChangeShapeType="1"/>
            <a:stCxn id="41992" idx="3"/>
            <a:endCxn id="41991" idx="5"/>
          </p:cNvCxnSpPr>
          <p:nvPr/>
        </p:nvCxnSpPr>
        <p:spPr bwMode="auto">
          <a:xfrm flipH="1">
            <a:off x="1466289" y="2856939"/>
            <a:ext cx="1315572" cy="0"/>
          </a:xfrm>
          <a:prstGeom prst="straightConnector1">
            <a:avLst/>
          </a:prstGeom>
          <a:noFill/>
          <a:ln w="31750">
            <a:solidFill>
              <a:srgbClr val="A4001D"/>
            </a:solidFill>
            <a:round/>
            <a:headEnd/>
            <a:tailEnd type="triangle" w="lg" len="lg"/>
          </a:ln>
        </p:spPr>
      </p:cxnSp>
      <p:cxnSp>
        <p:nvCxnSpPr>
          <p:cNvPr id="13" name="AutoShape 8"/>
          <p:cNvCxnSpPr>
            <a:cxnSpLocks noChangeShapeType="1"/>
          </p:cNvCxnSpPr>
          <p:nvPr/>
        </p:nvCxnSpPr>
        <p:spPr bwMode="auto">
          <a:xfrm>
            <a:off x="3429000" y="2213578"/>
            <a:ext cx="1333500" cy="0"/>
          </a:xfrm>
          <a:prstGeom prst="straightConnector1">
            <a:avLst/>
          </a:prstGeom>
          <a:noFill/>
          <a:ln w="31750">
            <a:solidFill>
              <a:srgbClr val="A4001D"/>
            </a:solidFill>
            <a:round/>
            <a:headEnd/>
            <a:tailEnd type="triangle" w="lg" len="lg"/>
          </a:ln>
        </p:spPr>
      </p:cxnSp>
      <p:cxnSp>
        <p:nvCxnSpPr>
          <p:cNvPr id="14" name="AutoShape 9"/>
          <p:cNvCxnSpPr>
            <a:cxnSpLocks noChangeShapeType="1"/>
          </p:cNvCxnSpPr>
          <p:nvPr/>
        </p:nvCxnSpPr>
        <p:spPr bwMode="auto">
          <a:xfrm flipH="1">
            <a:off x="3429000" y="2861278"/>
            <a:ext cx="1333500" cy="0"/>
          </a:xfrm>
          <a:prstGeom prst="straightConnector1">
            <a:avLst/>
          </a:prstGeom>
          <a:noFill/>
          <a:ln w="31750">
            <a:solidFill>
              <a:srgbClr val="A4001D"/>
            </a:solidFill>
            <a:round/>
            <a:headEnd/>
            <a:tailEnd type="triangle" w="lg" len="lg"/>
          </a:ln>
        </p:spPr>
      </p:cxnSp>
      <p:sp>
        <p:nvSpPr>
          <p:cNvPr id="3" name="TextBox 2"/>
          <p:cNvSpPr txBox="1"/>
          <p:nvPr/>
        </p:nvSpPr>
        <p:spPr>
          <a:xfrm>
            <a:off x="1919343" y="1524000"/>
            <a:ext cx="6392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+mn-lt"/>
              </a:rPr>
              <a:t>0.5</a:t>
            </a:r>
            <a:endParaRPr lang="en-US" sz="2800" dirty="0">
              <a:latin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900543" y="1524000"/>
            <a:ext cx="3666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+mn-lt"/>
              </a:rPr>
              <a:t>1</a:t>
            </a:r>
            <a:endParaRPr lang="en-US" sz="2800" dirty="0">
              <a:latin typeface="+mn-lt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995543" y="3129290"/>
            <a:ext cx="3666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+mn-lt"/>
              </a:rPr>
              <a:t>1</a:t>
            </a:r>
            <a:endParaRPr lang="en-US" sz="2800" dirty="0">
              <a:latin typeface="+mn-lt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810000" y="3129290"/>
            <a:ext cx="6392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+mn-lt"/>
              </a:rPr>
              <a:t>0.5</a:t>
            </a:r>
            <a:endParaRPr lang="en-US" sz="2800" dirty="0">
              <a:latin typeface="+mn-lt"/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57220610"/>
              </p:ext>
            </p:extLst>
          </p:nvPr>
        </p:nvGraphicFramePr>
        <p:xfrm>
          <a:off x="6553200" y="1752600"/>
          <a:ext cx="2255838" cy="180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3" name="Equation" r:id="rId3" imgW="1092200" imgH="876300" progId="Equation.3">
                  <p:embed/>
                </p:oleObj>
              </mc:Choice>
              <mc:Fallback>
                <p:oleObj name="Equation" r:id="rId3" imgW="1092200" imgH="876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553200" y="1752600"/>
                        <a:ext cx="2255838" cy="1809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36693842"/>
              </p:ext>
            </p:extLst>
          </p:nvPr>
        </p:nvGraphicFramePr>
        <p:xfrm>
          <a:off x="609600" y="4038600"/>
          <a:ext cx="3043237" cy="180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" name="Equation" r:id="rId5" imgW="1473200" imgH="876300" progId="Equation.3">
                  <p:embed/>
                </p:oleObj>
              </mc:Choice>
              <mc:Fallback>
                <p:oleObj name="Equation" r:id="rId5" imgW="1473200" imgH="876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09600" y="4038600"/>
                        <a:ext cx="3043237" cy="1809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11593632"/>
              </p:ext>
            </p:extLst>
          </p:nvPr>
        </p:nvGraphicFramePr>
        <p:xfrm>
          <a:off x="4267200" y="4895850"/>
          <a:ext cx="4040187" cy="180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" name="Equation" r:id="rId7" imgW="1955800" imgH="876300" progId="Equation.3">
                  <p:embed/>
                </p:oleObj>
              </mc:Choice>
              <mc:Fallback>
                <p:oleObj name="Equation" r:id="rId7" imgW="1955800" imgH="876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267200" y="4895850"/>
                        <a:ext cx="4040187" cy="1809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267200" y="3821668"/>
            <a:ext cx="38897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latin typeface="Times New Roman"/>
                <a:cs typeface="Times New Roman"/>
              </a:rPr>
              <a:t>P[1,*] = (1-α) (0 1 0) </a:t>
            </a:r>
            <a:r>
              <a:rPr lang="en-US" sz="1800" dirty="0">
                <a:latin typeface="Times New Roman"/>
                <a:cs typeface="Times New Roman"/>
              </a:rPr>
              <a:t>+ α </a:t>
            </a:r>
            <a:r>
              <a:rPr lang="en-US" sz="1800" dirty="0" smtClean="0">
                <a:latin typeface="Times New Roman"/>
                <a:cs typeface="Times New Roman"/>
              </a:rPr>
              <a:t>(</a:t>
            </a:r>
            <a:r>
              <a:rPr lang="en-US" sz="1800" dirty="0">
                <a:latin typeface="Times New Roman"/>
                <a:cs typeface="Times New Roman"/>
              </a:rPr>
              <a:t>1</a:t>
            </a:r>
            <a:r>
              <a:rPr lang="en-US" sz="1800" dirty="0" smtClean="0">
                <a:latin typeface="Times New Roman"/>
                <a:cs typeface="Times New Roman"/>
              </a:rPr>
              <a:t>/N 1/</a:t>
            </a:r>
            <a:r>
              <a:rPr lang="en-US" sz="1800" dirty="0">
                <a:latin typeface="Times New Roman"/>
                <a:cs typeface="Times New Roman"/>
              </a:rPr>
              <a:t>N</a:t>
            </a:r>
            <a:r>
              <a:rPr lang="en-US" sz="1800" dirty="0" smtClean="0">
                <a:latin typeface="Times New Roman"/>
                <a:cs typeface="Times New Roman"/>
              </a:rPr>
              <a:t> 1/</a:t>
            </a:r>
            <a:r>
              <a:rPr lang="en-US" sz="1800" dirty="0">
                <a:latin typeface="Times New Roman"/>
                <a:cs typeface="Times New Roman"/>
              </a:rPr>
              <a:t>N</a:t>
            </a:r>
            <a:r>
              <a:rPr lang="en-US" sz="1800" dirty="0" smtClean="0">
                <a:latin typeface="Times New Roman"/>
                <a:cs typeface="Times New Roman"/>
              </a:rPr>
              <a:t>)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308792" y="4267200"/>
            <a:ext cx="37661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latin typeface="Times New Roman"/>
                <a:cs typeface="Times New Roman"/>
              </a:rPr>
              <a:t>P[1,*]</a:t>
            </a:r>
            <a:r>
              <a:rPr lang="en-US" sz="1800" dirty="0">
                <a:latin typeface="Times New Roman"/>
                <a:cs typeface="Times New Roman"/>
              </a:rPr>
              <a:t> </a:t>
            </a:r>
            <a:r>
              <a:rPr lang="en-US" sz="1800" dirty="0" smtClean="0">
                <a:latin typeface="Times New Roman"/>
                <a:cs typeface="Times New Roman"/>
              </a:rPr>
              <a:t>=   0.5 (0 1 0) + 0.5(1/</a:t>
            </a:r>
            <a:r>
              <a:rPr lang="en-US" sz="1800" dirty="0">
                <a:latin typeface="Times New Roman"/>
                <a:cs typeface="Times New Roman"/>
              </a:rPr>
              <a:t>3 1</a:t>
            </a:r>
            <a:r>
              <a:rPr lang="en-US" sz="1800" dirty="0" smtClean="0">
                <a:latin typeface="Times New Roman"/>
                <a:cs typeface="Times New Roman"/>
              </a:rPr>
              <a:t>/</a:t>
            </a:r>
            <a:r>
              <a:rPr lang="en-US" sz="1800" dirty="0">
                <a:latin typeface="Times New Roman"/>
                <a:cs typeface="Times New Roman"/>
              </a:rPr>
              <a:t>3 1</a:t>
            </a:r>
            <a:r>
              <a:rPr lang="en-US" sz="1800" dirty="0" smtClean="0">
                <a:latin typeface="Times New Roman"/>
                <a:cs typeface="Times New Roman"/>
              </a:rPr>
              <a:t>/3)</a:t>
            </a:r>
            <a:endParaRPr lang="en-US" sz="18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25839492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8" grpId="0"/>
      <p:bldP spid="19" grpId="0"/>
      <p:bldP spid="20" grpId="0"/>
      <p:bldP spid="5" grpId="0"/>
      <p:bldP spid="2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191000" y="3124200"/>
            <a:ext cx="4343400" cy="1752600"/>
          </a:xfrm>
        </p:spPr>
        <p:txBody>
          <a:bodyPr/>
          <a:lstStyle/>
          <a:p>
            <a:endParaRPr lang="en-US" dirty="0">
              <a:solidFill>
                <a:srgbClr val="A50021"/>
              </a:solidFill>
              <a:latin typeface="Calibri" charset="0"/>
            </a:endParaRPr>
          </a:p>
          <a:p>
            <a:r>
              <a:rPr lang="en-US" dirty="0" smtClean="0">
                <a:latin typeface="Calibri" charset="0"/>
              </a:rPr>
              <a:t>PageRank: Overview and Markov Chains</a:t>
            </a:r>
            <a:endParaRPr lang="en-US" dirty="0">
              <a:latin typeface="Calibri" charset="0"/>
            </a:endParaRPr>
          </a:p>
          <a:p>
            <a:endParaRPr lang="en-US" dirty="0">
              <a:latin typeface="Calibri" charset="0"/>
            </a:endParaRPr>
          </a:p>
          <a:p>
            <a:endParaRPr lang="en-US" dirty="0">
              <a:latin typeface="Calibri" charset="0"/>
            </a:endParaRPr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962400" y="990600"/>
            <a:ext cx="4572000" cy="1447800"/>
          </a:xfrm>
        </p:spPr>
        <p:txBody>
          <a:bodyPr/>
          <a:lstStyle/>
          <a:p>
            <a:r>
              <a:rPr lang="en-US" dirty="0" smtClean="0"/>
              <a:t>Networks and Link Analysis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696348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191000" y="3124200"/>
            <a:ext cx="4343400" cy="1752600"/>
          </a:xfrm>
        </p:spPr>
        <p:txBody>
          <a:bodyPr/>
          <a:lstStyle/>
          <a:p>
            <a:endParaRPr lang="en-US" dirty="0">
              <a:solidFill>
                <a:srgbClr val="A50021"/>
              </a:solidFill>
              <a:latin typeface="Calibri" charset="0"/>
            </a:endParaRPr>
          </a:p>
          <a:p>
            <a:r>
              <a:rPr lang="en-US" dirty="0" smtClean="0">
                <a:latin typeface="Calibri" charset="0"/>
              </a:rPr>
              <a:t>PageRank: Computation</a:t>
            </a:r>
            <a:endParaRPr lang="en-US" dirty="0">
              <a:latin typeface="Calibri" charset="0"/>
            </a:endParaRPr>
          </a:p>
          <a:p>
            <a:endParaRPr lang="en-US" dirty="0">
              <a:latin typeface="Calibri" charset="0"/>
            </a:endParaRPr>
          </a:p>
          <a:p>
            <a:endParaRPr lang="en-US" dirty="0">
              <a:latin typeface="Calibri" charset="0"/>
            </a:endParaRPr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962400" y="990600"/>
            <a:ext cx="4572000" cy="1447800"/>
          </a:xfrm>
        </p:spPr>
        <p:txBody>
          <a:bodyPr/>
          <a:lstStyle/>
          <a:p>
            <a:r>
              <a:rPr lang="en-US" dirty="0" smtClean="0"/>
              <a:t>Networks and Link Analysis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359831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Computing PageRank:</a:t>
            </a:r>
            <a:br>
              <a:rPr lang="en-US" dirty="0" smtClean="0"/>
            </a:br>
            <a:r>
              <a:rPr lang="en-US" dirty="0" smtClean="0"/>
              <a:t>The probability of being in a state</a:t>
            </a:r>
            <a:endParaRPr lang="en-US" dirty="0"/>
          </a:p>
        </p:txBody>
      </p:sp>
      <p:sp>
        <p:nvSpPr>
          <p:cNvPr id="45060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600200"/>
            <a:ext cx="8534400" cy="4445000"/>
          </a:xfrm>
        </p:spPr>
        <p:txBody>
          <a:bodyPr/>
          <a:lstStyle/>
          <a:p>
            <a:r>
              <a:rPr lang="en-US" sz="3000" dirty="0">
                <a:latin typeface="Calibri" charset="0"/>
              </a:rPr>
              <a:t>A probability (row) vector </a:t>
            </a:r>
            <a:r>
              <a:rPr lang="en-US" sz="3000" b="1" dirty="0">
                <a:latin typeface="Calibri" charset="0"/>
              </a:rPr>
              <a:t>x</a:t>
            </a:r>
            <a:r>
              <a:rPr lang="en-US" sz="3000" dirty="0">
                <a:latin typeface="Calibri" charset="0"/>
              </a:rPr>
              <a:t> </a:t>
            </a:r>
            <a:r>
              <a:rPr lang="en-US" sz="3000" i="1" dirty="0">
                <a:latin typeface="Calibri" charset="0"/>
              </a:rPr>
              <a:t>= (x</a:t>
            </a:r>
            <a:r>
              <a:rPr lang="en-US" sz="3000" i="1" baseline="-25000" dirty="0">
                <a:latin typeface="Calibri" charset="0"/>
              </a:rPr>
              <a:t>1</a:t>
            </a:r>
            <a:r>
              <a:rPr lang="en-US" sz="3000" i="1" dirty="0">
                <a:latin typeface="Calibri" charset="0"/>
              </a:rPr>
              <a:t>, … </a:t>
            </a:r>
            <a:r>
              <a:rPr lang="en-US" sz="3000" i="1" dirty="0" err="1">
                <a:latin typeface="Calibri" charset="0"/>
              </a:rPr>
              <a:t>x</a:t>
            </a:r>
            <a:r>
              <a:rPr lang="en-US" sz="3000" i="1" baseline="-25000" dirty="0" err="1">
                <a:latin typeface="Calibri" charset="0"/>
              </a:rPr>
              <a:t>n</a:t>
            </a:r>
            <a:r>
              <a:rPr lang="en-US" sz="3000" i="1" dirty="0">
                <a:latin typeface="Calibri" charset="0"/>
              </a:rPr>
              <a:t>) </a:t>
            </a:r>
            <a:r>
              <a:rPr lang="en-US" sz="3000" dirty="0">
                <a:latin typeface="Calibri" charset="0"/>
              </a:rPr>
              <a:t>tells us where the walk is at any point.</a:t>
            </a:r>
          </a:p>
          <a:p>
            <a:r>
              <a:rPr lang="en-US" sz="2800" dirty="0">
                <a:latin typeface="Calibri" charset="0"/>
              </a:rPr>
              <a:t>E.g., (000…1…000) means we’re in state </a:t>
            </a:r>
            <a:r>
              <a:rPr lang="en-US" sz="2800" i="1" dirty="0" err="1">
                <a:latin typeface="Calibri" charset="0"/>
              </a:rPr>
              <a:t>i</a:t>
            </a:r>
            <a:r>
              <a:rPr lang="en-US" sz="2800" dirty="0">
                <a:latin typeface="Calibri" charset="0"/>
              </a:rPr>
              <a:t>.</a:t>
            </a:r>
            <a:endParaRPr lang="en-US" sz="2800" i="1" dirty="0">
              <a:latin typeface="Calibri" charset="0"/>
            </a:endParaRPr>
          </a:p>
        </p:txBody>
      </p:sp>
      <p:sp>
        <p:nvSpPr>
          <p:cNvPr id="45063" name="Text Box 4"/>
          <p:cNvSpPr txBox="1">
            <a:spLocks noChangeArrowheads="1"/>
          </p:cNvSpPr>
          <p:nvPr/>
        </p:nvSpPr>
        <p:spPr bwMode="auto">
          <a:xfrm>
            <a:off x="2372105" y="2894955"/>
            <a:ext cx="27070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i="1">
                <a:latin typeface="Calibri"/>
                <a:cs typeface="Calibri"/>
              </a:rPr>
              <a:t>i</a:t>
            </a:r>
            <a:endParaRPr lang="en-US" sz="2400">
              <a:latin typeface="Calibri"/>
              <a:cs typeface="Calibri"/>
            </a:endParaRPr>
          </a:p>
        </p:txBody>
      </p:sp>
      <p:sp>
        <p:nvSpPr>
          <p:cNvPr id="45064" name="Text Box 5"/>
          <p:cNvSpPr txBox="1">
            <a:spLocks noChangeArrowheads="1"/>
          </p:cNvSpPr>
          <p:nvPr/>
        </p:nvSpPr>
        <p:spPr bwMode="auto">
          <a:xfrm>
            <a:off x="3146884" y="2894955"/>
            <a:ext cx="35831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i="1" dirty="0">
                <a:latin typeface="Calibri"/>
                <a:cs typeface="Calibri"/>
              </a:rPr>
              <a:t>n</a:t>
            </a:r>
            <a:endParaRPr lang="en-US" dirty="0">
              <a:latin typeface="Calibri"/>
              <a:cs typeface="Calibri"/>
            </a:endParaRPr>
          </a:p>
        </p:txBody>
      </p:sp>
      <p:sp>
        <p:nvSpPr>
          <p:cNvPr id="45065" name="Text Box 6"/>
          <p:cNvSpPr txBox="1">
            <a:spLocks noChangeArrowheads="1"/>
          </p:cNvSpPr>
          <p:nvPr/>
        </p:nvSpPr>
        <p:spPr bwMode="auto">
          <a:xfrm>
            <a:off x="1600200" y="2894955"/>
            <a:ext cx="35606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i="1" dirty="0">
                <a:latin typeface="Calibri"/>
                <a:cs typeface="Calibri"/>
              </a:rPr>
              <a:t>1</a:t>
            </a:r>
            <a:endParaRPr lang="en-US" sz="2000" dirty="0">
              <a:latin typeface="Calibri"/>
              <a:cs typeface="Calibri"/>
            </a:endParaRPr>
          </a:p>
        </p:txBody>
      </p:sp>
      <p:sp>
        <p:nvSpPr>
          <p:cNvPr id="45066" name="Text Box 7"/>
          <p:cNvSpPr txBox="1">
            <a:spLocks noChangeArrowheads="1"/>
          </p:cNvSpPr>
          <p:nvPr/>
        </p:nvSpPr>
        <p:spPr bwMode="auto">
          <a:xfrm>
            <a:off x="457200" y="3810000"/>
            <a:ext cx="84582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3200" dirty="0" smtClean="0">
                <a:latin typeface="Calibri"/>
                <a:cs typeface="Calibri"/>
              </a:rPr>
              <a:t>More generally, the vector </a:t>
            </a:r>
            <a:r>
              <a:rPr lang="en-US" sz="3200" b="1" dirty="0" smtClean="0">
                <a:latin typeface="Calibri"/>
                <a:cs typeface="Calibri"/>
              </a:rPr>
              <a:t>x</a:t>
            </a:r>
            <a:r>
              <a:rPr lang="en-US" sz="3200" dirty="0" smtClean="0">
                <a:latin typeface="Calibri"/>
                <a:cs typeface="Calibri"/>
              </a:rPr>
              <a:t> </a:t>
            </a:r>
            <a:r>
              <a:rPr lang="en-US" sz="3200" i="1" dirty="0" smtClean="0">
                <a:latin typeface="Calibri"/>
                <a:cs typeface="Calibri"/>
              </a:rPr>
              <a:t>= (x</a:t>
            </a:r>
            <a:r>
              <a:rPr lang="en-US" sz="3200" i="1" baseline="-25000" dirty="0" smtClean="0">
                <a:latin typeface="Calibri"/>
                <a:cs typeface="Calibri"/>
              </a:rPr>
              <a:t>1</a:t>
            </a:r>
            <a:r>
              <a:rPr lang="en-US" sz="3200" i="1" dirty="0" smtClean="0">
                <a:latin typeface="Calibri"/>
                <a:cs typeface="Calibri"/>
              </a:rPr>
              <a:t>, … </a:t>
            </a:r>
            <a:r>
              <a:rPr lang="en-US" sz="3200" i="1" dirty="0" err="1" smtClean="0">
                <a:latin typeface="Calibri"/>
                <a:cs typeface="Calibri"/>
              </a:rPr>
              <a:t>x</a:t>
            </a:r>
            <a:r>
              <a:rPr lang="en-US" sz="3200" i="1" baseline="-25000" dirty="0" err="1" smtClean="0">
                <a:latin typeface="Calibri"/>
                <a:cs typeface="Calibri"/>
              </a:rPr>
              <a:t>n</a:t>
            </a:r>
            <a:r>
              <a:rPr lang="en-US" sz="3200" i="1" dirty="0" smtClean="0">
                <a:latin typeface="Calibri"/>
                <a:cs typeface="Calibri"/>
              </a:rPr>
              <a:t>)</a:t>
            </a:r>
            <a:r>
              <a:rPr lang="en-US" sz="3200" dirty="0" smtClean="0">
                <a:latin typeface="Calibri"/>
                <a:cs typeface="Calibri"/>
              </a:rPr>
              <a:t> means the walk is in state </a:t>
            </a:r>
            <a:r>
              <a:rPr lang="en-US" sz="3200" i="1" dirty="0" err="1" smtClean="0">
                <a:latin typeface="Calibri"/>
                <a:cs typeface="Calibri"/>
              </a:rPr>
              <a:t>i</a:t>
            </a:r>
            <a:r>
              <a:rPr lang="en-US" sz="3200" dirty="0" smtClean="0">
                <a:latin typeface="Calibri"/>
                <a:cs typeface="Calibri"/>
              </a:rPr>
              <a:t> with probability </a:t>
            </a:r>
            <a:r>
              <a:rPr lang="en-US" sz="3200" i="1" dirty="0" smtClean="0">
                <a:latin typeface="Calibri"/>
                <a:cs typeface="Calibri"/>
              </a:rPr>
              <a:t>x</a:t>
            </a:r>
            <a:r>
              <a:rPr lang="en-US" sz="3200" i="1" baseline="-25000" dirty="0" smtClean="0">
                <a:latin typeface="Calibri"/>
                <a:cs typeface="Calibri"/>
              </a:rPr>
              <a:t>i</a:t>
            </a:r>
            <a:r>
              <a:rPr lang="en-US" sz="3200" dirty="0" smtClean="0">
                <a:latin typeface="Calibri"/>
                <a:cs typeface="Calibri"/>
              </a:rPr>
              <a:t>.</a:t>
            </a:r>
            <a:r>
              <a:rPr lang="en-US" dirty="0" smtClean="0">
                <a:latin typeface="Calibri"/>
                <a:cs typeface="Calibri"/>
              </a:rPr>
              <a:t> </a:t>
            </a:r>
            <a:endParaRPr lang="en-US" dirty="0">
              <a:latin typeface="Calibri"/>
              <a:cs typeface="Calibri"/>
            </a:endParaRPr>
          </a:p>
        </p:txBody>
      </p:sp>
      <p:graphicFrame>
        <p:nvGraphicFramePr>
          <p:cNvPr id="45058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24742181"/>
              </p:ext>
            </p:extLst>
          </p:nvPr>
        </p:nvGraphicFramePr>
        <p:xfrm>
          <a:off x="3576638" y="4997450"/>
          <a:ext cx="1512887" cy="1403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7" name="Equation" r:id="rId3" imgW="533400" imgH="495300" progId="Equation.3">
                  <p:embed/>
                </p:oleObj>
              </mc:Choice>
              <mc:Fallback>
                <p:oleObj name="Equation" r:id="rId3" imgW="533400" imgH="495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76638" y="4997450"/>
                        <a:ext cx="1512887" cy="14033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0915803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Computing PageRank:</a:t>
            </a:r>
            <a:br>
              <a:rPr lang="en-US" dirty="0" smtClean="0"/>
            </a:br>
            <a:r>
              <a:rPr lang="en-US" dirty="0" smtClean="0"/>
              <a:t>Change </a:t>
            </a:r>
            <a:r>
              <a:rPr lang="en-US" dirty="0"/>
              <a:t>in probability vector</a:t>
            </a:r>
          </a:p>
        </p:txBody>
      </p:sp>
      <p:sp>
        <p:nvSpPr>
          <p:cNvPr id="1257475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3400" dirty="0">
                <a:latin typeface="Calibri" charset="0"/>
              </a:rPr>
              <a:t>If the probability vector is  </a:t>
            </a:r>
            <a:r>
              <a:rPr lang="en-US" sz="3400" b="1" dirty="0">
                <a:latin typeface="Calibri" charset="0"/>
              </a:rPr>
              <a:t>x</a:t>
            </a:r>
            <a:r>
              <a:rPr lang="en-US" sz="3400" dirty="0">
                <a:latin typeface="Calibri" charset="0"/>
              </a:rPr>
              <a:t> </a:t>
            </a:r>
            <a:r>
              <a:rPr lang="en-US" sz="3400" i="1" dirty="0">
                <a:latin typeface="Calibri" charset="0"/>
              </a:rPr>
              <a:t>= (x</a:t>
            </a:r>
            <a:r>
              <a:rPr lang="en-US" sz="3400" i="1" baseline="-25000" dirty="0">
                <a:latin typeface="Calibri" charset="0"/>
              </a:rPr>
              <a:t>1</a:t>
            </a:r>
            <a:r>
              <a:rPr lang="en-US" sz="3400" i="1" dirty="0">
                <a:latin typeface="Calibri" charset="0"/>
              </a:rPr>
              <a:t>, … </a:t>
            </a:r>
            <a:r>
              <a:rPr lang="en-US" sz="3400" i="1" dirty="0" err="1">
                <a:latin typeface="Calibri" charset="0"/>
              </a:rPr>
              <a:t>x</a:t>
            </a:r>
            <a:r>
              <a:rPr lang="en-US" sz="3400" i="1" baseline="-25000" dirty="0" err="1">
                <a:latin typeface="Calibri" charset="0"/>
              </a:rPr>
              <a:t>n</a:t>
            </a:r>
            <a:r>
              <a:rPr lang="en-US" sz="3400" i="1" dirty="0">
                <a:latin typeface="Calibri" charset="0"/>
              </a:rPr>
              <a:t>) </a:t>
            </a:r>
            <a:r>
              <a:rPr lang="en-US" sz="3400" dirty="0">
                <a:latin typeface="Calibri" charset="0"/>
              </a:rPr>
              <a:t>at this step, what is it at the next step?</a:t>
            </a:r>
          </a:p>
          <a:p>
            <a:r>
              <a:rPr lang="en-US" sz="3400" dirty="0">
                <a:solidFill>
                  <a:srgbClr val="0000FF"/>
                </a:solidFill>
                <a:latin typeface="Calibri" charset="0"/>
              </a:rPr>
              <a:t>Recall that row </a:t>
            </a:r>
            <a:r>
              <a:rPr lang="en-US" sz="3400" i="1" dirty="0" err="1">
                <a:solidFill>
                  <a:srgbClr val="0000FF"/>
                </a:solidFill>
                <a:latin typeface="Calibri" charset="0"/>
              </a:rPr>
              <a:t>i</a:t>
            </a:r>
            <a:r>
              <a:rPr lang="en-US" sz="3400" dirty="0">
                <a:solidFill>
                  <a:srgbClr val="0000FF"/>
                </a:solidFill>
                <a:latin typeface="Calibri" charset="0"/>
              </a:rPr>
              <a:t> </a:t>
            </a:r>
            <a:r>
              <a:rPr lang="en-US" sz="3400" dirty="0" smtClean="0">
                <a:solidFill>
                  <a:srgbClr val="0000FF"/>
                </a:solidFill>
                <a:latin typeface="Calibri" charset="0"/>
              </a:rPr>
              <a:t>of transition matrix P </a:t>
            </a:r>
            <a:r>
              <a:rPr lang="en-US" sz="3400" dirty="0">
                <a:solidFill>
                  <a:srgbClr val="0000FF"/>
                </a:solidFill>
                <a:latin typeface="Calibri" charset="0"/>
              </a:rPr>
              <a:t>tells us where we go next from state </a:t>
            </a:r>
            <a:r>
              <a:rPr lang="en-US" sz="3400" i="1" dirty="0" err="1">
                <a:solidFill>
                  <a:srgbClr val="0000FF"/>
                </a:solidFill>
                <a:latin typeface="Calibri" charset="0"/>
              </a:rPr>
              <a:t>i</a:t>
            </a:r>
            <a:r>
              <a:rPr lang="en-US" sz="3400" dirty="0">
                <a:solidFill>
                  <a:srgbClr val="0000FF"/>
                </a:solidFill>
                <a:latin typeface="Calibri" charset="0"/>
              </a:rPr>
              <a:t>.</a:t>
            </a:r>
          </a:p>
          <a:p>
            <a:r>
              <a:rPr lang="en-US" sz="3400" dirty="0">
                <a:latin typeface="Calibri" charset="0"/>
              </a:rPr>
              <a:t>So from </a:t>
            </a:r>
            <a:r>
              <a:rPr lang="en-US" sz="3400" b="1" dirty="0">
                <a:latin typeface="Calibri" charset="0"/>
              </a:rPr>
              <a:t>x</a:t>
            </a:r>
            <a:r>
              <a:rPr lang="en-US" sz="3400" dirty="0">
                <a:latin typeface="Calibri" charset="0"/>
              </a:rPr>
              <a:t>, our next state is distributed as </a:t>
            </a:r>
            <a:r>
              <a:rPr lang="en-US" sz="3400" b="1" dirty="0" err="1">
                <a:latin typeface="Calibri" charset="0"/>
              </a:rPr>
              <a:t>xP</a:t>
            </a:r>
            <a:r>
              <a:rPr lang="en-US" sz="3400" dirty="0">
                <a:latin typeface="Calibri" charset="0"/>
              </a:rPr>
              <a:t>.</a:t>
            </a:r>
            <a:endParaRPr lang="en-US" sz="3400" i="1" dirty="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76268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57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57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57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57475" grpId="0" build="p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Ergodic Markov chains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3200" dirty="0">
                <a:latin typeface="Calibri" charset="0"/>
              </a:rPr>
              <a:t>A Markov chain is </a:t>
            </a:r>
            <a:r>
              <a:rPr lang="en-US" sz="3200" dirty="0" err="1">
                <a:solidFill>
                  <a:srgbClr val="0000FF"/>
                </a:solidFill>
                <a:latin typeface="Calibri" charset="0"/>
              </a:rPr>
              <a:t>ergodic</a:t>
            </a:r>
            <a:r>
              <a:rPr lang="en-US" sz="3200" dirty="0">
                <a:solidFill>
                  <a:srgbClr val="0000FF"/>
                </a:solidFill>
                <a:latin typeface="Calibri" charset="0"/>
              </a:rPr>
              <a:t> </a:t>
            </a:r>
            <a:r>
              <a:rPr lang="en-US" sz="3200" dirty="0">
                <a:latin typeface="Calibri" charset="0"/>
              </a:rPr>
              <a:t>if</a:t>
            </a:r>
          </a:p>
          <a:p>
            <a:pPr lvl="1"/>
            <a:r>
              <a:rPr lang="en-US" sz="2800" dirty="0">
                <a:latin typeface="Calibri" charset="0"/>
              </a:rPr>
              <a:t>you have a path from any state to any other</a:t>
            </a:r>
          </a:p>
          <a:p>
            <a:pPr lvl="1"/>
            <a:r>
              <a:rPr lang="en-US" sz="2800" dirty="0">
                <a:latin typeface="Calibri" charset="0"/>
              </a:rPr>
              <a:t>For any start state, after a finite transient time T</a:t>
            </a:r>
            <a:r>
              <a:rPr lang="en-US" sz="2800" baseline="-25000" dirty="0">
                <a:latin typeface="Calibri" charset="0"/>
              </a:rPr>
              <a:t>0</a:t>
            </a:r>
            <a:r>
              <a:rPr lang="en-US" sz="2800" dirty="0">
                <a:latin typeface="Calibri" charset="0"/>
              </a:rPr>
              <a:t>, the </a:t>
            </a:r>
            <a:r>
              <a:rPr lang="en-US" sz="2800" dirty="0">
                <a:solidFill>
                  <a:srgbClr val="0000FF"/>
                </a:solidFill>
                <a:latin typeface="Calibri" charset="0"/>
              </a:rPr>
              <a:t>probability of being in any state at a fixed time T&gt;T</a:t>
            </a:r>
            <a:r>
              <a:rPr lang="en-US" sz="2800" baseline="-25000" dirty="0">
                <a:solidFill>
                  <a:srgbClr val="0000FF"/>
                </a:solidFill>
                <a:latin typeface="Calibri" charset="0"/>
              </a:rPr>
              <a:t>0</a:t>
            </a:r>
            <a:r>
              <a:rPr lang="en-US" sz="2800" dirty="0">
                <a:solidFill>
                  <a:srgbClr val="0000FF"/>
                </a:solidFill>
                <a:latin typeface="Calibri" charset="0"/>
              </a:rPr>
              <a:t> is nonzero</a:t>
            </a:r>
            <a:r>
              <a:rPr lang="en-US" sz="2800" dirty="0">
                <a:latin typeface="Calibri" charset="0"/>
              </a:rPr>
              <a:t>.</a:t>
            </a:r>
          </a:p>
        </p:txBody>
      </p:sp>
      <p:sp>
        <p:nvSpPr>
          <p:cNvPr id="43014" name="Oval 4"/>
          <p:cNvSpPr>
            <a:spLocks noChangeArrowheads="1"/>
          </p:cNvSpPr>
          <p:nvPr/>
        </p:nvSpPr>
        <p:spPr bwMode="auto">
          <a:xfrm>
            <a:off x="2743200" y="489585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r"/>
            <a:endParaRPr lang="en-US"/>
          </a:p>
        </p:txBody>
      </p:sp>
      <p:sp>
        <p:nvSpPr>
          <p:cNvPr id="43015" name="Oval 5"/>
          <p:cNvSpPr>
            <a:spLocks noChangeArrowheads="1"/>
          </p:cNvSpPr>
          <p:nvPr/>
        </p:nvSpPr>
        <p:spPr bwMode="auto">
          <a:xfrm>
            <a:off x="3962400" y="48768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r"/>
            <a:endParaRPr lang="en-US"/>
          </a:p>
        </p:txBody>
      </p:sp>
      <p:cxnSp>
        <p:nvCxnSpPr>
          <p:cNvPr id="43016" name="AutoShape 6"/>
          <p:cNvCxnSpPr>
            <a:cxnSpLocks noChangeShapeType="1"/>
            <a:stCxn id="43014" idx="7"/>
          </p:cNvCxnSpPr>
          <p:nvPr/>
        </p:nvCxnSpPr>
        <p:spPr bwMode="auto">
          <a:xfrm>
            <a:off x="3133725" y="4962525"/>
            <a:ext cx="89535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43017" name="AutoShape 7"/>
          <p:cNvCxnSpPr>
            <a:cxnSpLocks noChangeShapeType="1"/>
            <a:endCxn id="43014" idx="5"/>
          </p:cNvCxnSpPr>
          <p:nvPr/>
        </p:nvCxnSpPr>
        <p:spPr bwMode="auto">
          <a:xfrm flipH="1">
            <a:off x="3133725" y="5286375"/>
            <a:ext cx="89535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43018" name="AutoShape 8"/>
          <p:cNvSpPr>
            <a:spLocks noChangeArrowheads="1"/>
          </p:cNvSpPr>
          <p:nvPr/>
        </p:nvSpPr>
        <p:spPr bwMode="auto">
          <a:xfrm>
            <a:off x="4508500" y="4592761"/>
            <a:ext cx="2654300" cy="830997"/>
          </a:xfrm>
          <a:prstGeom prst="leftArrowCallout">
            <a:avLst>
              <a:gd name="adj1" fmla="val 25000"/>
              <a:gd name="adj2" fmla="val 25000"/>
              <a:gd name="adj3" fmla="val 18106"/>
              <a:gd name="adj4" fmla="val 66667"/>
            </a:avLst>
          </a:prstGeom>
          <a:solidFill>
            <a:schemeClr val="accent1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 dirty="0" smtClean="0">
                <a:latin typeface="Arial" charset="0"/>
              </a:rPr>
              <a:t>Not </a:t>
            </a:r>
            <a:r>
              <a:rPr lang="en-US" dirty="0" err="1" smtClean="0">
                <a:latin typeface="Arial" charset="0"/>
              </a:rPr>
              <a:t>ergodic</a:t>
            </a:r>
            <a:endParaRPr lang="en-US" dirty="0">
              <a:latin typeface="Arial" charset="0"/>
            </a:endParaRPr>
          </a:p>
          <a:p>
            <a:pPr algn="ctr"/>
            <a:r>
              <a:rPr lang="en-US" dirty="0">
                <a:latin typeface="Arial" charset="0"/>
              </a:rPr>
              <a:t>(even</a:t>
            </a:r>
            <a:r>
              <a:rPr lang="en-US" dirty="0" smtClean="0">
                <a:latin typeface="Arial" charset="0"/>
              </a:rPr>
              <a:t>/odd</a:t>
            </a:r>
            <a:r>
              <a:rPr lang="en-US" dirty="0">
                <a:latin typeface="Arial" charset="0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173526204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Ergodic Markov chains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04800" y="1752600"/>
            <a:ext cx="8534400" cy="4876800"/>
          </a:xfrm>
        </p:spPr>
        <p:txBody>
          <a:bodyPr/>
          <a:lstStyle/>
          <a:p>
            <a:r>
              <a:rPr lang="en-US" sz="3400" dirty="0">
                <a:latin typeface="Calibri" charset="0"/>
              </a:rPr>
              <a:t>For any </a:t>
            </a:r>
            <a:r>
              <a:rPr lang="en-US" sz="3400" dirty="0" err="1">
                <a:latin typeface="Calibri" charset="0"/>
              </a:rPr>
              <a:t>ergodic</a:t>
            </a:r>
            <a:r>
              <a:rPr lang="en-US" sz="3400" dirty="0">
                <a:latin typeface="Calibri" charset="0"/>
              </a:rPr>
              <a:t> Markov chain, there is a unique </a:t>
            </a:r>
            <a:r>
              <a:rPr lang="en-US" sz="3400" dirty="0">
                <a:solidFill>
                  <a:srgbClr val="0000FF"/>
                </a:solidFill>
                <a:latin typeface="Calibri" charset="0"/>
              </a:rPr>
              <a:t>long-term visit rate </a:t>
            </a:r>
            <a:r>
              <a:rPr lang="en-US" sz="3400" dirty="0">
                <a:latin typeface="Calibri" charset="0"/>
              </a:rPr>
              <a:t>for each state.</a:t>
            </a:r>
          </a:p>
          <a:p>
            <a:pPr lvl="1"/>
            <a:r>
              <a:rPr lang="en-US" sz="3200" dirty="0" smtClean="0">
                <a:latin typeface="Calibri" charset="0"/>
              </a:rPr>
              <a:t>A steady</a:t>
            </a:r>
            <a:r>
              <a:rPr lang="en-US" sz="3200" dirty="0">
                <a:latin typeface="Calibri" charset="0"/>
              </a:rPr>
              <a:t>-state probability </a:t>
            </a:r>
            <a:r>
              <a:rPr lang="en-US" sz="3200" dirty="0" smtClean="0">
                <a:latin typeface="Calibri" charset="0"/>
              </a:rPr>
              <a:t>distribution </a:t>
            </a:r>
            <a:r>
              <a:rPr lang="en-US" sz="3200" b="1" dirty="0">
                <a:latin typeface="Times New Roman"/>
                <a:cs typeface="Times New Roman"/>
              </a:rPr>
              <a:t>π</a:t>
            </a:r>
            <a:r>
              <a:rPr lang="en-US" sz="3200" dirty="0">
                <a:latin typeface="Times New Roman"/>
                <a:cs typeface="Times New Roman"/>
              </a:rPr>
              <a:t> </a:t>
            </a:r>
            <a:r>
              <a:rPr lang="en-US" sz="3200" i="1" dirty="0">
                <a:latin typeface="Times New Roman"/>
                <a:cs typeface="Times New Roman"/>
              </a:rPr>
              <a:t>= (</a:t>
            </a:r>
            <a:r>
              <a:rPr lang="en-US" sz="3200" b="1" dirty="0">
                <a:latin typeface="Times New Roman"/>
                <a:cs typeface="Times New Roman"/>
              </a:rPr>
              <a:t>π</a:t>
            </a:r>
            <a:r>
              <a:rPr lang="en-US" sz="3200" i="1" baseline="-25000" dirty="0">
                <a:latin typeface="Times New Roman"/>
                <a:cs typeface="Times New Roman"/>
              </a:rPr>
              <a:t>1</a:t>
            </a:r>
            <a:r>
              <a:rPr lang="en-US" sz="3200" i="1" dirty="0">
                <a:latin typeface="Times New Roman"/>
                <a:cs typeface="Times New Roman"/>
              </a:rPr>
              <a:t>, … </a:t>
            </a:r>
            <a:r>
              <a:rPr lang="en-US" sz="3200" b="1" dirty="0">
                <a:latin typeface="Times New Roman"/>
                <a:cs typeface="Times New Roman"/>
              </a:rPr>
              <a:t>π</a:t>
            </a:r>
            <a:r>
              <a:rPr lang="en-US" sz="3200" i="1" baseline="-25000" dirty="0">
                <a:latin typeface="Times New Roman"/>
                <a:cs typeface="Times New Roman"/>
              </a:rPr>
              <a:t>n</a:t>
            </a:r>
            <a:r>
              <a:rPr lang="en-US" sz="3200" i="1" dirty="0">
                <a:latin typeface="Times New Roman"/>
                <a:cs typeface="Times New Roman"/>
              </a:rPr>
              <a:t>)</a:t>
            </a:r>
            <a:r>
              <a:rPr lang="en-US" sz="3200" dirty="0" smtClean="0">
                <a:latin typeface="Calibri" charset="0"/>
              </a:rPr>
              <a:t>.</a:t>
            </a:r>
          </a:p>
          <a:p>
            <a:pPr lvl="1"/>
            <a:r>
              <a:rPr lang="en-US" sz="3400" dirty="0" smtClean="0">
                <a:solidFill>
                  <a:srgbClr val="0000FF"/>
                </a:solidFill>
                <a:latin typeface="Calibri" charset="0"/>
              </a:rPr>
              <a:t>Over </a:t>
            </a:r>
            <a:r>
              <a:rPr lang="en-US" sz="3400" dirty="0">
                <a:solidFill>
                  <a:srgbClr val="0000FF"/>
                </a:solidFill>
                <a:latin typeface="Calibri" charset="0"/>
              </a:rPr>
              <a:t>a long time-period, we visit each state in proportion to this rate</a:t>
            </a:r>
            <a:r>
              <a:rPr lang="en-US" sz="3400" dirty="0" smtClean="0">
                <a:solidFill>
                  <a:srgbClr val="C00000"/>
                </a:solidFill>
                <a:latin typeface="Calibri" charset="0"/>
              </a:rPr>
              <a:t>.</a:t>
            </a:r>
          </a:p>
          <a:p>
            <a:pPr lvl="1"/>
            <a:r>
              <a:rPr lang="en-US" sz="3600" dirty="0" smtClean="0">
                <a:latin typeface="Calibri" charset="0"/>
              </a:rPr>
              <a:t>Thus </a:t>
            </a:r>
            <a:r>
              <a:rPr lang="en-US" sz="3600" b="1" dirty="0" smtClean="0">
                <a:latin typeface="Times New Roman"/>
                <a:cs typeface="Times New Roman"/>
              </a:rPr>
              <a:t>π</a:t>
            </a:r>
            <a:r>
              <a:rPr lang="en-US" sz="3600" i="1" baseline="-25000" dirty="0" err="1" smtClean="0">
                <a:latin typeface="Times New Roman"/>
                <a:cs typeface="Times New Roman"/>
              </a:rPr>
              <a:t>i</a:t>
            </a:r>
            <a:r>
              <a:rPr lang="en-US" sz="3600" i="1" dirty="0" smtClean="0">
                <a:latin typeface="Times New Roman"/>
                <a:cs typeface="Times New Roman"/>
              </a:rPr>
              <a:t> </a:t>
            </a:r>
            <a:r>
              <a:rPr lang="en-US" sz="3600" dirty="0">
                <a:latin typeface="Calibri" charset="0"/>
              </a:rPr>
              <a:t>is the PageRank of state </a:t>
            </a:r>
            <a:r>
              <a:rPr lang="en-US" sz="3600" i="1" dirty="0" err="1">
                <a:latin typeface="Times New Roman"/>
                <a:cs typeface="Times New Roman"/>
              </a:rPr>
              <a:t>i</a:t>
            </a:r>
            <a:r>
              <a:rPr lang="en-US" sz="3600" i="1" dirty="0" smtClean="0">
                <a:latin typeface="Calibri" charset="0"/>
              </a:rPr>
              <a:t>.</a:t>
            </a:r>
            <a:endParaRPr lang="en-US" sz="3400" dirty="0">
              <a:solidFill>
                <a:srgbClr val="C00000"/>
              </a:solidFill>
              <a:latin typeface="Calibri" charset="0"/>
            </a:endParaRPr>
          </a:p>
          <a:p>
            <a:r>
              <a:rPr lang="en-US" sz="3400" dirty="0">
                <a:latin typeface="Calibri" charset="0"/>
              </a:rPr>
              <a:t>It doesn’t matter where we start.</a:t>
            </a:r>
          </a:p>
        </p:txBody>
      </p:sp>
    </p:spTree>
    <p:extLst>
      <p:ext uri="{BB962C8B-B14F-4D97-AF65-F5344CB8AC3E}">
        <p14:creationId xmlns:p14="http://schemas.microsoft.com/office/powerpoint/2010/main" val="152262194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Steady state example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228600" y="1752600"/>
            <a:ext cx="8229600" cy="4876800"/>
          </a:xfrm>
        </p:spPr>
        <p:txBody>
          <a:bodyPr/>
          <a:lstStyle/>
          <a:p>
            <a:r>
              <a:rPr lang="en-US" sz="3600" dirty="0">
                <a:latin typeface="Calibri" charset="0"/>
              </a:rPr>
              <a:t>The steady state looks like a vector of probabilities </a:t>
            </a:r>
            <a:r>
              <a:rPr lang="en-US" sz="3600" b="1" dirty="0" smtClean="0">
                <a:latin typeface="Times New Roman"/>
                <a:cs typeface="Times New Roman"/>
              </a:rPr>
              <a:t>π</a:t>
            </a:r>
            <a:r>
              <a:rPr lang="en-US" sz="3600" dirty="0" smtClean="0">
                <a:latin typeface="Times New Roman"/>
                <a:cs typeface="Times New Roman"/>
              </a:rPr>
              <a:t> </a:t>
            </a:r>
            <a:r>
              <a:rPr lang="en-US" sz="3600" i="1" dirty="0">
                <a:latin typeface="Times New Roman"/>
                <a:cs typeface="Times New Roman"/>
              </a:rPr>
              <a:t>= </a:t>
            </a:r>
            <a:r>
              <a:rPr lang="en-US" sz="3600" i="1" dirty="0" smtClean="0">
                <a:latin typeface="Times New Roman"/>
                <a:cs typeface="Times New Roman"/>
              </a:rPr>
              <a:t>(</a:t>
            </a:r>
            <a:r>
              <a:rPr lang="en-US" sz="3600" b="1" dirty="0">
                <a:latin typeface="Times New Roman"/>
                <a:cs typeface="Times New Roman"/>
              </a:rPr>
              <a:t>π</a:t>
            </a:r>
            <a:r>
              <a:rPr lang="en-US" sz="3600" i="1" baseline="-25000" dirty="0" smtClean="0">
                <a:latin typeface="Times New Roman"/>
                <a:cs typeface="Times New Roman"/>
              </a:rPr>
              <a:t>1</a:t>
            </a:r>
            <a:r>
              <a:rPr lang="en-US" sz="3600" i="1" dirty="0">
                <a:latin typeface="Times New Roman"/>
                <a:cs typeface="Times New Roman"/>
              </a:rPr>
              <a:t>, … </a:t>
            </a:r>
            <a:r>
              <a:rPr lang="en-US" sz="3600" b="1" dirty="0">
                <a:latin typeface="Times New Roman"/>
                <a:cs typeface="Times New Roman"/>
              </a:rPr>
              <a:t>π</a:t>
            </a:r>
            <a:r>
              <a:rPr lang="en-US" sz="3600" i="1" baseline="-25000" dirty="0" smtClean="0">
                <a:latin typeface="Times New Roman"/>
                <a:cs typeface="Times New Roman"/>
              </a:rPr>
              <a:t>n</a:t>
            </a:r>
            <a:r>
              <a:rPr lang="en-US" sz="3600" i="1" dirty="0">
                <a:latin typeface="Times New Roman"/>
                <a:cs typeface="Times New Roman"/>
              </a:rPr>
              <a:t>)</a:t>
            </a:r>
            <a:r>
              <a:rPr lang="en-US" sz="3600" i="1" dirty="0">
                <a:latin typeface="Calibri" charset="0"/>
              </a:rPr>
              <a:t>:</a:t>
            </a:r>
            <a:endParaRPr lang="en-US" sz="3600" dirty="0">
              <a:latin typeface="Calibri" charset="0"/>
            </a:endParaRPr>
          </a:p>
          <a:p>
            <a:pPr lvl="1"/>
            <a:r>
              <a:rPr lang="en-US" sz="2800" b="1" dirty="0">
                <a:latin typeface="Times New Roman"/>
                <a:cs typeface="Times New Roman"/>
              </a:rPr>
              <a:t>π</a:t>
            </a:r>
            <a:r>
              <a:rPr lang="en-US" sz="2800" i="1" baseline="-25000" dirty="0" err="1" smtClean="0">
                <a:latin typeface="Times New Roman"/>
                <a:cs typeface="Times New Roman"/>
              </a:rPr>
              <a:t>i</a:t>
            </a:r>
            <a:r>
              <a:rPr lang="en-US" sz="2800" dirty="0" smtClean="0">
                <a:latin typeface="Times New Roman"/>
                <a:cs typeface="Times New Roman"/>
              </a:rPr>
              <a:t> </a:t>
            </a:r>
            <a:r>
              <a:rPr lang="en-US" sz="2800" dirty="0">
                <a:latin typeface="Calibri" charset="0"/>
              </a:rPr>
              <a:t>is the probability that we are in state </a:t>
            </a:r>
            <a:r>
              <a:rPr lang="en-US" sz="2800" i="1" dirty="0" err="1">
                <a:latin typeface="Calibri" charset="0"/>
              </a:rPr>
              <a:t>i</a:t>
            </a:r>
            <a:r>
              <a:rPr lang="en-US" sz="2800" dirty="0">
                <a:latin typeface="Calibri" charset="0"/>
              </a:rPr>
              <a:t>.</a:t>
            </a:r>
          </a:p>
        </p:txBody>
      </p:sp>
      <p:sp>
        <p:nvSpPr>
          <p:cNvPr id="47109" name="Slide Number Placeholder 1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fld id="{4D7ACCB5-7999-A34F-81D1-D357DE3EA874}" type="slidenum">
              <a:rPr lang="en-US"/>
              <a:pPr/>
              <a:t>29</a:t>
            </a:fld>
            <a:endParaRPr lang="en-US"/>
          </a:p>
        </p:txBody>
      </p:sp>
      <p:sp>
        <p:nvSpPr>
          <p:cNvPr id="47110" name="Oval 4"/>
          <p:cNvSpPr>
            <a:spLocks noChangeArrowheads="1"/>
          </p:cNvSpPr>
          <p:nvPr/>
        </p:nvSpPr>
        <p:spPr bwMode="auto">
          <a:xfrm>
            <a:off x="3505200" y="4267200"/>
            <a:ext cx="457200" cy="457200"/>
          </a:xfrm>
          <a:prstGeom prst="ellipse">
            <a:avLst/>
          </a:prstGeom>
          <a:solidFill>
            <a:schemeClr val="accent1">
              <a:alpha val="50195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>
                <a:latin typeface="Arial" charset="0"/>
              </a:rPr>
              <a:t>1</a:t>
            </a:r>
          </a:p>
        </p:txBody>
      </p:sp>
      <p:sp>
        <p:nvSpPr>
          <p:cNvPr id="47111" name="Oval 5"/>
          <p:cNvSpPr>
            <a:spLocks noChangeArrowheads="1"/>
          </p:cNvSpPr>
          <p:nvPr/>
        </p:nvSpPr>
        <p:spPr bwMode="auto">
          <a:xfrm>
            <a:off x="4724400" y="4267200"/>
            <a:ext cx="457200" cy="457200"/>
          </a:xfrm>
          <a:prstGeom prst="ellipse">
            <a:avLst/>
          </a:prstGeom>
          <a:solidFill>
            <a:schemeClr val="accent1">
              <a:alpha val="50195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>
                <a:latin typeface="Arial" charset="0"/>
              </a:rPr>
              <a:t>2</a:t>
            </a:r>
          </a:p>
        </p:txBody>
      </p:sp>
      <p:cxnSp>
        <p:nvCxnSpPr>
          <p:cNvPr id="47112" name="AutoShape 6"/>
          <p:cNvCxnSpPr>
            <a:cxnSpLocks noChangeShapeType="1"/>
            <a:stCxn id="47110" idx="7"/>
            <a:endCxn id="47111" idx="1"/>
          </p:cNvCxnSpPr>
          <p:nvPr/>
        </p:nvCxnSpPr>
        <p:spPr bwMode="auto">
          <a:xfrm>
            <a:off x="3895725" y="4333875"/>
            <a:ext cx="89535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47113" name="AutoShape 7"/>
          <p:cNvCxnSpPr>
            <a:cxnSpLocks noChangeShapeType="1"/>
            <a:stCxn id="47111" idx="3"/>
            <a:endCxn id="47110" idx="5"/>
          </p:cNvCxnSpPr>
          <p:nvPr/>
        </p:nvCxnSpPr>
        <p:spPr bwMode="auto">
          <a:xfrm flipH="1">
            <a:off x="3895725" y="4657725"/>
            <a:ext cx="89535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47114" name="AutoShape 8"/>
          <p:cNvCxnSpPr>
            <a:cxnSpLocks noChangeShapeType="1"/>
            <a:stCxn id="47110" idx="1"/>
            <a:endCxn id="47110" idx="3"/>
          </p:cNvCxnSpPr>
          <p:nvPr/>
        </p:nvCxnSpPr>
        <p:spPr bwMode="auto">
          <a:xfrm rot="5400000" flipV="1">
            <a:off x="3410744" y="4495006"/>
            <a:ext cx="323850" cy="1588"/>
          </a:xfrm>
          <a:prstGeom prst="curvedConnector5">
            <a:avLst>
              <a:gd name="adj1" fmla="val -91176"/>
              <a:gd name="adj2" fmla="val -39000014"/>
              <a:gd name="adj3" fmla="val 191176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47115" name="AutoShape 9"/>
          <p:cNvCxnSpPr>
            <a:cxnSpLocks noChangeShapeType="1"/>
            <a:stCxn id="47111" idx="7"/>
            <a:endCxn id="47111" idx="5"/>
          </p:cNvCxnSpPr>
          <p:nvPr/>
        </p:nvCxnSpPr>
        <p:spPr bwMode="auto">
          <a:xfrm rot="5400000" flipV="1">
            <a:off x="4953794" y="4495006"/>
            <a:ext cx="323850" cy="1588"/>
          </a:xfrm>
          <a:prstGeom prst="curvedConnector5">
            <a:avLst>
              <a:gd name="adj1" fmla="val -91176"/>
              <a:gd name="adj2" fmla="val 39000014"/>
              <a:gd name="adj3" fmla="val 191176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47116" name="Text Box 10"/>
          <p:cNvSpPr txBox="1">
            <a:spLocks noChangeArrowheads="1"/>
          </p:cNvSpPr>
          <p:nvPr/>
        </p:nvSpPr>
        <p:spPr bwMode="auto">
          <a:xfrm>
            <a:off x="4106863" y="3992563"/>
            <a:ext cx="508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>
                <a:latin typeface="Arial" charset="0"/>
              </a:rPr>
              <a:t>3/4</a:t>
            </a:r>
          </a:p>
        </p:txBody>
      </p:sp>
      <p:sp>
        <p:nvSpPr>
          <p:cNvPr id="47117" name="Text Box 11"/>
          <p:cNvSpPr txBox="1">
            <a:spLocks noChangeArrowheads="1"/>
          </p:cNvSpPr>
          <p:nvPr/>
        </p:nvSpPr>
        <p:spPr bwMode="auto">
          <a:xfrm>
            <a:off x="4114800" y="4632325"/>
            <a:ext cx="508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>
                <a:latin typeface="Arial" charset="0"/>
              </a:rPr>
              <a:t>1/4</a:t>
            </a:r>
          </a:p>
        </p:txBody>
      </p:sp>
      <p:sp>
        <p:nvSpPr>
          <p:cNvPr id="47118" name="Text Box 12"/>
          <p:cNvSpPr txBox="1">
            <a:spLocks noChangeArrowheads="1"/>
          </p:cNvSpPr>
          <p:nvPr/>
        </p:nvSpPr>
        <p:spPr bwMode="auto">
          <a:xfrm>
            <a:off x="5664200" y="4267200"/>
            <a:ext cx="508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>
                <a:latin typeface="Arial" charset="0"/>
              </a:rPr>
              <a:t>3/4</a:t>
            </a:r>
          </a:p>
        </p:txBody>
      </p:sp>
      <p:sp>
        <p:nvSpPr>
          <p:cNvPr id="47119" name="Text Box 13"/>
          <p:cNvSpPr txBox="1">
            <a:spLocks noChangeArrowheads="1"/>
          </p:cNvSpPr>
          <p:nvPr/>
        </p:nvSpPr>
        <p:spPr bwMode="auto">
          <a:xfrm>
            <a:off x="2514600" y="4267200"/>
            <a:ext cx="508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>
                <a:latin typeface="Arial" charset="0"/>
              </a:rPr>
              <a:t>1/4</a:t>
            </a:r>
          </a:p>
        </p:txBody>
      </p:sp>
      <p:sp>
        <p:nvSpPr>
          <p:cNvPr id="47120" name="Text Box 14"/>
          <p:cNvSpPr txBox="1">
            <a:spLocks noChangeArrowheads="1"/>
          </p:cNvSpPr>
          <p:nvPr/>
        </p:nvSpPr>
        <p:spPr bwMode="auto">
          <a:xfrm>
            <a:off x="1247374" y="5347206"/>
            <a:ext cx="6369852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200" dirty="0">
                <a:latin typeface="Calibri"/>
                <a:cs typeface="Calibri"/>
              </a:rPr>
              <a:t>For this example</a:t>
            </a:r>
            <a:r>
              <a:rPr lang="en-US" sz="3200" dirty="0">
                <a:latin typeface="Times New Roman"/>
                <a:cs typeface="Times New Roman"/>
              </a:rPr>
              <a:t>, </a:t>
            </a:r>
            <a:r>
              <a:rPr lang="en-US" sz="3200" b="1" dirty="0">
                <a:latin typeface="Times New Roman"/>
                <a:cs typeface="Times New Roman"/>
              </a:rPr>
              <a:t>π</a:t>
            </a:r>
            <a:r>
              <a:rPr lang="en-US" sz="3200" i="1" baseline="-25000" dirty="0" smtClean="0">
                <a:latin typeface="Times New Roman"/>
                <a:cs typeface="Times New Roman"/>
              </a:rPr>
              <a:t>1</a:t>
            </a:r>
            <a:r>
              <a:rPr lang="en-US" sz="3200" i="1" dirty="0">
                <a:latin typeface="Times New Roman"/>
                <a:cs typeface="Times New Roman"/>
              </a:rPr>
              <a:t>=1/4</a:t>
            </a:r>
            <a:r>
              <a:rPr lang="en-US" sz="3200" dirty="0">
                <a:latin typeface="Times New Roman"/>
                <a:cs typeface="Times New Roman"/>
              </a:rPr>
              <a:t> </a:t>
            </a:r>
            <a:r>
              <a:rPr lang="en-US" sz="3200" dirty="0">
                <a:latin typeface="Calibri"/>
                <a:cs typeface="Calibri"/>
              </a:rPr>
              <a:t>and </a:t>
            </a:r>
            <a:r>
              <a:rPr lang="en-US" sz="3200" b="1" dirty="0">
                <a:latin typeface="Times New Roman"/>
                <a:cs typeface="Times New Roman"/>
              </a:rPr>
              <a:t>π</a:t>
            </a:r>
            <a:r>
              <a:rPr lang="en-US" sz="3200" i="1" baseline="-25000" dirty="0" smtClean="0">
                <a:latin typeface="Times New Roman"/>
                <a:cs typeface="Times New Roman"/>
              </a:rPr>
              <a:t>2</a:t>
            </a:r>
            <a:r>
              <a:rPr lang="en-US" sz="3200" i="1" dirty="0">
                <a:latin typeface="Times New Roman"/>
                <a:cs typeface="Times New Roman"/>
              </a:rPr>
              <a:t>=3/4</a:t>
            </a:r>
            <a:r>
              <a:rPr lang="en-US" sz="3200" dirty="0">
                <a:latin typeface="Times New Roman"/>
                <a:cs typeface="Times New Roman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241834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How do we compute this vector?</a:t>
            </a:r>
          </a:p>
        </p:txBody>
      </p:sp>
      <p:sp>
        <p:nvSpPr>
          <p:cNvPr id="1259523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2800" dirty="0">
                <a:latin typeface="Calibri" charset="0"/>
              </a:rPr>
              <a:t>Let </a:t>
            </a:r>
            <a:r>
              <a:rPr lang="en-US" sz="2800" b="1" dirty="0">
                <a:latin typeface="Times New Roman"/>
                <a:cs typeface="Times New Roman"/>
              </a:rPr>
              <a:t>π</a:t>
            </a:r>
            <a:r>
              <a:rPr lang="en-US" sz="2800" dirty="0" smtClean="0">
                <a:latin typeface="Times New Roman"/>
                <a:cs typeface="Times New Roman"/>
              </a:rPr>
              <a:t> </a:t>
            </a:r>
            <a:r>
              <a:rPr lang="en-US" sz="2800" i="1" dirty="0">
                <a:latin typeface="Times New Roman"/>
                <a:cs typeface="Times New Roman"/>
              </a:rPr>
              <a:t>= </a:t>
            </a:r>
            <a:r>
              <a:rPr lang="en-US" sz="2800" i="1" dirty="0" smtClean="0">
                <a:latin typeface="Times New Roman"/>
                <a:cs typeface="Times New Roman"/>
              </a:rPr>
              <a:t>(</a:t>
            </a:r>
            <a:r>
              <a:rPr lang="en-US" sz="2800" b="1" dirty="0">
                <a:latin typeface="Times New Roman"/>
                <a:cs typeface="Times New Roman"/>
              </a:rPr>
              <a:t>π</a:t>
            </a:r>
            <a:r>
              <a:rPr lang="en-US" sz="2800" i="1" baseline="-25000" dirty="0" smtClean="0">
                <a:latin typeface="Times New Roman"/>
                <a:cs typeface="Times New Roman"/>
              </a:rPr>
              <a:t>1</a:t>
            </a:r>
            <a:r>
              <a:rPr lang="en-US" sz="2800" i="1" dirty="0">
                <a:latin typeface="Times New Roman"/>
                <a:cs typeface="Times New Roman"/>
              </a:rPr>
              <a:t>, … </a:t>
            </a:r>
            <a:r>
              <a:rPr lang="en-US" sz="2800" b="1" dirty="0">
                <a:latin typeface="Times New Roman"/>
                <a:cs typeface="Times New Roman"/>
              </a:rPr>
              <a:t>π</a:t>
            </a:r>
            <a:r>
              <a:rPr lang="en-US" sz="2800" i="1" baseline="-25000" dirty="0" smtClean="0">
                <a:latin typeface="Times New Roman"/>
                <a:cs typeface="Times New Roman"/>
              </a:rPr>
              <a:t>n</a:t>
            </a:r>
            <a:r>
              <a:rPr lang="en-US" sz="2800" i="1" dirty="0">
                <a:latin typeface="Times New Roman"/>
                <a:cs typeface="Times New Roman"/>
              </a:rPr>
              <a:t>)</a:t>
            </a:r>
            <a:r>
              <a:rPr lang="en-US" sz="2800" dirty="0">
                <a:latin typeface="Calibri" charset="0"/>
              </a:rPr>
              <a:t> denote the row vector of steady-state </a:t>
            </a:r>
            <a:r>
              <a:rPr lang="en-US" sz="2800" dirty="0" smtClean="0">
                <a:latin typeface="Calibri" charset="0"/>
              </a:rPr>
              <a:t>probabilities</a:t>
            </a:r>
            <a:endParaRPr lang="en-US" sz="2800" dirty="0">
              <a:latin typeface="Calibri" charset="0"/>
            </a:endParaRPr>
          </a:p>
          <a:p>
            <a:r>
              <a:rPr lang="en-US" sz="2800" dirty="0">
                <a:solidFill>
                  <a:srgbClr val="0000FF"/>
                </a:solidFill>
                <a:latin typeface="Calibri" charset="0"/>
              </a:rPr>
              <a:t>If </a:t>
            </a:r>
            <a:r>
              <a:rPr lang="en-US" sz="2800" dirty="0" smtClean="0">
                <a:solidFill>
                  <a:srgbClr val="0000FF"/>
                </a:solidFill>
                <a:latin typeface="Calibri" charset="0"/>
              </a:rPr>
              <a:t>our </a:t>
            </a:r>
            <a:r>
              <a:rPr lang="en-US" sz="2800" dirty="0">
                <a:solidFill>
                  <a:srgbClr val="0000FF"/>
                </a:solidFill>
                <a:latin typeface="Calibri" charset="0"/>
              </a:rPr>
              <a:t>current position is described by </a:t>
            </a:r>
            <a:r>
              <a:rPr lang="en-US" sz="2800" b="1" dirty="0">
                <a:latin typeface="Times New Roman"/>
                <a:cs typeface="Times New Roman"/>
              </a:rPr>
              <a:t>π</a:t>
            </a:r>
            <a:r>
              <a:rPr lang="en-US" sz="2800" dirty="0" smtClean="0">
                <a:solidFill>
                  <a:srgbClr val="0000FF"/>
                </a:solidFill>
                <a:latin typeface="Calibri" charset="0"/>
              </a:rPr>
              <a:t>, </a:t>
            </a:r>
            <a:r>
              <a:rPr lang="en-US" sz="2800" dirty="0">
                <a:solidFill>
                  <a:srgbClr val="0000FF"/>
                </a:solidFill>
                <a:latin typeface="Calibri" charset="0"/>
              </a:rPr>
              <a:t>then the next step is distributed as </a:t>
            </a:r>
            <a:r>
              <a:rPr lang="en-US" sz="2800" b="1" dirty="0">
                <a:solidFill>
                  <a:srgbClr val="0000FF"/>
                </a:solidFill>
                <a:latin typeface="Calibri" charset="0"/>
              </a:rPr>
              <a:t>π</a:t>
            </a:r>
            <a:r>
              <a:rPr lang="en-US" sz="2800" b="1" dirty="0" smtClean="0">
                <a:solidFill>
                  <a:srgbClr val="0000FF"/>
                </a:solidFill>
                <a:latin typeface="Calibri" charset="0"/>
              </a:rPr>
              <a:t>P</a:t>
            </a:r>
            <a:r>
              <a:rPr lang="en-US" sz="2800" dirty="0">
                <a:solidFill>
                  <a:srgbClr val="0000FF"/>
                </a:solidFill>
                <a:latin typeface="Calibri" charset="0"/>
              </a:rPr>
              <a:t>.</a:t>
            </a:r>
          </a:p>
          <a:p>
            <a:r>
              <a:rPr lang="en-US" sz="2800" dirty="0">
                <a:latin typeface="Calibri" charset="0"/>
              </a:rPr>
              <a:t>But </a:t>
            </a:r>
            <a:r>
              <a:rPr lang="en-US" sz="2800" b="1" dirty="0">
                <a:latin typeface="Calibri" charset="0"/>
              </a:rPr>
              <a:t>π</a:t>
            </a:r>
            <a:r>
              <a:rPr lang="en-US" sz="2800" dirty="0" smtClean="0">
                <a:latin typeface="Calibri" charset="0"/>
              </a:rPr>
              <a:t> </a:t>
            </a:r>
            <a:r>
              <a:rPr lang="en-US" sz="2800" dirty="0">
                <a:latin typeface="Calibri" charset="0"/>
              </a:rPr>
              <a:t>is the steady state, so </a:t>
            </a:r>
            <a:r>
              <a:rPr lang="en-US" sz="2800" b="1" dirty="0">
                <a:latin typeface="Times New Roman"/>
                <a:cs typeface="Times New Roman"/>
              </a:rPr>
              <a:t>π</a:t>
            </a:r>
            <a:r>
              <a:rPr lang="en-US" sz="2800" dirty="0" smtClean="0">
                <a:latin typeface="Calibri" charset="0"/>
              </a:rPr>
              <a:t>=</a:t>
            </a:r>
            <a:r>
              <a:rPr lang="en-US" sz="2800" b="1" dirty="0">
                <a:latin typeface="Times New Roman"/>
                <a:cs typeface="Times New Roman"/>
              </a:rPr>
              <a:t>π</a:t>
            </a:r>
            <a:r>
              <a:rPr lang="en-US" sz="2800" b="1" dirty="0">
                <a:latin typeface="Calibri" charset="0"/>
              </a:rPr>
              <a:t>P</a:t>
            </a:r>
            <a:r>
              <a:rPr lang="en-US" sz="2800" dirty="0">
                <a:latin typeface="Calibri" charset="0"/>
              </a:rPr>
              <a:t>.</a:t>
            </a:r>
          </a:p>
          <a:p>
            <a:r>
              <a:rPr lang="en-US" sz="2800" dirty="0">
                <a:solidFill>
                  <a:srgbClr val="0000FF"/>
                </a:solidFill>
                <a:latin typeface="Calibri" charset="0"/>
              </a:rPr>
              <a:t>Solving this matrix equation gives us </a:t>
            </a:r>
            <a:r>
              <a:rPr lang="en-US" sz="2800" b="1" dirty="0">
                <a:solidFill>
                  <a:srgbClr val="0000FF"/>
                </a:solidFill>
                <a:latin typeface="Times New Roman"/>
                <a:cs typeface="Times New Roman"/>
              </a:rPr>
              <a:t>π</a:t>
            </a:r>
            <a:r>
              <a:rPr lang="en-US" sz="2800" dirty="0" smtClean="0">
                <a:solidFill>
                  <a:srgbClr val="0000FF"/>
                </a:solidFill>
                <a:latin typeface="Calibri" charset="0"/>
              </a:rPr>
              <a:t>.</a:t>
            </a:r>
            <a:endParaRPr lang="en-US" sz="2800" dirty="0">
              <a:solidFill>
                <a:srgbClr val="0000FF"/>
              </a:solidFill>
              <a:latin typeface="Calibri" charset="0"/>
            </a:endParaRPr>
          </a:p>
          <a:p>
            <a:pPr lvl="1"/>
            <a:r>
              <a:rPr lang="en-US" dirty="0">
                <a:latin typeface="Calibri" charset="0"/>
              </a:rPr>
              <a:t>So </a:t>
            </a:r>
            <a:r>
              <a:rPr lang="en-US" b="1" dirty="0">
                <a:latin typeface="Calibri" charset="0"/>
              </a:rPr>
              <a:t>π</a:t>
            </a:r>
            <a:r>
              <a:rPr lang="en-US" dirty="0" smtClean="0">
                <a:latin typeface="Calibri" charset="0"/>
              </a:rPr>
              <a:t> </a:t>
            </a:r>
            <a:r>
              <a:rPr lang="en-US" dirty="0">
                <a:latin typeface="Calibri" charset="0"/>
              </a:rPr>
              <a:t>is the (left) eigenvector for </a:t>
            </a:r>
            <a:r>
              <a:rPr lang="en-US" b="1" dirty="0">
                <a:latin typeface="Calibri" charset="0"/>
              </a:rPr>
              <a:t>P</a:t>
            </a:r>
            <a:r>
              <a:rPr lang="en-US" dirty="0">
                <a:latin typeface="Calibri" charset="0"/>
              </a:rPr>
              <a:t>.</a:t>
            </a:r>
          </a:p>
          <a:p>
            <a:pPr lvl="1"/>
            <a:r>
              <a:rPr lang="en-US" dirty="0">
                <a:latin typeface="Calibri" charset="0"/>
              </a:rPr>
              <a:t>(Corresponds to the “principal” eigenvector of </a:t>
            </a:r>
            <a:r>
              <a:rPr lang="en-US" b="1" dirty="0">
                <a:latin typeface="Calibri" charset="0"/>
              </a:rPr>
              <a:t>P </a:t>
            </a:r>
            <a:r>
              <a:rPr lang="en-US" dirty="0">
                <a:latin typeface="Calibri" charset="0"/>
              </a:rPr>
              <a:t>with the largest eigenvalue.)</a:t>
            </a:r>
          </a:p>
          <a:p>
            <a:pPr lvl="1"/>
            <a:r>
              <a:rPr lang="en-US" dirty="0">
                <a:latin typeface="Calibri" charset="0"/>
              </a:rPr>
              <a:t>Transition probability matrices always have largest eigenvalue 1.</a:t>
            </a:r>
          </a:p>
        </p:txBody>
      </p:sp>
    </p:spTree>
    <p:extLst>
      <p:ext uri="{BB962C8B-B14F-4D97-AF65-F5344CB8AC3E}">
        <p14:creationId xmlns:p14="http://schemas.microsoft.com/office/powerpoint/2010/main" val="16032093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595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595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595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595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595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595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595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59523" grpId="0" build="p" autoUpdateAnimBg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1447800" y="304800"/>
            <a:ext cx="7696200" cy="990600"/>
          </a:xfrm>
        </p:spPr>
        <p:txBody>
          <a:bodyPr/>
          <a:lstStyle/>
          <a:p>
            <a:r>
              <a:rPr lang="en-US" sz="3600" dirty="0" smtClean="0">
                <a:latin typeface="Calibri (Headings)"/>
                <a:cs typeface="Calibri (Headings)"/>
              </a:rPr>
              <a:t>The </a:t>
            </a:r>
            <a:r>
              <a:rPr lang="en-US" sz="3600" dirty="0">
                <a:latin typeface="Calibri (Headings)"/>
                <a:cs typeface="Calibri (Headings)"/>
              </a:rPr>
              <a:t>p</a:t>
            </a:r>
            <a:r>
              <a:rPr lang="en-US" sz="3600" dirty="0" smtClean="0">
                <a:latin typeface="Calibri (Headings)"/>
                <a:cs typeface="Calibri (Headings)"/>
              </a:rPr>
              <a:t>ower iteration method of computing </a:t>
            </a:r>
            <a:r>
              <a:rPr lang="en-US" sz="3600" dirty="0">
                <a:latin typeface="Calibri"/>
                <a:cs typeface="Calibri"/>
              </a:rPr>
              <a:t>π</a:t>
            </a:r>
          </a:p>
        </p:txBody>
      </p:sp>
      <p:sp>
        <p:nvSpPr>
          <p:cNvPr id="1260547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3000" dirty="0">
                <a:latin typeface="Calibri" charset="0"/>
              </a:rPr>
              <a:t>Recall, regardless of where we start, we eventually reach the steady state </a:t>
            </a:r>
            <a:r>
              <a:rPr lang="en-US" sz="3200" b="1" dirty="0">
                <a:latin typeface="Times New Roman"/>
                <a:cs typeface="Times New Roman"/>
              </a:rPr>
              <a:t>π</a:t>
            </a:r>
            <a:r>
              <a:rPr lang="en-US" sz="3000" dirty="0" smtClean="0">
                <a:latin typeface="Calibri" charset="0"/>
              </a:rPr>
              <a:t>.</a:t>
            </a:r>
            <a:endParaRPr lang="en-US" sz="3000" dirty="0">
              <a:latin typeface="Calibri" charset="0"/>
            </a:endParaRPr>
          </a:p>
          <a:p>
            <a:r>
              <a:rPr lang="en-US" sz="3000" dirty="0">
                <a:solidFill>
                  <a:srgbClr val="C00000"/>
                </a:solidFill>
                <a:latin typeface="Calibri" charset="0"/>
              </a:rPr>
              <a:t>Start with any distribution (say </a:t>
            </a:r>
            <a:r>
              <a:rPr lang="en-US" sz="3000" b="1" dirty="0">
                <a:solidFill>
                  <a:srgbClr val="C00000"/>
                </a:solidFill>
                <a:latin typeface="Calibri" charset="0"/>
              </a:rPr>
              <a:t>x</a:t>
            </a:r>
            <a:r>
              <a:rPr lang="en-US" sz="3000" dirty="0">
                <a:solidFill>
                  <a:srgbClr val="C00000"/>
                </a:solidFill>
                <a:latin typeface="Calibri" charset="0"/>
              </a:rPr>
              <a:t>=(</a:t>
            </a:r>
            <a:r>
              <a:rPr lang="en-US" sz="3000" i="1" dirty="0">
                <a:solidFill>
                  <a:srgbClr val="C00000"/>
                </a:solidFill>
                <a:latin typeface="Calibri" charset="0"/>
              </a:rPr>
              <a:t>10…0</a:t>
            </a:r>
            <a:r>
              <a:rPr lang="en-US" sz="3000" dirty="0">
                <a:solidFill>
                  <a:srgbClr val="C00000"/>
                </a:solidFill>
                <a:latin typeface="Calibri" charset="0"/>
              </a:rPr>
              <a:t>)).</a:t>
            </a:r>
          </a:p>
          <a:p>
            <a:r>
              <a:rPr lang="en-US" sz="3000" dirty="0">
                <a:latin typeface="Calibri" charset="0"/>
              </a:rPr>
              <a:t>After one step, we’re at </a:t>
            </a:r>
            <a:r>
              <a:rPr lang="en-US" sz="3000" b="1" dirty="0" err="1">
                <a:latin typeface="Calibri" charset="0"/>
              </a:rPr>
              <a:t>xP</a:t>
            </a:r>
            <a:r>
              <a:rPr lang="en-US" sz="3000" dirty="0">
                <a:latin typeface="Calibri" charset="0"/>
              </a:rPr>
              <a:t>;</a:t>
            </a:r>
          </a:p>
          <a:p>
            <a:r>
              <a:rPr lang="en-US" sz="3000" dirty="0">
                <a:solidFill>
                  <a:srgbClr val="C00000"/>
                </a:solidFill>
                <a:latin typeface="Calibri" charset="0"/>
              </a:rPr>
              <a:t>after two steps at </a:t>
            </a:r>
            <a:r>
              <a:rPr lang="en-US" sz="3000" b="1" dirty="0">
                <a:solidFill>
                  <a:srgbClr val="C00000"/>
                </a:solidFill>
                <a:latin typeface="Calibri" charset="0"/>
              </a:rPr>
              <a:t>xP</a:t>
            </a:r>
            <a:r>
              <a:rPr lang="en-US" sz="3000" i="1" baseline="30000" dirty="0">
                <a:solidFill>
                  <a:srgbClr val="C00000"/>
                </a:solidFill>
                <a:latin typeface="Calibri" charset="0"/>
              </a:rPr>
              <a:t>2</a:t>
            </a:r>
            <a:r>
              <a:rPr lang="en-US" sz="3000" dirty="0">
                <a:solidFill>
                  <a:srgbClr val="C00000"/>
                </a:solidFill>
                <a:latin typeface="Calibri" charset="0"/>
              </a:rPr>
              <a:t> , then </a:t>
            </a:r>
            <a:r>
              <a:rPr lang="en-US" sz="3000" b="1" dirty="0">
                <a:solidFill>
                  <a:srgbClr val="C00000"/>
                </a:solidFill>
                <a:latin typeface="Calibri" charset="0"/>
              </a:rPr>
              <a:t>xP</a:t>
            </a:r>
            <a:r>
              <a:rPr lang="en-US" sz="3000" i="1" baseline="30000" dirty="0">
                <a:solidFill>
                  <a:srgbClr val="C00000"/>
                </a:solidFill>
                <a:latin typeface="Calibri" charset="0"/>
              </a:rPr>
              <a:t>3</a:t>
            </a:r>
            <a:r>
              <a:rPr lang="en-US" sz="3000" dirty="0">
                <a:solidFill>
                  <a:srgbClr val="C00000"/>
                </a:solidFill>
                <a:latin typeface="Calibri" charset="0"/>
              </a:rPr>
              <a:t> and so on.</a:t>
            </a:r>
          </a:p>
          <a:p>
            <a:r>
              <a:rPr lang="en-US" sz="3000" dirty="0">
                <a:latin typeface="Calibri" charset="0"/>
              </a:rPr>
              <a:t>“Eventually” means for “large” </a:t>
            </a:r>
            <a:r>
              <a:rPr lang="en-US" sz="3000" i="1" dirty="0">
                <a:latin typeface="Calibri" charset="0"/>
              </a:rPr>
              <a:t>k</a:t>
            </a:r>
            <a:r>
              <a:rPr lang="en-US" sz="3000" dirty="0">
                <a:latin typeface="Calibri" charset="0"/>
              </a:rPr>
              <a:t>, </a:t>
            </a:r>
            <a:r>
              <a:rPr lang="en-US" sz="3000" b="1" dirty="0" err="1">
                <a:latin typeface="Calibri" charset="0"/>
              </a:rPr>
              <a:t>xP</a:t>
            </a:r>
            <a:r>
              <a:rPr lang="en-US" sz="3000" i="1" baseline="30000" dirty="0" err="1">
                <a:latin typeface="Calibri" charset="0"/>
              </a:rPr>
              <a:t>k</a:t>
            </a:r>
            <a:r>
              <a:rPr lang="en-US" sz="3000" i="1" baseline="30000" dirty="0">
                <a:latin typeface="Calibri" charset="0"/>
              </a:rPr>
              <a:t> </a:t>
            </a:r>
            <a:r>
              <a:rPr lang="en-US" sz="3000" dirty="0">
                <a:latin typeface="Calibri" charset="0"/>
              </a:rPr>
              <a:t>= </a:t>
            </a:r>
            <a:r>
              <a:rPr lang="en-US" sz="3200" b="1" dirty="0">
                <a:latin typeface="Times New Roman"/>
                <a:cs typeface="Times New Roman"/>
              </a:rPr>
              <a:t>π</a:t>
            </a:r>
            <a:r>
              <a:rPr lang="en-US" sz="3000" dirty="0" smtClean="0">
                <a:latin typeface="Calibri" charset="0"/>
              </a:rPr>
              <a:t>.</a:t>
            </a:r>
            <a:endParaRPr lang="en-US" sz="3000" dirty="0">
              <a:latin typeface="Calibri" charset="0"/>
            </a:endParaRPr>
          </a:p>
          <a:p>
            <a:r>
              <a:rPr lang="en-US" sz="3000" dirty="0">
                <a:solidFill>
                  <a:srgbClr val="C00000"/>
                </a:solidFill>
                <a:latin typeface="Calibri" charset="0"/>
              </a:rPr>
              <a:t>Algorithm: multiply </a:t>
            </a:r>
            <a:r>
              <a:rPr lang="en-US" sz="3000" b="1" dirty="0">
                <a:solidFill>
                  <a:srgbClr val="C00000"/>
                </a:solidFill>
                <a:latin typeface="Calibri" charset="0"/>
              </a:rPr>
              <a:t>x</a:t>
            </a:r>
            <a:r>
              <a:rPr lang="en-US" sz="3000" dirty="0">
                <a:solidFill>
                  <a:srgbClr val="C00000"/>
                </a:solidFill>
                <a:latin typeface="Calibri" charset="0"/>
              </a:rPr>
              <a:t> by increasing powers of </a:t>
            </a:r>
            <a:r>
              <a:rPr lang="en-US" sz="3000" b="1" dirty="0">
                <a:solidFill>
                  <a:srgbClr val="C00000"/>
                </a:solidFill>
                <a:latin typeface="Calibri" charset="0"/>
              </a:rPr>
              <a:t>P</a:t>
            </a:r>
            <a:r>
              <a:rPr lang="en-US" sz="3000" dirty="0">
                <a:solidFill>
                  <a:srgbClr val="C00000"/>
                </a:solidFill>
                <a:latin typeface="Calibri" charset="0"/>
              </a:rPr>
              <a:t> until the product looks stable</a:t>
            </a:r>
            <a:r>
              <a:rPr lang="en-US" dirty="0">
                <a:solidFill>
                  <a:srgbClr val="C00000"/>
                </a:solidFill>
                <a:latin typeface="Calibri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580285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605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605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605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605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605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605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60547" grpId="0" build="p" autoUpdateAnimBg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Rectangle 3"/>
          <p:cNvSpPr>
            <a:spLocks noGrp="1" noChangeArrowheads="1"/>
          </p:cNvSpPr>
          <p:nvPr>
            <p:ph type="title"/>
          </p:nvPr>
        </p:nvSpPr>
        <p:spPr>
          <a:xfrm>
            <a:off x="1447800" y="0"/>
            <a:ext cx="7391400" cy="990600"/>
          </a:xfrm>
        </p:spPr>
        <p:txBody>
          <a:bodyPr/>
          <a:lstStyle/>
          <a:p>
            <a:r>
              <a:rPr lang="en-US" sz="3600" dirty="0" smtClean="0"/>
              <a:t>Example of power iteration</a:t>
            </a:r>
            <a:endParaRPr lang="en-US" sz="3600" dirty="0"/>
          </a:p>
        </p:txBody>
      </p:sp>
      <p:sp>
        <p:nvSpPr>
          <p:cNvPr id="41996" name="Content Placeholder 41995"/>
          <p:cNvSpPr>
            <a:spLocks noGrp="1"/>
          </p:cNvSpPr>
          <p:nvPr>
            <p:ph idx="1"/>
          </p:nvPr>
        </p:nvSpPr>
        <p:spPr>
          <a:xfrm>
            <a:off x="304800" y="2743200"/>
            <a:ext cx="8534400" cy="2895600"/>
          </a:xfrm>
        </p:spPr>
        <p:txBody>
          <a:bodyPr/>
          <a:lstStyle/>
          <a:p>
            <a:r>
              <a:rPr lang="en-US" dirty="0" smtClean="0"/>
              <a:t>Let’s say surfer starts in state 1:</a:t>
            </a:r>
            <a:endParaRPr lang="en-US" dirty="0"/>
          </a:p>
        </p:txBody>
      </p:sp>
      <p:graphicFrame>
        <p:nvGraphicFramePr>
          <p:cNvPr id="21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10347567"/>
              </p:ext>
            </p:extLst>
          </p:nvPr>
        </p:nvGraphicFramePr>
        <p:xfrm>
          <a:off x="4970713" y="1295400"/>
          <a:ext cx="3870074" cy="1733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1" name="Equation" r:id="rId3" imgW="1955800" imgH="876300" progId="Equation.3">
                  <p:embed/>
                </p:oleObj>
              </mc:Choice>
              <mc:Fallback>
                <p:oleObj name="Equation" r:id="rId3" imgW="1955800" imgH="876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970713" y="1295400"/>
                        <a:ext cx="3870074" cy="17335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" name="Object 4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15440308"/>
              </p:ext>
            </p:extLst>
          </p:nvPr>
        </p:nvGraphicFramePr>
        <p:xfrm>
          <a:off x="3048000" y="3429000"/>
          <a:ext cx="2255838" cy="78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2" name="Equation" r:id="rId5" imgW="1092200" imgH="381000" progId="Equation.3">
                  <p:embed/>
                </p:oleObj>
              </mc:Choice>
              <mc:Fallback>
                <p:oleObj name="Equation" r:id="rId5" imgW="1092200" imgH="3810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048000" y="3429000"/>
                        <a:ext cx="2255838" cy="787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" name="Object 4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67509192"/>
              </p:ext>
            </p:extLst>
          </p:nvPr>
        </p:nvGraphicFramePr>
        <p:xfrm>
          <a:off x="228600" y="5257800"/>
          <a:ext cx="8305800" cy="15443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3" name="Equation" r:id="rId7" imgW="4711700" imgH="876300" progId="Equation.3">
                  <p:embed/>
                </p:oleObj>
              </mc:Choice>
              <mc:Fallback>
                <p:oleObj name="Equation" r:id="rId7" imgW="4711700" imgH="876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28600" y="5257800"/>
                        <a:ext cx="8305800" cy="154438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" name="Object 4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46091619"/>
              </p:ext>
            </p:extLst>
          </p:nvPr>
        </p:nvGraphicFramePr>
        <p:xfrm>
          <a:off x="2217314" y="4165600"/>
          <a:ext cx="4013200" cy="78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4" name="Equation" r:id="rId9" imgW="1943100" imgH="381000" progId="Equation.3">
                  <p:embed/>
                </p:oleObj>
              </mc:Choice>
              <mc:Fallback>
                <p:oleObj name="Equation" r:id="rId9" imgW="1943100" imgH="3810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2217314" y="4165600"/>
                        <a:ext cx="4013200" cy="787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" name="Object 5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94463784"/>
              </p:ext>
            </p:extLst>
          </p:nvPr>
        </p:nvGraphicFramePr>
        <p:xfrm>
          <a:off x="2209800" y="4354513"/>
          <a:ext cx="1154113" cy="446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5" name="Equation" r:id="rId11" imgW="558800" imgH="215900" progId="Equation.3">
                  <p:embed/>
                </p:oleObj>
              </mc:Choice>
              <mc:Fallback>
                <p:oleObj name="Equation" r:id="rId11" imgW="5588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2209800" y="4354513"/>
                        <a:ext cx="1154113" cy="4460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" name="Object 5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67030426"/>
              </p:ext>
            </p:extLst>
          </p:nvPr>
        </p:nvGraphicFramePr>
        <p:xfrm>
          <a:off x="228600" y="5849512"/>
          <a:ext cx="1163637" cy="357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6" name="Equation" r:id="rId13" imgW="660400" imgH="203200" progId="Equation.3">
                  <p:embed/>
                </p:oleObj>
              </mc:Choice>
              <mc:Fallback>
                <p:oleObj name="Equation" r:id="rId13" imgW="6604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228600" y="5849512"/>
                        <a:ext cx="1163637" cy="3571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" name="Object 5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6445362"/>
              </p:ext>
            </p:extLst>
          </p:nvPr>
        </p:nvGraphicFramePr>
        <p:xfrm>
          <a:off x="228600" y="5257800"/>
          <a:ext cx="5954713" cy="1544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7" name="Equation" r:id="rId15" imgW="3378200" imgH="876300" progId="Equation.3">
                  <p:embed/>
                </p:oleObj>
              </mc:Choice>
              <mc:Fallback>
                <p:oleObj name="Equation" r:id="rId15" imgW="3378200" imgH="876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228600" y="5257800"/>
                        <a:ext cx="5954713" cy="15446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1865139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Power iteration example (continued)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77473864"/>
              </p:ext>
            </p:extLst>
          </p:nvPr>
        </p:nvGraphicFramePr>
        <p:xfrm>
          <a:off x="1066800" y="1803400"/>
          <a:ext cx="7239000" cy="3627119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1421946"/>
                <a:gridCol w="2197554"/>
                <a:gridCol w="1809750"/>
                <a:gridCol w="1809750"/>
              </a:tblGrid>
              <a:tr h="370840"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b="0" dirty="0" smtClean="0"/>
                        <a:t>1</a:t>
                      </a:r>
                      <a:endParaRPr lang="en-US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b="0" dirty="0" smtClean="0"/>
                        <a:t>0</a:t>
                      </a:r>
                      <a:endParaRPr lang="en-US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b="0" dirty="0" smtClean="0"/>
                        <a:t>0</a:t>
                      </a:r>
                      <a:endParaRPr lang="en-US" sz="2800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1/6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2/3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1/6</a:t>
                      </a:r>
                      <a:endParaRPr 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1/3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1/3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1/3</a:t>
                      </a:r>
                      <a:endParaRPr 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1/4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1/2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1/4</a:t>
                      </a:r>
                      <a:endParaRPr 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sz="2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7/24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5/12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7/24</a:t>
                      </a:r>
                      <a:endParaRPr 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…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…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…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…</a:t>
                      </a:r>
                      <a:endParaRPr 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sz="2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5/18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4/9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5/18</a:t>
                      </a:r>
                      <a:endParaRPr lang="en-US" sz="28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33</a:t>
            </a:fld>
            <a:endParaRPr lang="en-US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10334100"/>
              </p:ext>
            </p:extLst>
          </p:nvPr>
        </p:nvGraphicFramePr>
        <p:xfrm>
          <a:off x="1828800" y="1752600"/>
          <a:ext cx="469900" cy="5705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5" name="Equation" r:id="rId3" imgW="177800" imgH="215900" progId="Equation.3">
                  <p:embed/>
                </p:oleObj>
              </mc:Choice>
              <mc:Fallback>
                <p:oleObj name="Equation" r:id="rId3" imgW="1778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828800" y="1752600"/>
                        <a:ext cx="469900" cy="57059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91991044"/>
              </p:ext>
            </p:extLst>
          </p:nvPr>
        </p:nvGraphicFramePr>
        <p:xfrm>
          <a:off x="1844675" y="2282825"/>
          <a:ext cx="436563" cy="538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6" name="Equation" r:id="rId5" imgW="165100" imgH="203200" progId="Equation.3">
                  <p:embed/>
                </p:oleObj>
              </mc:Choice>
              <mc:Fallback>
                <p:oleObj name="Equation" r:id="rId5" imgW="1651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844675" y="2282825"/>
                        <a:ext cx="436563" cy="5381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27210734"/>
              </p:ext>
            </p:extLst>
          </p:nvPr>
        </p:nvGraphicFramePr>
        <p:xfrm>
          <a:off x="1828800" y="2797175"/>
          <a:ext cx="469900" cy="538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7" name="Equation" r:id="rId7" imgW="177800" imgH="203200" progId="Equation.3">
                  <p:embed/>
                </p:oleObj>
              </mc:Choice>
              <mc:Fallback>
                <p:oleObj name="Equation" r:id="rId7" imgW="1778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828800" y="2797175"/>
                        <a:ext cx="469900" cy="5381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66225424"/>
              </p:ext>
            </p:extLst>
          </p:nvPr>
        </p:nvGraphicFramePr>
        <p:xfrm>
          <a:off x="1828800" y="3296103"/>
          <a:ext cx="469900" cy="5705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8" name="Equation" r:id="rId9" imgW="177800" imgH="215900" progId="Equation.3">
                  <p:embed/>
                </p:oleObj>
              </mc:Choice>
              <mc:Fallback>
                <p:oleObj name="Equation" r:id="rId9" imgW="1778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828800" y="3296103"/>
                        <a:ext cx="469900" cy="57059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59059748"/>
              </p:ext>
            </p:extLst>
          </p:nvPr>
        </p:nvGraphicFramePr>
        <p:xfrm>
          <a:off x="1828800" y="3825875"/>
          <a:ext cx="469900" cy="538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9" name="Equation" r:id="rId11" imgW="177800" imgH="203200" progId="Equation.3">
                  <p:embed/>
                </p:oleObj>
              </mc:Choice>
              <mc:Fallback>
                <p:oleObj name="Equation" r:id="rId11" imgW="1778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828800" y="3825875"/>
                        <a:ext cx="469900" cy="5381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96865165"/>
              </p:ext>
            </p:extLst>
          </p:nvPr>
        </p:nvGraphicFramePr>
        <p:xfrm>
          <a:off x="1357313" y="4940300"/>
          <a:ext cx="1004887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0" name="Equation" r:id="rId13" imgW="381000" imgH="177800" progId="Equation.3">
                  <p:embed/>
                </p:oleObj>
              </mc:Choice>
              <mc:Fallback>
                <p:oleObj name="Equation" r:id="rId13" imgW="381000" imgH="177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357313" y="4940300"/>
                        <a:ext cx="1004887" cy="469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Up Arrow Callout 13"/>
          <p:cNvSpPr/>
          <p:nvPr/>
        </p:nvSpPr>
        <p:spPr bwMode="auto">
          <a:xfrm>
            <a:off x="2514600" y="5486400"/>
            <a:ext cx="1600200" cy="1371600"/>
          </a:xfrm>
          <a:prstGeom prst="upArrowCallout">
            <a:avLst/>
          </a:prstGeom>
          <a:solidFill>
            <a:schemeClr val="bg2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 smtClean="0">
                <a:latin typeface="Lucida Sans" pitchFamily="-65" charset="0"/>
              </a:rPr>
              <a:t>Node 1 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 smtClean="0">
                <a:latin typeface="Lucida Sans" pitchFamily="-65" charset="0"/>
              </a:rPr>
              <a:t>PageRank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18" name="Up Arrow Callout 17"/>
          <p:cNvSpPr/>
          <p:nvPr/>
        </p:nvSpPr>
        <p:spPr bwMode="auto">
          <a:xfrm>
            <a:off x="4572000" y="5486400"/>
            <a:ext cx="1600200" cy="1371600"/>
          </a:xfrm>
          <a:prstGeom prst="upArrowCallout">
            <a:avLst/>
          </a:prstGeom>
          <a:solidFill>
            <a:schemeClr val="bg2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 smtClean="0">
                <a:latin typeface="Lucida Sans" pitchFamily="-65" charset="0"/>
              </a:rPr>
              <a:t>Node 2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 smtClean="0">
                <a:latin typeface="Lucida Sans" pitchFamily="-65" charset="0"/>
              </a:rPr>
              <a:t>PageRank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19" name="Up Arrow Callout 18"/>
          <p:cNvSpPr/>
          <p:nvPr/>
        </p:nvSpPr>
        <p:spPr bwMode="auto">
          <a:xfrm>
            <a:off x="6477000" y="5486400"/>
            <a:ext cx="1600200" cy="1371600"/>
          </a:xfrm>
          <a:prstGeom prst="upArrowCallout">
            <a:avLst/>
          </a:prstGeom>
          <a:solidFill>
            <a:schemeClr val="bg2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 smtClean="0">
                <a:latin typeface="Lucida Sans" pitchFamily="-65" charset="0"/>
              </a:rPr>
              <a:t>Node 3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 smtClean="0">
                <a:latin typeface="Lucida Sans" pitchFamily="-65" charset="0"/>
              </a:rPr>
              <a:t>PageRank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66646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8" grpId="0" animBg="1"/>
      <p:bldP spid="19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PageRank </a:t>
            </a:r>
            <a:r>
              <a:rPr lang="en-US" dirty="0"/>
              <a:t>summary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04800" y="1803400"/>
            <a:ext cx="8839200" cy="4445000"/>
          </a:xfrm>
        </p:spPr>
        <p:txBody>
          <a:bodyPr/>
          <a:lstStyle/>
          <a:p>
            <a:r>
              <a:rPr lang="en-US" sz="3200" dirty="0">
                <a:latin typeface="Calibri" charset="0"/>
              </a:rPr>
              <a:t>Preprocessing:</a:t>
            </a:r>
          </a:p>
          <a:p>
            <a:pPr lvl="1"/>
            <a:r>
              <a:rPr lang="en-US" sz="2800" dirty="0">
                <a:latin typeface="Calibri" charset="0"/>
              </a:rPr>
              <a:t>Given graph of links, build matrix </a:t>
            </a:r>
            <a:r>
              <a:rPr lang="en-US" sz="2800" b="1" dirty="0">
                <a:latin typeface="Calibri" charset="0"/>
              </a:rPr>
              <a:t>P</a:t>
            </a:r>
            <a:r>
              <a:rPr lang="en-US" sz="2800" dirty="0">
                <a:latin typeface="Calibri" charset="0"/>
              </a:rPr>
              <a:t>.</a:t>
            </a:r>
          </a:p>
          <a:p>
            <a:pPr lvl="1"/>
            <a:r>
              <a:rPr lang="en-US" sz="2800" dirty="0">
                <a:latin typeface="Calibri" charset="0"/>
              </a:rPr>
              <a:t>From it </a:t>
            </a:r>
            <a:r>
              <a:rPr lang="en-US" sz="2800" dirty="0" smtClean="0">
                <a:latin typeface="Calibri" charset="0"/>
              </a:rPr>
              <a:t>compute the PageRank vector  </a:t>
            </a:r>
            <a:r>
              <a:rPr lang="en-US" sz="2800" b="1" dirty="0">
                <a:latin typeface="Times New Roman"/>
                <a:cs typeface="Times New Roman"/>
              </a:rPr>
              <a:t>π</a:t>
            </a:r>
            <a:r>
              <a:rPr lang="en-US" sz="2800" dirty="0" smtClean="0">
                <a:latin typeface="Calibri" charset="0"/>
              </a:rPr>
              <a:t>.</a:t>
            </a:r>
            <a:endParaRPr lang="en-US" sz="2800" dirty="0">
              <a:latin typeface="Calibri" charset="0"/>
            </a:endParaRPr>
          </a:p>
          <a:p>
            <a:pPr lvl="1"/>
            <a:r>
              <a:rPr lang="en-US" sz="2800" dirty="0">
                <a:latin typeface="Calibri" charset="0"/>
              </a:rPr>
              <a:t>The </a:t>
            </a:r>
            <a:r>
              <a:rPr lang="en-US" sz="2800" dirty="0" smtClean="0">
                <a:latin typeface="Calibri" charset="0"/>
              </a:rPr>
              <a:t>PageRank of page </a:t>
            </a:r>
            <a:r>
              <a:rPr lang="en-US" sz="2800" dirty="0" err="1" smtClean="0">
                <a:latin typeface="Calibri" charset="0"/>
              </a:rPr>
              <a:t>i</a:t>
            </a:r>
            <a:r>
              <a:rPr lang="en-US" sz="2800" dirty="0" smtClean="0">
                <a:latin typeface="Calibri" charset="0"/>
              </a:rPr>
              <a:t>, </a:t>
            </a:r>
            <a:r>
              <a:rPr lang="en-US" sz="2800" b="1" dirty="0" smtClean="0">
                <a:latin typeface="Times New Roman"/>
                <a:cs typeface="Times New Roman"/>
              </a:rPr>
              <a:t>π</a:t>
            </a:r>
            <a:r>
              <a:rPr lang="en-US" sz="2800" i="1" baseline="-25000" dirty="0" err="1" smtClean="0">
                <a:latin typeface="Calibri" charset="0"/>
              </a:rPr>
              <a:t>i</a:t>
            </a:r>
            <a:r>
              <a:rPr lang="en-US" sz="2800" dirty="0" smtClean="0">
                <a:latin typeface="Calibri" charset="0"/>
              </a:rPr>
              <a:t> </a:t>
            </a:r>
            <a:r>
              <a:rPr lang="en-US" sz="2800" dirty="0">
                <a:latin typeface="Calibri" charset="0"/>
              </a:rPr>
              <a:t>is </a:t>
            </a:r>
            <a:r>
              <a:rPr lang="en-US" sz="2800" dirty="0" smtClean="0">
                <a:latin typeface="Calibri" charset="0"/>
              </a:rPr>
              <a:t>between </a:t>
            </a:r>
            <a:r>
              <a:rPr lang="en-US" sz="2800" dirty="0">
                <a:latin typeface="Calibri" charset="0"/>
              </a:rPr>
              <a:t>0 and </a:t>
            </a:r>
            <a:r>
              <a:rPr lang="en-US" sz="2800" dirty="0" smtClean="0">
                <a:latin typeface="Calibri" charset="0"/>
              </a:rPr>
              <a:t>1</a:t>
            </a:r>
            <a:endParaRPr lang="en-US" sz="2800" dirty="0">
              <a:latin typeface="Calibri" charset="0"/>
            </a:endParaRPr>
          </a:p>
          <a:p>
            <a:r>
              <a:rPr lang="en-US" sz="3200" dirty="0" smtClean="0">
                <a:latin typeface="Calibri" charset="0"/>
              </a:rPr>
              <a:t>Query </a:t>
            </a:r>
            <a:r>
              <a:rPr lang="en-US" sz="3200" dirty="0">
                <a:latin typeface="Calibri" charset="0"/>
              </a:rPr>
              <a:t>processing:</a:t>
            </a:r>
          </a:p>
          <a:p>
            <a:pPr lvl="1"/>
            <a:r>
              <a:rPr lang="en-US" sz="2800" dirty="0">
                <a:latin typeface="Calibri" charset="0"/>
              </a:rPr>
              <a:t>Retrieve pages meeting query.</a:t>
            </a:r>
          </a:p>
          <a:p>
            <a:pPr lvl="1"/>
            <a:r>
              <a:rPr lang="en-US" sz="2800" dirty="0">
                <a:latin typeface="Calibri" charset="0"/>
              </a:rPr>
              <a:t>Rank them by their </a:t>
            </a:r>
            <a:r>
              <a:rPr lang="en-US" sz="2800" dirty="0" smtClean="0">
                <a:latin typeface="Calibri" charset="0"/>
              </a:rPr>
              <a:t>PageRank</a:t>
            </a:r>
            <a:r>
              <a:rPr lang="en-US" sz="2800" dirty="0">
                <a:latin typeface="Calibri" charset="0"/>
              </a:rPr>
              <a:t>.</a:t>
            </a:r>
          </a:p>
          <a:p>
            <a:pPr lvl="1"/>
            <a:r>
              <a:rPr lang="en-US" sz="2800" dirty="0">
                <a:latin typeface="Calibri" charset="0"/>
              </a:rPr>
              <a:t>Order is query-</a:t>
            </a:r>
            <a:r>
              <a:rPr lang="en-US" sz="2800" i="1" dirty="0">
                <a:latin typeface="Calibri" charset="0"/>
              </a:rPr>
              <a:t>independent</a:t>
            </a:r>
            <a:r>
              <a:rPr lang="en-US" sz="2400" dirty="0">
                <a:latin typeface="Calibri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8425873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191000" y="3124200"/>
            <a:ext cx="4343400" cy="1752600"/>
          </a:xfrm>
        </p:spPr>
        <p:txBody>
          <a:bodyPr/>
          <a:lstStyle/>
          <a:p>
            <a:endParaRPr lang="en-US" dirty="0">
              <a:solidFill>
                <a:srgbClr val="A50021"/>
              </a:solidFill>
              <a:latin typeface="Calibri" charset="0"/>
            </a:endParaRPr>
          </a:p>
          <a:p>
            <a:r>
              <a:rPr lang="en-US" dirty="0" smtClean="0">
                <a:latin typeface="Calibri" charset="0"/>
              </a:rPr>
              <a:t>PageRank: Computation</a:t>
            </a:r>
            <a:endParaRPr lang="en-US" dirty="0">
              <a:latin typeface="Calibri" charset="0"/>
            </a:endParaRPr>
          </a:p>
          <a:p>
            <a:endParaRPr lang="en-US" dirty="0">
              <a:latin typeface="Calibri" charset="0"/>
            </a:endParaRPr>
          </a:p>
          <a:p>
            <a:endParaRPr lang="en-US" dirty="0">
              <a:latin typeface="Calibri" charset="0"/>
            </a:endParaRPr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962400" y="990600"/>
            <a:ext cx="4572000" cy="1447800"/>
          </a:xfrm>
        </p:spPr>
        <p:txBody>
          <a:bodyPr/>
          <a:lstStyle/>
          <a:p>
            <a:r>
              <a:rPr lang="en-US" dirty="0" smtClean="0"/>
              <a:t>Networks and Link Analysis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236868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NLP3x4-jurafsky">
  <a:themeElements>
    <a:clrScheme name="NLP Class">
      <a:dk1>
        <a:sysClr val="windowText" lastClr="000000"/>
      </a:dk1>
      <a:lt1>
        <a:sysClr val="window" lastClr="FFFFFF"/>
      </a:lt1>
      <a:dk2>
        <a:srgbClr val="605435"/>
      </a:dk2>
      <a:lt2>
        <a:srgbClr val="E7D19A"/>
      </a:lt2>
      <a:accent1>
        <a:srgbClr val="A4001D"/>
      </a:accent1>
      <a:accent2>
        <a:srgbClr val="2584BB"/>
      </a:accent2>
      <a:accent3>
        <a:srgbClr val="BB57BE"/>
      </a:accent3>
      <a:accent4>
        <a:srgbClr val="177245"/>
      </a:accent4>
      <a:accent5>
        <a:srgbClr val="35ACA2"/>
      </a:accent5>
      <a:accent6>
        <a:srgbClr val="FF8700"/>
      </a:accent6>
      <a:hlink>
        <a:srgbClr val="EF8E1C"/>
      </a:hlink>
      <a:folHlink>
        <a:srgbClr val="FEC60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2">
            <a:lumMod val="40000"/>
            <a:lumOff val="60000"/>
          </a:schemeClr>
        </a:solidFill>
        <a:ln w="9525" cap="flat" cmpd="sng" algn="ctr">
          <a:noFill/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Lucida Sans" pitchFamily="-6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rgbClr val="A50021"/>
            </a:gs>
            <a:gs pos="100000">
              <a:schemeClr val="tx1"/>
            </a:gs>
          </a:gsLst>
          <a:lin ang="0" scaled="1"/>
        </a:gra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Lucida Sans" pitchFamily="-65" charset="0"/>
          </a:defRPr>
        </a:defPPr>
      </a:lstStyle>
    </a:lnDef>
    <a:txDef>
      <a:spPr>
        <a:noFill/>
      </a:spPr>
      <a:bodyPr wrap="square" rtlCol="0">
        <a:spAutoFit/>
      </a:bodyPr>
      <a:lstStyle>
        <a:defPPr>
          <a:defRPr sz="1800" dirty="0">
            <a:latin typeface="+mn-lt"/>
          </a:defRPr>
        </a:defPPr>
      </a:lstStyle>
    </a:txDef>
  </a:objectDefaults>
  <a:extraClrSchemeLst>
    <a:extraClrScheme>
      <a:clrScheme name="nlp-lucida-scheme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lp-lucida-scheme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lp-lucida-scheme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lp-lucida-scheme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lp-lucida-scheme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lp-lucida-scheme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lp-lucida-scheme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NLP3x4-jurafsky.potx</Template>
  <TotalTime>7756</TotalTime>
  <Words>1694</Words>
  <Application>Microsoft Macintosh PowerPoint</Application>
  <PresentationFormat>On-screen Show (4:3)</PresentationFormat>
  <Paragraphs>258</Paragraphs>
  <Slides>35</Slides>
  <Notes>6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35</vt:i4>
      </vt:variant>
    </vt:vector>
  </HeadingPairs>
  <TitlesOfParts>
    <vt:vector size="38" baseType="lpstr">
      <vt:lpstr>NLP3x4-jurafsky</vt:lpstr>
      <vt:lpstr>Microsoft Equation</vt:lpstr>
      <vt:lpstr>Equation</vt:lpstr>
      <vt:lpstr>Networks and Link Analysis</vt:lpstr>
      <vt:lpstr>The Web as a Directed Graph</vt:lpstr>
      <vt:lpstr>Anchor Text</vt:lpstr>
      <vt:lpstr>Indexing anchor text</vt:lpstr>
      <vt:lpstr>Indexing anchor text</vt:lpstr>
      <vt:lpstr>Many NLP Applications of Anchor Text</vt:lpstr>
      <vt:lpstr>Networks and Link Analysis</vt:lpstr>
      <vt:lpstr>Networks and Link Analysis</vt:lpstr>
      <vt:lpstr>Combining link structure with text</vt:lpstr>
      <vt:lpstr>Using link structure to measure page importance</vt:lpstr>
      <vt:lpstr>Spamming simple popularity</vt:lpstr>
      <vt:lpstr>Intuition of PageRank</vt:lpstr>
      <vt:lpstr>PageRank scoring</vt:lpstr>
      <vt:lpstr>Not quite enough</vt:lpstr>
      <vt:lpstr>Teleporting</vt:lpstr>
      <vt:lpstr>Result of teleporting</vt:lpstr>
      <vt:lpstr>Markov chains</vt:lpstr>
      <vt:lpstr>Markov chains</vt:lpstr>
      <vt:lpstr>Random Surfers and Markov chains</vt:lpstr>
      <vt:lpstr>Teleporting, more formally</vt:lpstr>
      <vt:lpstr>Deriving transition probability matrix P from adjacency matrix A</vt:lpstr>
      <vt:lpstr>Computing P with teleportation</vt:lpstr>
      <vt:lpstr>Networks and Link Analysis</vt:lpstr>
      <vt:lpstr>Networks and Link Analysis</vt:lpstr>
      <vt:lpstr>Computing PageRank: The probability of being in a state</vt:lpstr>
      <vt:lpstr>Computing PageRank: Change in probability vector</vt:lpstr>
      <vt:lpstr>Ergodic Markov chains</vt:lpstr>
      <vt:lpstr>Ergodic Markov chains</vt:lpstr>
      <vt:lpstr>Steady state example</vt:lpstr>
      <vt:lpstr>How do we compute this vector?</vt:lpstr>
      <vt:lpstr>The power iteration method of computing π</vt:lpstr>
      <vt:lpstr>Example of power iteration</vt:lpstr>
      <vt:lpstr>Power iteration example (continued)</vt:lpstr>
      <vt:lpstr>PageRank summary</vt:lpstr>
      <vt:lpstr>Networks and Link Analysis</vt:lpstr>
    </vt:vector>
  </TitlesOfParts>
  <Company>Stanford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Information Extraction</dc:title>
  <dc:creator>Christopher Manning</dc:creator>
  <cp:lastModifiedBy>Milind Ganjoo</cp:lastModifiedBy>
  <cp:revision>134</cp:revision>
  <cp:lastPrinted>2009-04-20T16:46:08Z</cp:lastPrinted>
  <dcterms:created xsi:type="dcterms:W3CDTF">2010-04-19T15:31:24Z</dcterms:created>
  <dcterms:modified xsi:type="dcterms:W3CDTF">2013-03-06T00:23:45Z</dcterms:modified>
</cp:coreProperties>
</file>