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9" r:id="rId1"/>
  </p:sldMasterIdLst>
  <p:notesMasterIdLst>
    <p:notesMasterId r:id="rId79"/>
  </p:notesMasterIdLst>
  <p:handoutMasterIdLst>
    <p:handoutMasterId r:id="rId80"/>
  </p:handoutMasterIdLst>
  <p:sldIdLst>
    <p:sldId id="384" r:id="rId2"/>
    <p:sldId id="416" r:id="rId3"/>
    <p:sldId id="1833" r:id="rId4"/>
    <p:sldId id="418" r:id="rId5"/>
    <p:sldId id="1834" r:id="rId6"/>
    <p:sldId id="1837" r:id="rId7"/>
    <p:sldId id="1847" r:id="rId8"/>
    <p:sldId id="1848" r:id="rId9"/>
    <p:sldId id="1823" r:id="rId10"/>
    <p:sldId id="510" r:id="rId11"/>
    <p:sldId id="1835" r:id="rId12"/>
    <p:sldId id="489" r:id="rId13"/>
    <p:sldId id="426" r:id="rId14"/>
    <p:sldId id="519" r:id="rId15"/>
    <p:sldId id="474" r:id="rId16"/>
    <p:sldId id="1703" r:id="rId17"/>
    <p:sldId id="1851" r:id="rId18"/>
    <p:sldId id="1836" r:id="rId19"/>
    <p:sldId id="1855" r:id="rId20"/>
    <p:sldId id="1830" r:id="rId21"/>
    <p:sldId id="479" r:id="rId22"/>
    <p:sldId id="480" r:id="rId23"/>
    <p:sldId id="491" r:id="rId24"/>
    <p:sldId id="466" r:id="rId25"/>
    <p:sldId id="1702" r:id="rId26"/>
    <p:sldId id="492" r:id="rId27"/>
    <p:sldId id="475" r:id="rId28"/>
    <p:sldId id="427" r:id="rId29"/>
    <p:sldId id="493" r:id="rId30"/>
    <p:sldId id="1822" r:id="rId31"/>
    <p:sldId id="429" r:id="rId32"/>
    <p:sldId id="1852" r:id="rId33"/>
    <p:sldId id="1726" r:id="rId34"/>
    <p:sldId id="1843" r:id="rId35"/>
    <p:sldId id="1850" r:id="rId36"/>
    <p:sldId id="1853" r:id="rId37"/>
    <p:sldId id="495" r:id="rId38"/>
    <p:sldId id="447" r:id="rId39"/>
    <p:sldId id="484" r:id="rId40"/>
    <p:sldId id="514" r:id="rId41"/>
    <p:sldId id="1859" r:id="rId42"/>
    <p:sldId id="515" r:id="rId43"/>
    <p:sldId id="1839" r:id="rId44"/>
    <p:sldId id="516" r:id="rId45"/>
    <p:sldId id="511" r:id="rId46"/>
    <p:sldId id="1854" r:id="rId47"/>
    <p:sldId id="482" r:id="rId48"/>
    <p:sldId id="449" r:id="rId49"/>
    <p:sldId id="1844" r:id="rId50"/>
    <p:sldId id="496" r:id="rId51"/>
    <p:sldId id="1841" r:id="rId52"/>
    <p:sldId id="1824" r:id="rId53"/>
    <p:sldId id="497" r:id="rId54"/>
    <p:sldId id="500" r:id="rId55"/>
    <p:sldId id="1820" r:id="rId56"/>
    <p:sldId id="503" r:id="rId57"/>
    <p:sldId id="504" r:id="rId58"/>
    <p:sldId id="508" r:id="rId59"/>
    <p:sldId id="505" r:id="rId60"/>
    <p:sldId id="506" r:id="rId61"/>
    <p:sldId id="1832" r:id="rId62"/>
    <p:sldId id="1845" r:id="rId63"/>
    <p:sldId id="1842" r:id="rId64"/>
    <p:sldId id="1821" r:id="rId65"/>
    <p:sldId id="445" r:id="rId66"/>
    <p:sldId id="1704" r:id="rId67"/>
    <p:sldId id="1856" r:id="rId68"/>
    <p:sldId id="1857" r:id="rId69"/>
    <p:sldId id="1860" r:id="rId70"/>
    <p:sldId id="1858" r:id="rId71"/>
    <p:sldId id="455" r:id="rId72"/>
    <p:sldId id="1828" r:id="rId73"/>
    <p:sldId id="1825" r:id="rId74"/>
    <p:sldId id="1826" r:id="rId75"/>
    <p:sldId id="509" r:id="rId76"/>
    <p:sldId id="517" r:id="rId77"/>
    <p:sldId id="513" r:id="rId78"/>
  </p:sldIdLst>
  <p:sldSz cx="9144000" cy="5143500" type="screen16x9"/>
  <p:notesSz cx="6845300" cy="93964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59">
          <p15:clr>
            <a:srgbClr val="A4A3A4"/>
          </p15:clr>
        </p15:guide>
        <p15:guide id="2" pos="215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0000CC"/>
    <a:srgbClr val="0200FF"/>
    <a:srgbClr val="A4001D"/>
    <a:srgbClr val="000099"/>
    <a:srgbClr val="A40508"/>
    <a:srgbClr val="A50021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279" autoAdjust="0"/>
    <p:restoredTop sz="92329" autoAdjust="0"/>
  </p:normalViewPr>
  <p:slideViewPr>
    <p:cSldViewPr>
      <p:cViewPr varScale="1">
        <p:scale>
          <a:sx n="147" d="100"/>
          <a:sy n="147" d="100"/>
        </p:scale>
        <p:origin x="216" y="24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2" d="100"/>
          <a:sy n="62" d="100"/>
        </p:scale>
        <p:origin x="-2224" y="-112"/>
      </p:cViewPr>
      <p:guideLst>
        <p:guide orient="horz" pos="2959"/>
        <p:guide pos="215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ahoma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ahoma" charset="0"/>
              </a:defRPr>
            </a:lvl1pPr>
          </a:lstStyle>
          <a:p>
            <a:fld id="{8A029216-D615-3945-A1F3-D96FC886DA6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172630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78263" y="0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0513" y="704850"/>
            <a:ext cx="6264275" cy="35242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2813" y="4464050"/>
            <a:ext cx="5019675" cy="4227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26513"/>
            <a:ext cx="2967038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08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78263" y="8926513"/>
            <a:ext cx="2967037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EB9031F-EB71-7642-8F3C-6FDC1408CB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273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65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E69DF897-5E92-F241-9A21-E64EA536231D}" type="slidenum">
              <a:rPr lang="en-US" sz="1200"/>
              <a:pPr eaLnBrk="1" hangingPunct="1"/>
              <a:t>1</a:t>
            </a:fld>
            <a:endParaRPr lang="en-US" sz="1200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90513" y="704850"/>
            <a:ext cx="6264275" cy="3524250"/>
          </a:xfrm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410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CE780D-E740-A841-BCEF-BAAF0ED8D54C}" type="slidenum">
              <a:rPr lang="en-US"/>
              <a:pPr/>
              <a:t>4</a:t>
            </a:fld>
            <a:endParaRPr lang="en-US"/>
          </a:p>
        </p:txBody>
      </p:sp>
      <p:sp>
        <p:nvSpPr>
          <p:cNvPr id="2150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239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B9031F-EB71-7642-8F3C-6FDC1408CB9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7002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D59E06-7DCD-5A4E-BDDF-04A8744F8776}" type="slidenum">
              <a:rPr lang="en-US"/>
              <a:pPr/>
              <a:t>28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9261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619EC6-B37E-E841-A942-0DC053E4637F}" type="slidenum">
              <a:rPr lang="en-US"/>
              <a:pPr/>
              <a:t>29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1864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619EC6-B37E-E841-A942-0DC053E4637F}" type="slidenum">
              <a:rPr lang="en-US"/>
              <a:pPr/>
              <a:t>31</a:t>
            </a:fld>
            <a:endParaRPr lang="en-US"/>
          </a:p>
        </p:txBody>
      </p:sp>
      <p:sp>
        <p:nvSpPr>
          <p:cNvPr id="46083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36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D1CB5127-E255-2041-91E4-E773F6BC4EBB}" type="slidenum">
              <a:rPr lang="en-US" sz="1200"/>
              <a:pPr eaLnBrk="1" hangingPunct="1"/>
              <a:t>48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96885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D1CB5127-E255-2041-91E4-E773F6BC4EBB}" type="slidenum">
              <a:rPr lang="en-US" sz="1200"/>
              <a:pPr eaLnBrk="1" hangingPunct="1"/>
              <a:t>65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1414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Lucida Sans" charset="0"/>
                <a:ea typeface="ＭＳ Ｐゴシック" charset="0"/>
              </a:defRPr>
            </a:lvl9pPr>
          </a:lstStyle>
          <a:p>
            <a:pPr eaLnBrk="1" hangingPunct="1"/>
            <a:fld id="{D1CB5127-E255-2041-91E4-E773F6BC4EBB}" type="slidenum">
              <a:rPr lang="en-US" sz="1200"/>
              <a:pPr eaLnBrk="1" hangingPunct="1"/>
              <a:t>66</a:t>
            </a:fld>
            <a:endParaRPr lang="en-US" sz="1200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5799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569214"/>
            <a:ext cx="7543800" cy="267462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000" spc="-38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3341716"/>
            <a:ext cx="7543800" cy="85725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4C7FEE-6B48-4643-BCFB-F13B0E13E171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 rot="16200000">
            <a:off x="-2549264" y="2474314"/>
            <a:ext cx="5143502" cy="1948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7263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69214"/>
            <a:ext cx="7543800" cy="267462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6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3339846"/>
            <a:ext cx="7543800" cy="85725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1800" cap="all" spc="150" baseline="0">
                <a:solidFill>
                  <a:schemeClr val="tx2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325755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 rot="16200000">
            <a:off x="-2556759" y="2481809"/>
            <a:ext cx="5143502" cy="1798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 rot="16200000" flipV="1">
            <a:off x="-2472584" y="2548889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384301"/>
            <a:ext cx="3703320" cy="3017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384303"/>
            <a:ext cx="3703320" cy="30175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384539"/>
            <a:ext cx="3703320" cy="55221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1500" b="0" cap="all" baseline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1936751"/>
            <a:ext cx="3703320" cy="2465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7" name="Shape 57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1pPr>
            <a:lvl2pPr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2pPr>
            <a:lvl3pPr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3pPr>
            <a:lvl4pPr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4pPr>
            <a:lvl5pPr>
              <a:defRPr>
                <a:latin typeface="Helvetica Neue UltraLight"/>
                <a:ea typeface="Helvetica Neue UltraLight"/>
                <a:cs typeface="Helvetica Neue UltraLight"/>
                <a:sym typeface="Helvetica Neue UltraLigh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8" name="Shape 58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Complete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987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253728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33550"/>
            <a:ext cx="4040188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92626" y="1253728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92626" y="1733550"/>
            <a:ext cx="4041775" cy="2971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275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314450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3057525"/>
            <a:ext cx="7772400" cy="16287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2"/>
          <p:cNvSpPr>
            <a:spLocks noChangeArrowheads="1"/>
          </p:cNvSpPr>
          <p:nvPr userDrawn="1"/>
        </p:nvSpPr>
        <p:spPr bwMode="auto">
          <a:xfrm rot="5400000">
            <a:off x="-2548893" y="2548891"/>
            <a:ext cx="5143501" cy="45719"/>
          </a:xfrm>
          <a:prstGeom prst="rect">
            <a:avLst/>
          </a:prstGeom>
          <a:solidFill>
            <a:srgbClr val="A40508"/>
          </a:solidFill>
          <a:ln w="9525">
            <a:solidFill>
              <a:srgbClr val="A4001D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solidFill>
                <a:srgbClr val="A50021"/>
              </a:solidFill>
              <a:ea typeface="+mn-ea"/>
              <a:cs typeface="+mn-cs"/>
            </a:endParaRPr>
          </a:p>
        </p:txBody>
      </p:sp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1371600" y="381000"/>
            <a:ext cx="7467600" cy="7429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53000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16200000">
            <a:off x="-2518606" y="2473636"/>
            <a:ext cx="5143502" cy="19622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 rot="16200000" flipV="1">
            <a:off x="-2442604" y="2560132"/>
            <a:ext cx="5143502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1088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384301"/>
            <a:ext cx="7543801" cy="301752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2" y="4844840"/>
            <a:ext cx="18542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rgbClr val="FFFFFF"/>
                </a:solidFill>
              </a:defRPr>
            </a:lvl1pPr>
          </a:lstStyle>
          <a:p>
            <a:fld id="{240CDC23-E565-C848-9AF6-12BD09C53D91}" type="datetimeFigureOut">
              <a:rPr lang="en-US" smtClean="0"/>
              <a:t>1/7/26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40" y="4844840"/>
            <a:ext cx="361710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5" y="4844840"/>
            <a:ext cx="98401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rgbClr val="FFFFFF"/>
                </a:solidFill>
              </a:defRPr>
            </a:lvl1pPr>
          </a:lstStyle>
          <a:p>
            <a:fld id="{D07771B2-D7F7-364E-B6F3-F7FE93606B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17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7" r:id="rId7"/>
    <p:sldLayoutId id="2147483738" r:id="rId8"/>
    <p:sldLayoutId id="2147483739" r:id="rId9"/>
    <p:sldLayoutId id="2147483702" r:id="rId10"/>
    <p:sldLayoutId id="2147483709" r:id="rId11"/>
  </p:sldLayoutIdLst>
  <p:hf hdr="0" ftr="0" dt="0"/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3600" kern="1200" spc="-38" baseline="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90000"/>
        </a:lnSpc>
        <a:spcBef>
          <a:spcPts val="900"/>
        </a:spcBef>
        <a:spcAft>
          <a:spcPts val="15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50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1pPr>
      <a:lvl2pPr marL="28803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35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2pPr>
      <a:lvl3pPr marL="42519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3pPr>
      <a:lvl4pPr marL="56235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4pPr>
      <a:lvl5pPr marL="699516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Raleway" pitchFamily="2" charset="77"/>
          <a:ea typeface="+mn-ea"/>
          <a:cs typeface="+mn-cs"/>
        </a:defRPr>
      </a:lvl5pPr>
      <a:lvl6pPr marL="8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9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12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275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Font typeface="Calibri" pitchFamily="34" charset="0"/>
        <a:buChar char="◦"/>
        <a:defRPr sz="105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0" Type="http://schemas.openxmlformats.org/officeDocument/2006/relationships/image" Target="../media/image8.jpg"/><Relationship Id="rId4" Type="http://schemas.openxmlformats.org/officeDocument/2006/relationships/image" Target="../media/image2.png"/><Relationship Id="rId9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7.tiff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tiff"/><Relationship Id="rId4" Type="http://schemas.openxmlformats.org/officeDocument/2006/relationships/image" Target="../media/image18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pollev.com/danjurafsky451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hyperlink" Target="https://web.stanford.edu/class/cs124" TargetMode="Externa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eb.stanford.edu/class/archive/cs/cs107/cs107.1186/unixref/" TargetMode="External"/><Relationship Id="rId2" Type="http://schemas.openxmlformats.org/officeDocument/2006/relationships/hyperlink" Target="http://cs124.stanford.edu/nyt_200811.txt" TargetMode="Externa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22960" y="569214"/>
            <a:ext cx="7543800" cy="1232570"/>
          </a:xfrm>
        </p:spPr>
        <p:txBody>
          <a:bodyPr>
            <a:normAutofit/>
          </a:bodyPr>
          <a:lstStyle/>
          <a:p>
            <a:r>
              <a:rPr lang="en-US" sz="4000" dirty="0"/>
              <a:t>CS 124/LINGUIST 180</a:t>
            </a:r>
            <a:br>
              <a:rPr lang="en-US" sz="4000" dirty="0"/>
            </a:br>
            <a:r>
              <a:rPr lang="en-US" sz="4000" dirty="0"/>
              <a:t>From Languages to Information</a:t>
            </a:r>
            <a:endParaRPr lang="en-US" sz="4000" dirty="0">
              <a:latin typeface="Lucida Sans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6387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914400" y="2109146"/>
            <a:ext cx="7444670" cy="857250"/>
          </a:xfrm>
        </p:spPr>
        <p:txBody>
          <a:bodyPr>
            <a:noAutofit/>
          </a:bodyPr>
          <a:lstStyle/>
          <a:p>
            <a:r>
              <a:rPr lang="en-US" sz="2000" dirty="0">
                <a:solidFill>
                  <a:schemeClr val="tx2"/>
                </a:solidFill>
                <a:latin typeface="Raleway" pitchFamily="2" charset="77"/>
              </a:rPr>
              <a:t>Dan Jurafsky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chemeClr val="tx2"/>
                </a:solidFill>
                <a:latin typeface="Raleway" pitchFamily="2" charset="77"/>
              </a:rPr>
              <a:t>Professor of Computer Science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chemeClr val="tx2"/>
                </a:solidFill>
                <a:latin typeface="Raleway" pitchFamily="2" charset="77"/>
              </a:rPr>
              <a:t>Professor of Linguistics</a:t>
            </a:r>
          </a:p>
          <a:p>
            <a:pPr>
              <a:lnSpc>
                <a:spcPct val="70000"/>
              </a:lnSpc>
            </a:pPr>
            <a:r>
              <a:rPr lang="en-US" sz="2000" dirty="0">
                <a:solidFill>
                  <a:schemeClr val="tx2"/>
                </a:solidFill>
                <a:latin typeface="Raleway" pitchFamily="2" charset="77"/>
              </a:rPr>
              <a:t>Stanford University</a:t>
            </a:r>
          </a:p>
          <a:p>
            <a:r>
              <a:rPr lang="en-US" sz="2000" dirty="0">
                <a:solidFill>
                  <a:schemeClr val="tx2"/>
                </a:solidFill>
                <a:latin typeface="Raleway" pitchFamily="2" charset="77"/>
              </a:rPr>
              <a:t>Winter 2026</a:t>
            </a:r>
          </a:p>
          <a:p>
            <a:endParaRPr lang="en-US" sz="2000" dirty="0">
              <a:solidFill>
                <a:schemeClr val="tx2"/>
              </a:solidFill>
            </a:endParaRPr>
          </a:p>
          <a:p>
            <a:r>
              <a:rPr lang="en-US" sz="2400" b="1" dirty="0">
                <a:solidFill>
                  <a:schemeClr val="tx2"/>
                </a:solidFill>
                <a:latin typeface="Raleway" pitchFamily="2" charset="77"/>
              </a:rPr>
              <a:t>Introduction and Course Overview</a:t>
            </a:r>
          </a:p>
        </p:txBody>
      </p:sp>
    </p:spTree>
    <p:extLst>
      <p:ext uri="{BB962C8B-B14F-4D97-AF65-F5344CB8AC3E}">
        <p14:creationId xmlns:p14="http://schemas.microsoft.com/office/powerpoint/2010/main" val="330817201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80397"/>
          </a:xfrm>
        </p:spPr>
        <p:txBody>
          <a:bodyPr/>
          <a:lstStyle/>
          <a:p>
            <a:r>
              <a:rPr lang="en-US" dirty="0"/>
              <a:t>What is this class?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685800" y="971550"/>
            <a:ext cx="8153400" cy="4343400"/>
          </a:xfrm>
        </p:spPr>
        <p:txBody>
          <a:bodyPr>
            <a:normAutofit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LLMs and their components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Transformers, Neural Networks, Attention, Conv Nets, Sampling, Language Model Loss, RAG, Tokenization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LLMs and their relation to society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Ethical Issues in the use of LLMs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LLMs/other tools for computational social science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600" b="1" dirty="0"/>
              <a:t>Other language-related tools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Social networks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Information retrieval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Recommendation engines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450" dirty="0"/>
              <a:t>Speech recognition</a:t>
            </a:r>
          </a:p>
        </p:txBody>
      </p:sp>
    </p:spTree>
    <p:extLst>
      <p:ext uri="{BB962C8B-B14F-4D97-AF65-F5344CB8AC3E}">
        <p14:creationId xmlns:p14="http://schemas.microsoft.com/office/powerpoint/2010/main" val="43897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032F0-8FBD-EF95-E40D-9B927A4CD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this class?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4E1F1-4FAB-21CF-618D-1725FB3A7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37" y="742950"/>
            <a:ext cx="8180764" cy="43757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very broad undergrad intro to (at least) 12 grad classes!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224C:  NLP for Computational Social Science (Yang)</a:t>
            </a:r>
            <a:endParaRPr lang="en-US" sz="18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cs224N:  Natural Language Processing with Deep Learning (Choi/Yang)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cs224U:  Natural Language Understanding (Potts)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224V:  Conversational Virtual Assistants with Deep Learning (Lam)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cs224S:  Spoken Language Processing (Maas)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246:    Mining Massive Data Sets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Leskovec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cs224W: Graph Neural Networks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Leskovec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cs276:    Information Retrieval (Manning)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cs329R:  Race and Natural Language Processing (Jurafsky/Eberhardt)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329X:  Human-Centere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LLMs (Yang)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336:   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anguage modeling from scratch (Hashimoto/Liang)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s384:    Social and Ethical Issues in NLP (Jurafsky)</a:t>
            </a:r>
          </a:p>
          <a:p>
            <a:endParaRPr lang="en-US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73EBB-D2FA-217E-9733-88EB2C59F1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5862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 logo with a whale&#10;&#10;AI-generated content may be incorrect.">
            <a:extLst>
              <a:ext uri="{FF2B5EF4-FFF2-40B4-BE49-F238E27FC236}">
                <a16:creationId xmlns:a16="http://schemas.microsoft.com/office/drawing/2014/main" id="{477AF279-5F71-9027-A7CD-DEF98CADAF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492" y="1946848"/>
            <a:ext cx="2817018" cy="1577530"/>
          </a:xfrm>
          <a:prstGeom prst="rect">
            <a:avLst/>
          </a:prstGeom>
        </p:spPr>
      </p:pic>
      <p:sp>
        <p:nvSpPr>
          <p:cNvPr id="20485" name="Rectangle 2"/>
          <p:cNvSpPr>
            <a:spLocks noGrp="1" noChangeArrowheads="1"/>
          </p:cNvSpPr>
          <p:nvPr>
            <p:ph type="title"/>
          </p:nvPr>
        </p:nvSpPr>
        <p:spPr>
          <a:xfrm>
            <a:off x="348117" y="299620"/>
            <a:ext cx="8427949" cy="59055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this class? The </a:t>
            </a:r>
            <a:r>
              <a:rPr lang="en-US" b="1" dirty="0"/>
              <a:t>Commercial</a:t>
            </a:r>
            <a:r>
              <a:rPr lang="en-US" dirty="0"/>
              <a:t> World</a:t>
            </a:r>
          </a:p>
        </p:txBody>
      </p:sp>
      <p:pic>
        <p:nvPicPr>
          <p:cNvPr id="20491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7667" y="1966200"/>
            <a:ext cx="2438400" cy="808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94" name="Picture 13" descr="mslogo-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909" y="3519317"/>
            <a:ext cx="2875537" cy="477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352800" y="2813248"/>
            <a:ext cx="3174041" cy="6323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49178" y="3786834"/>
            <a:ext cx="808135" cy="99216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945" y="3996657"/>
            <a:ext cx="2881598" cy="105581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28982A4-0617-5946-8552-40F9933F4E39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t="27695" b="21365"/>
          <a:stretch/>
        </p:blipFill>
        <p:spPr>
          <a:xfrm>
            <a:off x="5581942" y="830773"/>
            <a:ext cx="2559050" cy="9769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E205214-DA18-534E-B245-B6C2DCF4CE0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384423" y="4087996"/>
            <a:ext cx="889000" cy="889000"/>
          </a:xfrm>
          <a:prstGeom prst="rect">
            <a:avLst/>
          </a:prstGeom>
        </p:spPr>
      </p:pic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6C753B4F-FD21-2EF4-4AAE-D990665DA6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67848" y="1125453"/>
            <a:ext cx="3405575" cy="838091"/>
          </a:xfrm>
          <a:prstGeom prst="rect">
            <a:avLst/>
          </a:prstGeom>
        </p:spPr>
      </p:pic>
      <p:pic>
        <p:nvPicPr>
          <p:cNvPr id="8" name="Picture 7" descr="A black text on a white background&#10;&#10;AI-generated content may be incorrect.">
            <a:extLst>
              <a:ext uri="{FF2B5EF4-FFF2-40B4-BE49-F238E27FC236}">
                <a16:creationId xmlns:a16="http://schemas.microsoft.com/office/drawing/2014/main" id="{49621056-DB4D-65D8-ED81-8CE052138C2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86624" y="2019448"/>
            <a:ext cx="2881189" cy="549970"/>
          </a:xfrm>
          <a:prstGeom prst="rect">
            <a:avLst/>
          </a:prstGeom>
        </p:spPr>
      </p:pic>
      <p:pic>
        <p:nvPicPr>
          <p:cNvPr id="12" name="Picture 11" descr="A green and black logo&#10;&#10;AI-generated content may be incorrect.">
            <a:extLst>
              <a:ext uri="{FF2B5EF4-FFF2-40B4-BE49-F238E27FC236}">
                <a16:creationId xmlns:a16="http://schemas.microsoft.com/office/drawing/2014/main" id="{99B0F7B2-B37B-BFD7-1B31-0B0CAF79D65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997992" y="2800729"/>
            <a:ext cx="1460208" cy="107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017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8C4F5-9345-2D4B-83D6-9321C5832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360619CA-FE93-4486-BE47-B20A846B6F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680397"/>
          </a:xfrm>
        </p:spPr>
        <p:txBody>
          <a:bodyPr/>
          <a:lstStyle/>
          <a:p>
            <a:r>
              <a:rPr lang="en-US" dirty="0"/>
              <a:t>What is this class?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0FDB4BC3-A391-1A8A-30DA-86E83AABA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123950"/>
            <a:ext cx="8153400" cy="4114800"/>
          </a:xfrm>
        </p:spPr>
        <p:txBody>
          <a:bodyPr/>
          <a:lstStyle/>
          <a:p>
            <a:r>
              <a:rPr lang="en-US" sz="2800" dirty="0"/>
              <a:t>The rise of LLMs has completely changed everything in </a:t>
            </a:r>
          </a:p>
          <a:p>
            <a:pPr lvl="1"/>
            <a:r>
              <a:rPr lang="en-US" sz="2650" dirty="0">
                <a:solidFill>
                  <a:srgbClr val="0200FF"/>
                </a:solidFill>
              </a:rPr>
              <a:t>Natural Language Processing (NLP) </a:t>
            </a:r>
          </a:p>
          <a:p>
            <a:pPr lvl="1"/>
            <a:r>
              <a:rPr lang="en-US" sz="2650" dirty="0">
                <a:solidFill>
                  <a:srgbClr val="0200FF"/>
                </a:solidFill>
              </a:rPr>
              <a:t>AI</a:t>
            </a:r>
          </a:p>
          <a:p>
            <a:pPr lvl="1"/>
            <a:r>
              <a:rPr lang="en-US" sz="2650" dirty="0">
                <a:solidFill>
                  <a:srgbClr val="0200FF"/>
                </a:solidFill>
              </a:rPr>
              <a:t>Information Retrieval (IR)</a:t>
            </a:r>
          </a:p>
          <a:p>
            <a:pPr lvl="1"/>
            <a:r>
              <a:rPr lang="en-US" sz="2650" dirty="0">
                <a:solidFill>
                  <a:srgbClr val="0200FF"/>
                </a:solidFill>
              </a:rPr>
              <a:t>Recommendation Systems</a:t>
            </a:r>
          </a:p>
          <a:p>
            <a:pPr lvl="1"/>
            <a:r>
              <a:rPr lang="en-US" sz="2650" dirty="0">
                <a:solidFill>
                  <a:srgbClr val="0200FF"/>
                </a:solidFill>
              </a:rPr>
              <a:t>Speech Recognition</a:t>
            </a:r>
          </a:p>
          <a:p>
            <a:r>
              <a:rPr lang="en-US" sz="2800" dirty="0"/>
              <a:t>This class starts from scratch and builds up how LLMs work and how they are applied!</a:t>
            </a:r>
            <a:endParaRPr lang="en-US" sz="2400" dirty="0"/>
          </a:p>
          <a:p>
            <a:pPr marL="150876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978849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9C0BB0-9956-74A9-D26C-E2DF9B7B0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31CF8-989D-825C-C3AC-1815F77ED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9100" y="74173"/>
            <a:ext cx="8305800" cy="726329"/>
          </a:xfrm>
        </p:spPr>
        <p:txBody>
          <a:bodyPr>
            <a:noAutofit/>
          </a:bodyPr>
          <a:lstStyle/>
          <a:p>
            <a:r>
              <a:rPr lang="en-US" sz="2800" dirty="0"/>
              <a:t>What is this class?</a:t>
            </a:r>
            <a:br>
              <a:rPr lang="en-US" sz="2800" dirty="0"/>
            </a:br>
            <a:r>
              <a:rPr lang="en-US" sz="2800" dirty="0"/>
              <a:t>Intro to the algorithmic components of LLMs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B6165A-17E1-3286-FAF1-73609CE486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143000"/>
            <a:ext cx="4267200" cy="4171950"/>
          </a:xfrm>
        </p:spPr>
        <p:txBody>
          <a:bodyPr>
            <a:noAutofit/>
          </a:bodyPr>
          <a:lstStyle/>
          <a:p>
            <a:r>
              <a:rPr lang="en-US" sz="2200" dirty="0"/>
              <a:t>BPE Tokenization</a:t>
            </a:r>
          </a:p>
          <a:p>
            <a:r>
              <a:rPr lang="en-US" sz="2200" dirty="0"/>
              <a:t>Logistic Regression</a:t>
            </a:r>
          </a:p>
          <a:p>
            <a:r>
              <a:rPr lang="en-US" sz="2200" dirty="0"/>
              <a:t>Word embeddings</a:t>
            </a:r>
          </a:p>
          <a:p>
            <a:r>
              <a:rPr lang="en-US" sz="2200" dirty="0"/>
              <a:t>Neural Networks</a:t>
            </a:r>
          </a:p>
          <a:p>
            <a:r>
              <a:rPr lang="en-US" sz="2200" dirty="0"/>
              <a:t>Gradient Descent/Backprop</a:t>
            </a:r>
          </a:p>
          <a:p>
            <a:r>
              <a:rPr lang="en-US" sz="2200" dirty="0"/>
              <a:t>Cross-entropy loss</a:t>
            </a:r>
          </a:p>
          <a:p>
            <a:r>
              <a:rPr lang="en-US" sz="2200" dirty="0"/>
              <a:t>Transformers</a:t>
            </a:r>
          </a:p>
          <a:p>
            <a:r>
              <a:rPr lang="en-US" sz="2200" dirty="0"/>
              <a:t>Language Modeling Loss</a:t>
            </a:r>
          </a:p>
          <a:p>
            <a:r>
              <a:rPr lang="en-US" sz="2200" dirty="0"/>
              <a:t>Conv Nets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CEAD54-1748-D8E5-B86F-18B97E5FE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947942" y="4787690"/>
            <a:ext cx="984019" cy="273844"/>
          </a:xfrm>
        </p:spPr>
        <p:txBody>
          <a:bodyPr/>
          <a:lstStyle/>
          <a:p>
            <a:fld id="{D07771B2-D7F7-364E-B6F3-F7FE93606BCE}" type="slidenum">
              <a:rPr lang="en-US" smtClean="0"/>
              <a:t>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0B8EE5-3C45-0D27-56A8-5BE2E9513724}"/>
              </a:ext>
            </a:extLst>
          </p:cNvPr>
          <p:cNvSpPr txBox="1"/>
          <p:nvPr/>
        </p:nvSpPr>
        <p:spPr>
          <a:xfrm>
            <a:off x="4964857" y="1020490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200FF"/>
                </a:solidFill>
              </a:rPr>
              <a:t>PA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20FBB82-39DE-BF24-9A37-B62A6BA0F210}"/>
              </a:ext>
            </a:extLst>
          </p:cNvPr>
          <p:cNvSpPr txBox="1"/>
          <p:nvPr/>
        </p:nvSpPr>
        <p:spPr>
          <a:xfrm>
            <a:off x="6460948" y="1937834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200FF"/>
                </a:solidFill>
              </a:rPr>
              <a:t>PA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1743084-481E-D809-40DE-037AFC28B070}"/>
              </a:ext>
            </a:extLst>
          </p:cNvPr>
          <p:cNvSpPr txBox="1"/>
          <p:nvPr/>
        </p:nvSpPr>
        <p:spPr>
          <a:xfrm>
            <a:off x="6817590" y="2851331"/>
            <a:ext cx="7601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200FF"/>
                </a:solidFill>
              </a:rPr>
              <a:t>PA5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1904B70E-CD25-0C77-B2A3-B8537991570F}"/>
              </a:ext>
            </a:extLst>
          </p:cNvPr>
          <p:cNvCxnSpPr>
            <a:cxnSpLocks/>
          </p:cNvCxnSpPr>
          <p:nvPr/>
        </p:nvCxnSpPr>
        <p:spPr>
          <a:xfrm flipH="1">
            <a:off x="3648974" y="1303501"/>
            <a:ext cx="1379257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68F83F1-C117-5783-87C4-15D65B79AB6D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3756112" y="1631921"/>
            <a:ext cx="2963695" cy="9677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42325E-F38E-A8EA-1846-5257B6BCCA0F}"/>
              </a:ext>
            </a:extLst>
          </p:cNvPr>
          <p:cNvCxnSpPr>
            <a:cxnSpLocks/>
            <a:stCxn id="8" idx="1"/>
          </p:cNvCxnSpPr>
          <p:nvPr/>
        </p:nvCxnSpPr>
        <p:spPr>
          <a:xfrm flipH="1" flipV="1">
            <a:off x="3756112" y="2751045"/>
            <a:ext cx="3061478" cy="33111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698050B4-DDFA-D6DF-772A-313646CC33D2}"/>
              </a:ext>
            </a:extLst>
          </p:cNvPr>
          <p:cNvCxnSpPr>
            <a:cxnSpLocks/>
          </p:cNvCxnSpPr>
          <p:nvPr/>
        </p:nvCxnSpPr>
        <p:spPr>
          <a:xfrm flipH="1">
            <a:off x="3791303" y="2168667"/>
            <a:ext cx="2606587" cy="512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8B36BDB-DB48-8BAF-0E10-BAF5226FFF9B}"/>
              </a:ext>
            </a:extLst>
          </p:cNvPr>
          <p:cNvCxnSpPr>
            <a:cxnSpLocks/>
          </p:cNvCxnSpPr>
          <p:nvPr/>
        </p:nvCxnSpPr>
        <p:spPr>
          <a:xfrm flipH="1" flipV="1">
            <a:off x="3494397" y="3985115"/>
            <a:ext cx="2915268" cy="4244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AC02C5B5-C0AF-A47E-498E-41C18A8CA0C1}"/>
              </a:ext>
            </a:extLst>
          </p:cNvPr>
          <p:cNvCxnSpPr>
            <a:cxnSpLocks/>
          </p:cNvCxnSpPr>
          <p:nvPr/>
        </p:nvCxnSpPr>
        <p:spPr>
          <a:xfrm flipH="1">
            <a:off x="3766606" y="4028579"/>
            <a:ext cx="2643059" cy="1873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29164925-774D-92F3-0AFB-7EC952F8027E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4789797" y="3082164"/>
            <a:ext cx="2027793" cy="3895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CF156201-6FCE-4EE1-F146-D10A56D45B8B}"/>
              </a:ext>
            </a:extLst>
          </p:cNvPr>
          <p:cNvSpPr txBox="1"/>
          <p:nvPr/>
        </p:nvSpPr>
        <p:spPr>
          <a:xfrm>
            <a:off x="6497959" y="3693595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200FF"/>
                </a:solidFill>
              </a:rPr>
              <a:t>PA 6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BADE978-08C3-D973-CA69-04CC60774E90}"/>
              </a:ext>
            </a:extLst>
          </p:cNvPr>
          <p:cNvCxnSpPr>
            <a:cxnSpLocks/>
          </p:cNvCxnSpPr>
          <p:nvPr/>
        </p:nvCxnSpPr>
        <p:spPr>
          <a:xfrm flipH="1">
            <a:off x="3416999" y="4028579"/>
            <a:ext cx="2992666" cy="75911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1680D38F-41FA-B5A0-F502-A6564A626792}"/>
              </a:ext>
            </a:extLst>
          </p:cNvPr>
          <p:cNvSpPr txBox="1"/>
          <p:nvPr/>
        </p:nvSpPr>
        <p:spPr>
          <a:xfrm>
            <a:off x="6719807" y="1401088"/>
            <a:ext cx="857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200FF"/>
                </a:solidFill>
              </a:rPr>
              <a:t>PA 2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60CC531-F770-5511-8CA3-860D6EE44F0D}"/>
              </a:ext>
            </a:extLst>
          </p:cNvPr>
          <p:cNvCxnSpPr>
            <a:cxnSpLocks/>
            <a:stCxn id="8" idx="1"/>
          </p:cNvCxnSpPr>
          <p:nvPr/>
        </p:nvCxnSpPr>
        <p:spPr>
          <a:xfrm flipH="1">
            <a:off x="3742110" y="3082164"/>
            <a:ext cx="3075480" cy="48970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43507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5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DAC915-67B7-44A2-B5B2-A56BFC070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C69E95-C051-1447-B50C-9819447A5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832797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Topic: LLMs and Transformers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E2CD01-DCAD-702F-85FB-7CFB34AB70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97114"/>
            <a:ext cx="6416041" cy="3666812"/>
          </a:xfrm>
        </p:spPr>
        <p:txBody>
          <a:bodyPr>
            <a:normAutofit/>
          </a:bodyPr>
          <a:lstStyle/>
          <a:p>
            <a:r>
              <a:rPr lang="is-IS" sz="2800" dirty="0"/>
              <a:t>What is attention and how does the transformer work?</a:t>
            </a:r>
          </a:p>
          <a:p>
            <a:r>
              <a:rPr lang="is-IS" sz="2800" dirty="0"/>
              <a:t>How are language models trained?</a:t>
            </a:r>
          </a:p>
          <a:p>
            <a:r>
              <a:rPr lang="is-IS" sz="2800" dirty="0"/>
              <a:t>How is text tokenized</a:t>
            </a:r>
          </a:p>
          <a:p>
            <a:r>
              <a:rPr lang="is-IS" sz="2800" i="1" dirty="0">
                <a:solidFill>
                  <a:srgbClr val="0200FF"/>
                </a:solidFill>
              </a:rPr>
              <a:t>Programming Assignment 6: Transformers!</a:t>
            </a:r>
          </a:p>
          <a:p>
            <a:r>
              <a:rPr lang="is-IS" sz="2800" i="1" dirty="0">
                <a:solidFill>
                  <a:srgbClr val="0200FF"/>
                </a:solidFill>
              </a:rPr>
              <a:t>Programming Assignment 1: Tokens!</a:t>
            </a:r>
          </a:p>
          <a:p>
            <a:endParaRPr lang="is-IS" sz="2800" i="1" dirty="0">
              <a:solidFill>
                <a:srgbClr val="0200FF"/>
              </a:solidFill>
            </a:endParaRPr>
          </a:p>
        </p:txBody>
      </p:sp>
      <p:pic>
        <p:nvPicPr>
          <p:cNvPr id="5" name="Picture 4" descr="a block diagram of the Transformer algorithm">
            <a:extLst>
              <a:ext uri="{FF2B5EF4-FFF2-40B4-BE49-F238E27FC236}">
                <a16:creationId xmlns:a16="http://schemas.microsoft.com/office/drawing/2014/main" id="{2FE758DD-E91B-E983-2DFA-8BE2AEE13F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1047750"/>
            <a:ext cx="2429636" cy="3666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2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CBF28A-88B7-6D08-CB5B-36960CDBCA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75C99-3C25-F1B4-43DA-6049CB1E1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832797"/>
          </a:xfrm>
        </p:spPr>
        <p:txBody>
          <a:bodyPr/>
          <a:lstStyle/>
          <a:p>
            <a:r>
              <a:rPr lang="en-US" dirty="0"/>
              <a:t>Example Topic: Speech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43E2E6-BB30-C3C9-D26E-B4E71FB538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is-IS" sz="2800" dirty="0"/>
              <a:t>How does speech recognition work?</a:t>
            </a:r>
          </a:p>
          <a:p>
            <a:r>
              <a:rPr lang="is-IS" sz="2800" dirty="0"/>
              <a:t>What different algorithms do we need to deal with  speech than text?</a:t>
            </a:r>
          </a:p>
          <a:p>
            <a:r>
              <a:rPr lang="is-IS" sz="2800" i="1" dirty="0">
                <a:solidFill>
                  <a:srgbClr val="0200FF"/>
                </a:solidFill>
              </a:rPr>
              <a:t>Programming Assignment 6b: Speech!</a:t>
            </a:r>
          </a:p>
        </p:txBody>
      </p:sp>
    </p:spTree>
    <p:extLst>
      <p:ext uri="{BB962C8B-B14F-4D97-AF65-F5344CB8AC3E}">
        <p14:creationId xmlns:p14="http://schemas.microsoft.com/office/powerpoint/2010/main" val="3472592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0A768-1B82-DBF6-F58D-BFABB25191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740723"/>
          </a:xfrm>
        </p:spPr>
        <p:txBody>
          <a:bodyPr>
            <a:normAutofit/>
          </a:bodyPr>
          <a:lstStyle/>
          <a:p>
            <a:r>
              <a:rPr lang="en-US" dirty="0"/>
              <a:t>Large language models!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ABD52-65E3-2769-2DF8-4DF7A462A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9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B109DCD-A21E-5DF4-4C93-80372BB8380A}"/>
              </a:ext>
            </a:extLst>
          </p:cNvPr>
          <p:cNvSpPr txBox="1"/>
          <p:nvPr/>
        </p:nvSpPr>
        <p:spPr>
          <a:xfrm>
            <a:off x="3384300" y="4262107"/>
            <a:ext cx="1019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200FF"/>
                </a:solidFill>
              </a:rPr>
              <a:t>Lab 4</a:t>
            </a:r>
          </a:p>
          <a:p>
            <a:r>
              <a:rPr lang="en-US" i="1" dirty="0">
                <a:solidFill>
                  <a:srgbClr val="0200FF"/>
                </a:solidFill>
              </a:rPr>
              <a:t>PA 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7F964A-6B72-3EFC-13D6-E3C82F084BA7}"/>
              </a:ext>
            </a:extLst>
          </p:cNvPr>
          <p:cNvSpPr txBox="1"/>
          <p:nvPr/>
        </p:nvSpPr>
        <p:spPr>
          <a:xfrm>
            <a:off x="1143000" y="1786467"/>
            <a:ext cx="309411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What can LLMs do? </a:t>
            </a:r>
            <a:br>
              <a:rPr lang="en-US" dirty="0"/>
            </a:br>
            <a:r>
              <a:rPr lang="en-US" dirty="0"/>
              <a:t>What can't they do?</a:t>
            </a:r>
          </a:p>
        </p:txBody>
      </p:sp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445CDAFF-BCEB-65B7-F350-471D5CEF26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350963"/>
            <a:ext cx="2899465" cy="1130300"/>
          </a:xfrm>
          <a:prstGeom prst="rect">
            <a:avLst/>
          </a:prstGeom>
        </p:spPr>
      </p:pic>
      <p:pic>
        <p:nvPicPr>
          <p:cNvPr id="13" name="Picture 12" descr="A blue rectangle with black text&#10;&#10;Description automatically generated">
            <a:extLst>
              <a:ext uri="{FF2B5EF4-FFF2-40B4-BE49-F238E27FC236}">
                <a16:creationId xmlns:a16="http://schemas.microsoft.com/office/drawing/2014/main" id="{F62F2A07-0BAC-85F1-5804-4060835D97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558" y="3314816"/>
            <a:ext cx="2349500" cy="977900"/>
          </a:xfrm>
          <a:prstGeom prst="rect">
            <a:avLst/>
          </a:prstGeom>
        </p:spPr>
      </p:pic>
      <p:pic>
        <p:nvPicPr>
          <p:cNvPr id="15" name="Picture 14" descr="A llama with a blue and yellow background&#10;&#10;Description automatically generated">
            <a:extLst>
              <a:ext uri="{FF2B5EF4-FFF2-40B4-BE49-F238E27FC236}">
                <a16:creationId xmlns:a16="http://schemas.microsoft.com/office/drawing/2014/main" id="{704FCD2A-7DE9-250F-BB57-5F693591C9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7800" y="2876550"/>
            <a:ext cx="1905000" cy="10668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66CEE2E-60EA-DF73-FFB7-3AD51BA2843F}"/>
              </a:ext>
            </a:extLst>
          </p:cNvPr>
          <p:cNvSpPr txBox="1"/>
          <p:nvPr/>
        </p:nvSpPr>
        <p:spPr>
          <a:xfrm>
            <a:off x="5698067" y="4097867"/>
            <a:ext cx="13564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Llama 3</a:t>
            </a:r>
          </a:p>
        </p:txBody>
      </p:sp>
      <p:pic>
        <p:nvPicPr>
          <p:cNvPr id="18" name="Picture 17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20C0D14A-2A37-B822-8EC5-DFE568DCEF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22551" y="2947664"/>
            <a:ext cx="2527300" cy="5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6022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Agentic LLMs and Personal Assistants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990755"/>
            <a:ext cx="4117368" cy="1010961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2639592"/>
            <a:ext cx="2425700" cy="126354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025" y="1696157"/>
            <a:ext cx="1017292" cy="67582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828" y="4284631"/>
            <a:ext cx="2314169" cy="83981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7DC64CC-D525-5365-2714-EB8C5CEE6851}"/>
              </a:ext>
            </a:extLst>
          </p:cNvPr>
          <p:cNvSpPr txBox="1"/>
          <p:nvPr/>
        </p:nvSpPr>
        <p:spPr>
          <a:xfrm>
            <a:off x="3200400" y="4599810"/>
            <a:ext cx="8643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0200FF"/>
                </a:solidFill>
              </a:rPr>
              <a:t>PA 7</a:t>
            </a:r>
          </a:p>
        </p:txBody>
      </p:sp>
      <p:pic>
        <p:nvPicPr>
          <p:cNvPr id="11" name="Picture 10" descr="A white rectangular object with black text&#10;&#10;Description automatically generated">
            <a:extLst>
              <a:ext uri="{FF2B5EF4-FFF2-40B4-BE49-F238E27FC236}">
                <a16:creationId xmlns:a16="http://schemas.microsoft.com/office/drawing/2014/main" id="{B55BF592-686F-0AA6-89AF-3AFC308B43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2276" y="3126855"/>
            <a:ext cx="4048356" cy="908285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1C53B834-8E3F-1C2E-B48C-91B05083AD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8782" y="1930071"/>
            <a:ext cx="2899465" cy="113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8620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60904B-C7F6-D1BC-B8B2-A893A4EC00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20734-9BA9-E6B6-964E-D020A0396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08385"/>
            <a:ext cx="8382000" cy="726329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this class?</a:t>
            </a:r>
            <a:br>
              <a:rPr lang="en-US" dirty="0"/>
            </a:br>
            <a:r>
              <a:rPr lang="en-US" dirty="0"/>
              <a:t>Intro to more crucial language algorithms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D657D2-F422-F719-23F9-A8FECD42D0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400" y="1556334"/>
            <a:ext cx="7264400" cy="34538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/>
              <a:t>Regular Expressions</a:t>
            </a:r>
          </a:p>
          <a:p>
            <a:pPr marL="0" indent="0">
              <a:buNone/>
            </a:pPr>
            <a:r>
              <a:rPr lang="en-US" sz="2400" dirty="0"/>
              <a:t>Minimum Edit Distance</a:t>
            </a:r>
          </a:p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/>
              <a:t>Information Retrieval/ </a:t>
            </a:r>
            <a:r>
              <a:rPr lang="en-US" sz="2400" dirty="0" err="1"/>
              <a:t>WebSearch</a:t>
            </a:r>
            <a:endParaRPr lang="en-US" sz="2400" dirty="0"/>
          </a:p>
          <a:p>
            <a:pPr marL="0" indent="0" fontAlgn="auto">
              <a:buNone/>
            </a:pPr>
            <a:r>
              <a:rPr lang="en-US" sz="2400" dirty="0"/>
              <a:t>Network algorithms</a:t>
            </a:r>
          </a:p>
          <a:p>
            <a:pPr lvl="1" fontAlgn="auto"/>
            <a:r>
              <a:rPr lang="en-US" sz="2000" dirty="0"/>
              <a:t>PageRank &amp; Centrality</a:t>
            </a:r>
          </a:p>
          <a:p>
            <a:pPr lvl="1" fontAlgn="auto"/>
            <a:r>
              <a:rPr lang="en-US" sz="2000" dirty="0"/>
              <a:t>Power Laws &amp; Clustering</a:t>
            </a:r>
          </a:p>
          <a:p>
            <a:pPr marL="0" indent="0" fontAlgn="auto">
              <a:buNone/>
            </a:pPr>
            <a:r>
              <a:rPr lang="en-US" sz="2400" dirty="0"/>
              <a:t>Recommendation engines</a:t>
            </a:r>
          </a:p>
          <a:p>
            <a:pPr lvl="1" fontAlgn="auto"/>
            <a:r>
              <a:rPr lang="en-US" sz="2000" dirty="0"/>
              <a:t>Collaborative filtering</a:t>
            </a:r>
            <a:endParaRPr lang="en-US" sz="2800" dirty="0"/>
          </a:p>
          <a:p>
            <a:pPr marL="150876" lvl="1" indent="0">
              <a:buNone/>
            </a:pPr>
            <a:endParaRPr lang="en-US" sz="2400" dirty="0"/>
          </a:p>
          <a:p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BD8D5B-A7FE-D873-9A2D-E8E985A30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11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29ACAA7-2FE5-C1B2-5DC2-311CBCAC405F}"/>
              </a:ext>
            </a:extLst>
          </p:cNvPr>
          <p:cNvSpPr txBox="1">
            <a:spLocks/>
          </p:cNvSpPr>
          <p:nvPr/>
        </p:nvSpPr>
        <p:spPr>
          <a:xfrm>
            <a:off x="4724400" y="1504950"/>
            <a:ext cx="4343400" cy="4147134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2400" dirty="0">
              <a:latin typeface="Raleway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62034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832797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 Topic: Information Retrieval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384300"/>
            <a:ext cx="7940041" cy="37591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s-IS" sz="2800" dirty="0"/>
              <a:t>Text-based information retrieval (IR) for web search</a:t>
            </a:r>
          </a:p>
          <a:p>
            <a:pPr marL="0" indent="0">
              <a:buNone/>
            </a:pPr>
            <a:r>
              <a:rPr lang="is-IS" sz="2800" dirty="0"/>
              <a:t>Probably the most frequently used algorithm in the history of the planet</a:t>
            </a:r>
          </a:p>
          <a:p>
            <a:pPr marL="0" indent="0">
              <a:buNone/>
            </a:pPr>
            <a:r>
              <a:rPr lang="is-IS" sz="2800" dirty="0"/>
              <a:t>6,586,013,574 web searches every day</a:t>
            </a:r>
          </a:p>
          <a:p>
            <a:pPr marL="0" indent="0">
              <a:buNone/>
            </a:pPr>
            <a:r>
              <a:rPr lang="is-IS" sz="2800" dirty="0"/>
              <a:t>How does it work? We'll learn:</a:t>
            </a: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is-IS" sz="2800" dirty="0"/>
              <a:t>classic </a:t>
            </a:r>
            <a:r>
              <a:rPr lang="is-IS" sz="2800" b="1" dirty="0"/>
              <a:t>TF/IDF</a:t>
            </a: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is-IS" sz="2800" dirty="0"/>
              <a:t>modern </a:t>
            </a:r>
            <a:r>
              <a:rPr lang="is-IS" sz="2800" b="1" dirty="0"/>
              <a:t>dense retrieval</a:t>
            </a:r>
          </a:p>
          <a:p>
            <a:pPr marL="457200" indent="-285750">
              <a:buFont typeface="Arial" panose="020B0604020202020204" pitchFamily="34" charset="0"/>
              <a:buChar char="•"/>
            </a:pPr>
            <a:r>
              <a:rPr lang="is-IS" sz="2800" dirty="0"/>
              <a:t>LLM-based </a:t>
            </a:r>
            <a:r>
              <a:rPr lang="is-IS" sz="2800" b="1" dirty="0"/>
              <a:t>RAG</a:t>
            </a:r>
            <a:endParaRPr lang="is-IS" sz="2800" dirty="0"/>
          </a:p>
          <a:p>
            <a:pPr marL="0" indent="0">
              <a:buNone/>
            </a:pPr>
            <a:r>
              <a:rPr lang="is-IS" sz="2800" i="1" dirty="0">
                <a:solidFill>
                  <a:srgbClr val="0200FF"/>
                </a:solidFill>
              </a:rPr>
              <a:t>Programming Assignment 3: Search!</a:t>
            </a:r>
          </a:p>
        </p:txBody>
      </p:sp>
    </p:spTree>
    <p:extLst>
      <p:ext uri="{BB962C8B-B14F-4D97-AF65-F5344CB8AC3E}">
        <p14:creationId xmlns:p14="http://schemas.microsoft.com/office/powerpoint/2010/main" val="171572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>
          <a:xfrm>
            <a:off x="304800" y="230864"/>
            <a:ext cx="9764233" cy="452967"/>
          </a:xfrm>
        </p:spPr>
        <p:txBody>
          <a:bodyPr>
            <a:normAutofit fontScale="90000"/>
          </a:bodyPr>
          <a:lstStyle/>
          <a:p>
            <a:r>
              <a:rPr lang="en-US" dirty="0"/>
              <a:t>Computational Biology: Comparing Sequences</a:t>
            </a:r>
          </a:p>
        </p:txBody>
      </p:sp>
      <p:sp>
        <p:nvSpPr>
          <p:cNvPr id="38918" name="Text Box 5"/>
          <p:cNvSpPr txBox="1">
            <a:spLocks noChangeArrowheads="1"/>
          </p:cNvSpPr>
          <p:nvPr/>
        </p:nvSpPr>
        <p:spPr bwMode="auto">
          <a:xfrm>
            <a:off x="1200149" y="846118"/>
            <a:ext cx="6083717" cy="800219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6699"/>
                </a:solidFill>
                <a:latin typeface="Courier New" charset="0"/>
              </a:rPr>
              <a:t>AGGCTATCACCTGACCTCCAGGCCGATGCCC</a:t>
            </a:r>
          </a:p>
          <a:p>
            <a:pPr>
              <a:lnSpc>
                <a:spcPct val="80000"/>
              </a:lnSpc>
            </a:pPr>
            <a:endParaRPr lang="en-US" sz="800" b="1" dirty="0">
              <a:solidFill>
                <a:srgbClr val="006699"/>
              </a:solidFill>
              <a:latin typeface="Courier New" charset="0"/>
            </a:endParaRPr>
          </a:p>
          <a:p>
            <a:pPr>
              <a:lnSpc>
                <a:spcPct val="80000"/>
              </a:lnSpc>
            </a:pPr>
            <a:r>
              <a:rPr lang="en-US" sz="2400" b="1" dirty="0">
                <a:solidFill>
                  <a:srgbClr val="006699"/>
                </a:solidFill>
                <a:latin typeface="Courier New" charset="0"/>
              </a:rPr>
              <a:t>TAGCTATCACGACCGCGGTCGATTTGCCCGAC</a:t>
            </a:r>
          </a:p>
        </p:txBody>
      </p:sp>
      <p:sp>
        <p:nvSpPr>
          <p:cNvPr id="38" name="Text Box 6"/>
          <p:cNvSpPr txBox="1">
            <a:spLocks noChangeArrowheads="1"/>
          </p:cNvSpPr>
          <p:nvPr/>
        </p:nvSpPr>
        <p:spPr bwMode="auto">
          <a:xfrm>
            <a:off x="762000" y="1617643"/>
            <a:ext cx="7018418" cy="954107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CA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C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---</a:t>
            </a:r>
          </a:p>
          <a:p>
            <a:r>
              <a:rPr lang="en-US" sz="800" dirty="0">
                <a:solidFill>
                  <a:srgbClr val="006699"/>
                </a:solidFill>
                <a:latin typeface="Courier New" charset="0"/>
              </a:rPr>
              <a:t>    </a:t>
            </a:r>
            <a:r>
              <a:rPr lang="en-US" sz="800" b="1" dirty="0">
                <a:solidFill>
                  <a:srgbClr val="000066"/>
                </a:solidFill>
                <a:latin typeface="Courier New" charset="0"/>
              </a:rPr>
              <a:t>|  |     |  |  |  |  |  |  |        |  |  |  |  </a:t>
            </a:r>
            <a:r>
              <a:rPr lang="en-US" sz="800" dirty="0">
                <a:solidFill>
                  <a:srgbClr val="006666"/>
                </a:solidFill>
                <a:latin typeface="Courier New" charset="0"/>
              </a:rPr>
              <a:t>x</a:t>
            </a:r>
            <a:r>
              <a:rPr lang="en-US" sz="800" b="1" dirty="0">
                <a:solidFill>
                  <a:srgbClr val="000066"/>
                </a:solidFill>
                <a:latin typeface="Courier New" charset="0"/>
              </a:rPr>
              <a:t>  |        |  |     |  |  |        |  |  |  |  |         </a:t>
            </a:r>
            <a:endParaRPr lang="en-US" sz="800" dirty="0">
              <a:solidFill>
                <a:srgbClr val="006699"/>
              </a:solidFill>
              <a:latin typeface="Courier New" charset="0"/>
            </a:endParaRPr>
          </a:p>
          <a:p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AG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CTATCAC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GACC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--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GG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CGA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TT</a:t>
            </a:r>
            <a:r>
              <a:rPr lang="en-US" sz="2400" b="1" dirty="0">
                <a:solidFill>
                  <a:srgbClr val="000066"/>
                </a:solidFill>
                <a:latin typeface="Courier New" charset="0"/>
              </a:rPr>
              <a:t>TGCCC</a:t>
            </a:r>
            <a:r>
              <a:rPr lang="en-US" sz="2400" dirty="0">
                <a:solidFill>
                  <a:srgbClr val="006699"/>
                </a:solidFill>
                <a:latin typeface="Courier New" charset="0"/>
              </a:rPr>
              <a:t>GAC</a:t>
            </a:r>
          </a:p>
        </p:txBody>
      </p:sp>
      <p:sp>
        <p:nvSpPr>
          <p:cNvPr id="38920" name="Rectangle 38"/>
          <p:cNvSpPr>
            <a:spLocks noChangeArrowheads="1"/>
          </p:cNvSpPr>
          <p:nvPr/>
        </p:nvSpPr>
        <p:spPr bwMode="auto">
          <a:xfrm>
            <a:off x="990600" y="2534632"/>
            <a:ext cx="7848600" cy="273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b="1" dirty="0">
                <a:solidFill>
                  <a:srgbClr val="A50021"/>
                </a:solidFill>
                <a:latin typeface="Raleway" pitchFamily="2" charset="77"/>
                <a:ea typeface="Calibri" charset="0"/>
                <a:cs typeface="Calibri" charset="0"/>
              </a:rPr>
              <a:t>Sequence comparison is key to</a:t>
            </a:r>
          </a:p>
          <a:p>
            <a:pPr>
              <a:buFontTx/>
              <a:buChar char="•"/>
            </a:pPr>
            <a:r>
              <a:rPr lang="en-US" dirty="0">
                <a:latin typeface="Raleway" pitchFamily="2" charset="77"/>
                <a:ea typeface="Calibri" charset="0"/>
                <a:cs typeface="Calibri" charset="0"/>
              </a:rPr>
              <a:t>   Finding genes</a:t>
            </a:r>
          </a:p>
          <a:p>
            <a:pPr>
              <a:buFontTx/>
              <a:buChar char="•"/>
            </a:pPr>
            <a:r>
              <a:rPr lang="en-US" dirty="0">
                <a:latin typeface="Raleway" pitchFamily="2" charset="77"/>
                <a:ea typeface="Calibri" charset="0"/>
                <a:cs typeface="Calibri" charset="0"/>
              </a:rPr>
              <a:t>   Determining function</a:t>
            </a:r>
          </a:p>
          <a:p>
            <a:pPr>
              <a:buFontTx/>
              <a:buChar char="•"/>
            </a:pPr>
            <a:r>
              <a:rPr lang="en-US" dirty="0">
                <a:latin typeface="Raleway" pitchFamily="2" charset="77"/>
                <a:ea typeface="Calibri" charset="0"/>
                <a:cs typeface="Calibri" charset="0"/>
              </a:rPr>
              <a:t>   Uncovering evolutionary processes</a:t>
            </a:r>
          </a:p>
          <a:p>
            <a:r>
              <a:rPr lang="en-US" b="1" dirty="0">
                <a:solidFill>
                  <a:srgbClr val="A4001D"/>
                </a:solidFill>
                <a:latin typeface="Raleway" pitchFamily="2" charset="77"/>
                <a:ea typeface="Calibri" charset="0"/>
                <a:cs typeface="Calibri" charset="0"/>
              </a:rPr>
              <a:t>This is also how we evaluate LLM functions like speech recognition</a:t>
            </a:r>
            <a:endParaRPr lang="en-US" sz="1200" dirty="0">
              <a:latin typeface="Raleway" pitchFamily="2" charset="77"/>
              <a:ea typeface="Calibri" charset="0"/>
              <a:cs typeface="Calibri" charset="0"/>
            </a:endParaRPr>
          </a:p>
          <a:p>
            <a:r>
              <a:rPr lang="en-US" sz="2800" i="1" dirty="0">
                <a:solidFill>
                  <a:srgbClr val="0200FF"/>
                </a:solidFill>
                <a:latin typeface="Raleway" pitchFamily="2" charset="77"/>
                <a:ea typeface="Calibri" charset="0"/>
                <a:cs typeface="Calibri" charset="0"/>
              </a:rPr>
              <a:t>Minimum edit distance (Quiz 1)</a:t>
            </a:r>
          </a:p>
        </p:txBody>
      </p:sp>
    </p:spTree>
    <p:extLst>
      <p:ext uri="{BB962C8B-B14F-4D97-AF65-F5344CB8AC3E}">
        <p14:creationId xmlns:p14="http://schemas.microsoft.com/office/powerpoint/2010/main" val="2361238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AAF096-8289-A245-B29A-115707C57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20161"/>
            <a:ext cx="8991600" cy="609600"/>
          </a:xfrm>
        </p:spPr>
        <p:txBody>
          <a:bodyPr>
            <a:noAutofit/>
          </a:bodyPr>
          <a:lstStyle/>
          <a:p>
            <a:r>
              <a:rPr lang="en-US" sz="2800" b="0" dirty="0"/>
              <a:t>Example Topic: Logistic Regression for Text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55BA58-787F-1B45-A7BE-CED130419C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5340" y="1428750"/>
            <a:ext cx="5029200" cy="3962400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Haiti Earthquake 2010</a:t>
            </a:r>
          </a:p>
          <a:p>
            <a:r>
              <a:rPr lang="en-US" sz="2800" dirty="0"/>
              <a:t>Classifying SMS messages</a:t>
            </a:r>
          </a:p>
          <a:p>
            <a:pPr marL="0" indent="0">
              <a:buNone/>
            </a:pPr>
            <a:r>
              <a:rPr lang="en-US" sz="2800" dirty="0" err="1">
                <a:solidFill>
                  <a:srgbClr val="0000CC"/>
                </a:solidFill>
              </a:rPr>
              <a:t>Mwen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thomassin</a:t>
            </a:r>
            <a:r>
              <a:rPr lang="en-US" sz="2800" dirty="0">
                <a:solidFill>
                  <a:srgbClr val="0000CC"/>
                </a:solidFill>
              </a:rPr>
              <a:t> 32 nan </a:t>
            </a:r>
            <a:r>
              <a:rPr lang="en-US" sz="2800" dirty="0" err="1">
                <a:solidFill>
                  <a:srgbClr val="0000CC"/>
                </a:solidFill>
              </a:rPr>
              <a:t>pyron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mwen</a:t>
            </a:r>
            <a:r>
              <a:rPr lang="en-US" sz="2800" dirty="0">
                <a:solidFill>
                  <a:srgbClr val="0000CC"/>
                </a:solidFill>
              </a:rPr>
              <a:t> ta </a:t>
            </a:r>
            <a:r>
              <a:rPr lang="en-US" sz="2800" dirty="0" err="1">
                <a:solidFill>
                  <a:srgbClr val="0000CC"/>
                </a:solidFill>
              </a:rPr>
              <a:t>renmen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jwen</a:t>
            </a:r>
            <a:r>
              <a:rPr lang="en-US" sz="2800" dirty="0">
                <a:solidFill>
                  <a:srgbClr val="0000CC"/>
                </a:solidFill>
              </a:rPr>
              <a:t> yon </a:t>
            </a:r>
            <a:r>
              <a:rPr lang="en-US" sz="2800" dirty="0" err="1">
                <a:solidFill>
                  <a:srgbClr val="0000CC"/>
                </a:solidFill>
              </a:rPr>
              <a:t>ti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dlo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gras</a:t>
            </a:r>
            <a:r>
              <a:rPr lang="en-US" sz="2800" dirty="0">
                <a:solidFill>
                  <a:srgbClr val="0000CC"/>
                </a:solidFill>
              </a:rPr>
              <a:t> a </a:t>
            </a:r>
            <a:r>
              <a:rPr lang="en-US" sz="2800" dirty="0" err="1">
                <a:solidFill>
                  <a:srgbClr val="0000CC"/>
                </a:solidFill>
              </a:rPr>
              <a:t>dieu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bo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lakay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mwen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anfom</a:t>
            </a:r>
            <a:r>
              <a:rPr lang="en-US" sz="2800" dirty="0">
                <a:solidFill>
                  <a:srgbClr val="0000CC"/>
                </a:solidFill>
              </a:rPr>
              <a:t> se </a:t>
            </a:r>
            <a:r>
              <a:rPr lang="en-US" sz="2800" dirty="0" err="1">
                <a:solidFill>
                  <a:srgbClr val="0000CC"/>
                </a:solidFill>
              </a:rPr>
              <a:t>sel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dlo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nou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r>
              <a:rPr lang="en-US" sz="2800" dirty="0" err="1">
                <a:solidFill>
                  <a:srgbClr val="0000CC"/>
                </a:solidFill>
              </a:rPr>
              <a:t>bezwen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</a:p>
          <a:p>
            <a:pPr marL="457200" lvl="1" indent="0">
              <a:buNone/>
            </a:pPr>
            <a:r>
              <a:rPr lang="en-US" sz="2400" dirty="0">
                <a:solidFill>
                  <a:srgbClr val="0000CC"/>
                </a:solidFill>
              </a:rPr>
              <a:t>I am in </a:t>
            </a:r>
            <a:r>
              <a:rPr lang="en-US" sz="2400" dirty="0" err="1">
                <a:solidFill>
                  <a:srgbClr val="0000CC"/>
                </a:solidFill>
              </a:rPr>
              <a:t>Thomassin</a:t>
            </a:r>
            <a:r>
              <a:rPr lang="en-US" sz="2400" dirty="0">
                <a:solidFill>
                  <a:srgbClr val="0000CC"/>
                </a:solidFill>
              </a:rPr>
              <a:t> number 32, in the area named Pyron. I would like to have some water. Thank God we are fine, but we desperately need water. </a:t>
            </a:r>
          </a:p>
          <a:p>
            <a:endParaRPr lang="en-US" dirty="0"/>
          </a:p>
        </p:txBody>
      </p:sp>
      <p:pic>
        <p:nvPicPr>
          <p:cNvPr id="5" name="Picture 4" descr="a picture of a rubble after an earthquake">
            <a:extLst>
              <a:ext uri="{FF2B5EF4-FFF2-40B4-BE49-F238E27FC236}">
                <a16:creationId xmlns:a16="http://schemas.microsoft.com/office/drawing/2014/main" id="{1EEE100F-7556-924A-9CD8-02629CF5F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5843" y="895350"/>
            <a:ext cx="3732451" cy="263604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532AD98-77C1-7147-946F-2D568187961F}"/>
              </a:ext>
            </a:extLst>
          </p:cNvPr>
          <p:cNvSpPr txBox="1"/>
          <p:nvPr/>
        </p:nvSpPr>
        <p:spPr>
          <a:xfrm>
            <a:off x="5562601" y="4019550"/>
            <a:ext cx="35556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s-IS" i="1" dirty="0"/>
              <a:t>Programming Assignment 2: Triage!</a:t>
            </a:r>
          </a:p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1F90274-C62F-D226-0429-03DE24C538B7}"/>
              </a:ext>
            </a:extLst>
          </p:cNvPr>
          <p:cNvSpPr txBox="1"/>
          <p:nvPr/>
        </p:nvSpPr>
        <p:spPr>
          <a:xfrm>
            <a:off x="176842" y="855017"/>
            <a:ext cx="2950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0" dirty="0">
                <a:latin typeface="+mn-lt"/>
              </a:rPr>
              <a:t>Disaster Response!</a:t>
            </a:r>
            <a:endParaRPr lang="en-US" sz="2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74363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72090"/>
            <a:ext cx="7543800" cy="588965"/>
          </a:xfrm>
        </p:spPr>
        <p:txBody>
          <a:bodyPr>
            <a:normAutofit fontScale="90000"/>
          </a:bodyPr>
          <a:lstStyle/>
          <a:p>
            <a:r>
              <a:rPr lang="en-US" dirty="0"/>
              <a:t>Recommendation Engines: The Good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4374" y="1733550"/>
            <a:ext cx="5879626" cy="2790064"/>
          </a:xfrm>
          <a:prstGeom prst="rect">
            <a:avLst/>
          </a:prstGeom>
        </p:spPr>
      </p:pic>
      <p:pic>
        <p:nvPicPr>
          <p:cNvPr id="8" name="Picture 7" descr="A picture of the &quot;LAnguage of Food&quot; book">
            <a:extLst>
              <a:ext uri="{FF2B5EF4-FFF2-40B4-BE49-F238E27FC236}">
                <a16:creationId xmlns:a16="http://schemas.microsoft.com/office/drawing/2014/main" id="{72DD7636-A909-CD45-8028-13972F41F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231942"/>
            <a:ext cx="2371792" cy="367433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3688B25-178B-FC40-A02B-3A3916827F11}"/>
              </a:ext>
            </a:extLst>
          </p:cNvPr>
          <p:cNvSpPr txBox="1"/>
          <p:nvPr/>
        </p:nvSpPr>
        <p:spPr>
          <a:xfrm>
            <a:off x="228600" y="733102"/>
            <a:ext cx="26003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you bought….</a:t>
            </a:r>
          </a:p>
        </p:txBody>
      </p:sp>
    </p:spTree>
    <p:extLst>
      <p:ext uri="{BB962C8B-B14F-4D97-AF65-F5344CB8AC3E}">
        <p14:creationId xmlns:p14="http://schemas.microsoft.com/office/powerpoint/2010/main" val="3953440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D11D5-B87D-084B-8646-CF9A447D35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214953"/>
            <a:ext cx="806196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And the dark side: YouTube Radicalization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70B591-832F-814F-ADDC-389A9774D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535840" y="4888452"/>
            <a:ext cx="873524" cy="230232"/>
          </a:xfrm>
        </p:spPr>
        <p:txBody>
          <a:bodyPr/>
          <a:lstStyle/>
          <a:p>
            <a:fld id="{D07771B2-D7F7-364E-B6F3-F7FE93606BCE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 descr="a picture of lots of youtube stills implying radicalization">
            <a:extLst>
              <a:ext uri="{FF2B5EF4-FFF2-40B4-BE49-F238E27FC236}">
                <a16:creationId xmlns:a16="http://schemas.microsoft.com/office/drawing/2014/main" id="{43DD9413-4B16-1649-8E65-826705D791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237" y="575998"/>
            <a:ext cx="6801127" cy="4567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20781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6BFAC-E264-1740-B93D-22BAB67078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You'll implement LLM agents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48F9FD-3B53-E082-6EF8-43DBAE43A1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Using the collaborative filtering algorithm for recommendations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A3BF3F-895C-D357-22CC-76EC19830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17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4FB6C09-4560-EAFC-BBC7-21DC8015981D}"/>
              </a:ext>
            </a:extLst>
          </p:cNvPr>
          <p:cNvSpPr txBox="1"/>
          <p:nvPr/>
        </p:nvSpPr>
        <p:spPr>
          <a:xfrm>
            <a:off x="3274209" y="3486150"/>
            <a:ext cx="2595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200FF"/>
                </a:solidFill>
              </a:rPr>
              <a:t>PA 7 and Quiz 8</a:t>
            </a:r>
          </a:p>
        </p:txBody>
      </p:sp>
    </p:spTree>
    <p:extLst>
      <p:ext uri="{BB962C8B-B14F-4D97-AF65-F5344CB8AC3E}">
        <p14:creationId xmlns:p14="http://schemas.microsoft.com/office/powerpoint/2010/main" val="4710326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26E61E-F525-D08A-980B-0F83012499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987ED5BC-3583-A53D-FA9C-264BF3E3C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742950"/>
            <a:ext cx="7543800" cy="680397"/>
          </a:xfrm>
        </p:spPr>
        <p:txBody>
          <a:bodyPr>
            <a:normAutofit fontScale="90000"/>
          </a:bodyPr>
          <a:lstStyle/>
          <a:p>
            <a:r>
              <a:rPr lang="en-US" dirty="0"/>
              <a:t>What is this class?</a:t>
            </a:r>
            <a:br>
              <a:rPr lang="en-US" dirty="0"/>
            </a:br>
            <a:r>
              <a:rPr lang="en-US" dirty="0"/>
              <a:t>Introduction to Social NLP and Computational Social Science</a:t>
            </a:r>
          </a:p>
        </p:txBody>
      </p:sp>
      <p:sp>
        <p:nvSpPr>
          <p:cNvPr id="19459" name="Content Placeholder 2">
            <a:extLst>
              <a:ext uri="{FF2B5EF4-FFF2-40B4-BE49-F238E27FC236}">
                <a16:creationId xmlns:a16="http://schemas.microsoft.com/office/drawing/2014/main" id="{3E72BF65-01D7-1776-F023-9689B02653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962150"/>
            <a:ext cx="8153400" cy="3276600"/>
          </a:xfrm>
        </p:spPr>
        <p:txBody>
          <a:bodyPr>
            <a:normAutofit/>
          </a:bodyPr>
          <a:lstStyle/>
          <a:p>
            <a:r>
              <a:rPr lang="en-US" sz="2800" dirty="0"/>
              <a:t>NLP and LLMs can be </a:t>
            </a:r>
            <a:r>
              <a:rPr lang="en-US" sz="2800" b="1" dirty="0"/>
              <a:t>socially aware </a:t>
            </a:r>
            <a:r>
              <a:rPr lang="en-US" sz="2800" dirty="0"/>
              <a:t>and</a:t>
            </a:r>
            <a:r>
              <a:rPr lang="en-US" sz="2800" b="1" dirty="0"/>
              <a:t> social actors.</a:t>
            </a:r>
            <a:endParaRPr lang="en-US" sz="2800" dirty="0"/>
          </a:p>
          <a:p>
            <a:pPr marL="406400" indent="-287338">
              <a:buFont typeface="Arial" panose="020B0604020202020204" pitchFamily="34" charset="0"/>
              <a:buChar char="•"/>
            </a:pPr>
            <a:r>
              <a:rPr lang="en-US" sz="2800" dirty="0"/>
              <a:t>This can lead them to be biased</a:t>
            </a:r>
          </a:p>
          <a:p>
            <a:pPr marL="406400" indent="-287338">
              <a:buFont typeface="Arial" panose="020B0604020202020204" pitchFamily="34" charset="0"/>
              <a:buChar char="•"/>
            </a:pPr>
            <a:r>
              <a:rPr lang="en-US" sz="2800" dirty="0"/>
              <a:t>But we can also use them to analyze human biases</a:t>
            </a:r>
          </a:p>
          <a:p>
            <a:pPr marL="0" indent="0">
              <a:buNone/>
            </a:pPr>
            <a:endParaRPr lang="en-US" sz="2400" dirty="0"/>
          </a:p>
          <a:p>
            <a:pPr marL="150876" lvl="1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47770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91E279-61F6-D7ED-98F5-E9A0009DE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We'll study social flaws in LLM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3B193D-068E-10D7-5496-E5D7DDD3B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384300"/>
            <a:ext cx="4206241" cy="3734383"/>
          </a:xfrm>
        </p:spPr>
        <p:txBody>
          <a:bodyPr>
            <a:normAutofit/>
          </a:bodyPr>
          <a:lstStyle/>
          <a:p>
            <a:r>
              <a:rPr lang="en-US" sz="2800" dirty="0"/>
              <a:t>LLMs hallucinate</a:t>
            </a:r>
          </a:p>
          <a:p>
            <a:r>
              <a:rPr lang="en-US" sz="2800" dirty="0"/>
              <a:t>LLMs are overconfident</a:t>
            </a:r>
          </a:p>
          <a:p>
            <a:r>
              <a:rPr lang="en-US" sz="2800" dirty="0"/>
              <a:t>LLMs are sycophantic</a:t>
            </a:r>
          </a:p>
          <a:p>
            <a:r>
              <a:rPr lang="en-US" sz="2800" dirty="0"/>
              <a:t>LLMs display stereotypes about every group (Asians, Muslim, Blacks, women)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2B9CA1-3883-2ABA-4B67-3EA8A83B1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19</a:t>
            </a:fld>
            <a:endParaRPr lang="en-US"/>
          </a:p>
        </p:txBody>
      </p:sp>
      <p:pic>
        <p:nvPicPr>
          <p:cNvPr id="5" name="Picture 4" descr="A robot hand reaching out to a crowd of people&#10;&#10;Description automatically generated">
            <a:extLst>
              <a:ext uri="{FF2B5EF4-FFF2-40B4-BE49-F238E27FC236}">
                <a16:creationId xmlns:a16="http://schemas.microsoft.com/office/drawing/2014/main" id="{99715A7E-7B23-EFBA-5394-65D3602A0A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415" r="14720" b="-2"/>
          <a:stretch/>
        </p:blipFill>
        <p:spPr>
          <a:xfrm>
            <a:off x="5410200" y="1336862"/>
            <a:ext cx="3651960" cy="2685180"/>
          </a:xfrm>
          <a:prstGeom prst="rect">
            <a:avLst/>
          </a:prstGeo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E12257-A6C1-5C8F-02B5-6507896BF33A}"/>
              </a:ext>
            </a:extLst>
          </p:cNvPr>
          <p:cNvSpPr txBox="1"/>
          <p:nvPr/>
        </p:nvSpPr>
        <p:spPr>
          <a:xfrm>
            <a:off x="5931326" y="4073126"/>
            <a:ext cx="32126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The Decoder, Matthias Bastian, created by Dall-E</a:t>
            </a:r>
          </a:p>
        </p:txBody>
      </p:sp>
    </p:spTree>
    <p:extLst>
      <p:ext uri="{BB962C8B-B14F-4D97-AF65-F5344CB8AC3E}">
        <p14:creationId xmlns:p14="http://schemas.microsoft.com/office/powerpoint/2010/main" val="5577947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447F3-DC97-EF97-2843-E435DA973F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5822" y="79185"/>
            <a:ext cx="7543800" cy="1088068"/>
          </a:xfrm>
        </p:spPr>
        <p:txBody>
          <a:bodyPr anchor="b">
            <a:normAutofit fontScale="90000"/>
          </a:bodyPr>
          <a:lstStyle/>
          <a:p>
            <a:r>
              <a:rPr lang="en-US" sz="2800" dirty="0"/>
              <a:t>Example topic: Applying social NLP to humanities, social science, cultural analytics, text data science!</a:t>
            </a:r>
          </a:p>
        </p:txBody>
      </p:sp>
      <p:pic>
        <p:nvPicPr>
          <p:cNvPr id="7" name="Picture 6" descr="The cover of the book &quot;The Language of Food&quot;">
            <a:extLst>
              <a:ext uri="{FF2B5EF4-FFF2-40B4-BE49-F238E27FC236}">
                <a16:creationId xmlns:a16="http://schemas.microsoft.com/office/drawing/2014/main" id="{2CF99E60-6AA2-D2FD-2528-B20BC6FA9A9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550" r="-1" b="22171"/>
          <a:stretch/>
        </p:blipFill>
        <p:spPr>
          <a:xfrm>
            <a:off x="4617722" y="1309378"/>
            <a:ext cx="4251960" cy="3464559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EF276-9C20-BCD6-23D9-412BA0C05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425345" y="4844840"/>
            <a:ext cx="984019" cy="27384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D07771B2-D7F7-364E-B6F3-F7FE93606BCE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  <p:pic>
        <p:nvPicPr>
          <p:cNvPr id="11" name="Content Placeholder 10" descr="A cover of a book&#10;&#10;Description automatically generated">
            <a:extLst>
              <a:ext uri="{FF2B5EF4-FFF2-40B4-BE49-F238E27FC236}">
                <a16:creationId xmlns:a16="http://schemas.microsoft.com/office/drawing/2014/main" id="{D9C45DE9-DF3A-EF41-5C23-31D528273FB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3107773" y="2983955"/>
            <a:ext cx="1303198" cy="1875702"/>
          </a:xfrm>
        </p:spPr>
      </p:pic>
      <p:pic>
        <p:nvPicPr>
          <p:cNvPr id="15" name="Picture 14" descr="A book with text on it&#10;&#10;Description automatically generated">
            <a:extLst>
              <a:ext uri="{FF2B5EF4-FFF2-40B4-BE49-F238E27FC236}">
                <a16:creationId xmlns:a16="http://schemas.microsoft.com/office/drawing/2014/main" id="{BFBBE823-9A48-C078-0B7A-98ACFE8B593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3171" y="1309378"/>
            <a:ext cx="1534172" cy="2287478"/>
          </a:xfrm>
          <a:prstGeom prst="rect">
            <a:avLst/>
          </a:prstGeom>
        </p:spPr>
      </p:pic>
      <p:pic>
        <p:nvPicPr>
          <p:cNvPr id="19" name="Picture 18" descr="A book with a person's face on it&#10;&#10;Description automatically generated">
            <a:extLst>
              <a:ext uri="{FF2B5EF4-FFF2-40B4-BE49-F238E27FC236}">
                <a16:creationId xmlns:a16="http://schemas.microsoft.com/office/drawing/2014/main" id="{85157498-454A-FCAD-8903-6334616497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8193" t="2395" r="9394" b="2155"/>
          <a:stretch/>
        </p:blipFill>
        <p:spPr>
          <a:xfrm>
            <a:off x="215189" y="1277511"/>
            <a:ext cx="2341882" cy="3704251"/>
          </a:xfrm>
          <a:prstGeom prst="rect">
            <a:avLst/>
          </a:prstGeom>
        </p:spPr>
      </p:pic>
      <p:pic>
        <p:nvPicPr>
          <p:cNvPr id="13" name="Picture 12" descr="A book cover with an egg shaped object&#10;&#10;Description automatically generated">
            <a:extLst>
              <a:ext uri="{FF2B5EF4-FFF2-40B4-BE49-F238E27FC236}">
                <a16:creationId xmlns:a16="http://schemas.microsoft.com/office/drawing/2014/main" id="{AFF532DE-F643-9887-51FE-5D22B96B3BDF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7279" r="17204"/>
          <a:stretch/>
        </p:blipFill>
        <p:spPr>
          <a:xfrm>
            <a:off x="2177122" y="2571750"/>
            <a:ext cx="1447800" cy="22098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66EB0BB-81AF-BE90-390E-A1E35C52E4C8}"/>
              </a:ext>
            </a:extLst>
          </p:cNvPr>
          <p:cNvSpPr txBox="1"/>
          <p:nvPr/>
        </p:nvSpPr>
        <p:spPr>
          <a:xfrm>
            <a:off x="2311443" y="4750929"/>
            <a:ext cx="6629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49644" lvl="1"/>
            <a:r>
              <a:rPr lang="en-US" sz="2400" dirty="0">
                <a:latin typeface="Raleway" pitchFamily="2" charset="77"/>
              </a:rPr>
              <a:t>Detecting latent meaning</a:t>
            </a:r>
          </a:p>
        </p:txBody>
      </p:sp>
    </p:spTree>
    <p:extLst>
      <p:ext uri="{BB962C8B-B14F-4D97-AF65-F5344CB8AC3E}">
        <p14:creationId xmlns:p14="http://schemas.microsoft.com/office/powerpoint/2010/main" val="14162032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62000" y="148331"/>
            <a:ext cx="7391400" cy="648378"/>
          </a:xfrm>
        </p:spPr>
        <p:txBody>
          <a:bodyPr>
            <a:normAutofit/>
          </a:bodyPr>
          <a:lstStyle/>
          <a:p>
            <a:r>
              <a:rPr lang="en-US" dirty="0"/>
              <a:t>Sentiment in Restaurant Reviews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95400" y="861016"/>
            <a:ext cx="6822649" cy="57596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Dan Jurafsky, Victor Chahuneau, Bryan R. </a:t>
            </a:r>
            <a:r>
              <a:rPr lang="en-US" dirty="0" err="1"/>
              <a:t>Routledge</a:t>
            </a:r>
            <a:r>
              <a:rPr lang="en-US" dirty="0"/>
              <a:t>, and Noah A. Smith. 2014. Narrative framing of consumer sentiment in online restaurant reviews. First Monday 19:4</a:t>
            </a:r>
            <a:endParaRPr lang="en-US" sz="19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152400" y="2448142"/>
            <a:ext cx="8763000" cy="2300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charset="2"/>
              <a:buChar char=""/>
              <a:defRPr sz="26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1pPr>
            <a:lvl2pPr marL="547688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charset="2"/>
              <a:buChar char=""/>
              <a:defRPr sz="24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2pPr>
            <a:lvl3pPr marL="822325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3pPr>
            <a:lvl4pPr marL="1096963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4pPr>
            <a:lvl5pPr marL="1371600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9316" lvl="1" indent="0" defTabSz="685800">
              <a:buNone/>
            </a:pPr>
            <a:r>
              <a:rPr lang="en-US" sz="2800" dirty="0">
                <a:solidFill>
                  <a:srgbClr val="0000FF"/>
                </a:solidFill>
                <a:latin typeface="Raleway" pitchFamily="2" charset="77"/>
              </a:rPr>
              <a:t>The bartender....... absolutely horrible........ we waited 10 min before we even got her attention........ and then we had to wait 45 - FORTY FIVE! - minutes for our entrees… stalk the waitress to get the cheque… she didn't make eye contact or even break her stride to wait for a response </a:t>
            </a:r>
            <a:r>
              <a:rPr lang="en-US" sz="2800" dirty="0">
                <a:solidFill>
                  <a:srgbClr val="0000FF"/>
                </a:solidFill>
              </a:rPr>
              <a:t>……..</a:t>
            </a:r>
          </a:p>
        </p:txBody>
      </p:sp>
      <p:sp>
        <p:nvSpPr>
          <p:cNvPr id="9" name="Content Placeholder 2"/>
          <p:cNvSpPr txBox="1">
            <a:spLocks/>
          </p:cNvSpPr>
          <p:nvPr/>
        </p:nvSpPr>
        <p:spPr bwMode="auto">
          <a:xfrm>
            <a:off x="2438400" y="1497404"/>
            <a:ext cx="4944824" cy="519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charset="2"/>
              <a:buChar char=""/>
              <a:defRPr sz="26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1pPr>
            <a:lvl2pPr marL="547688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charset="2"/>
              <a:buChar char=""/>
              <a:defRPr sz="24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2pPr>
            <a:lvl3pPr marL="822325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3pPr>
            <a:lvl4pPr marL="1096963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4pPr>
            <a:lvl5pPr marL="1371600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9316" lvl="1" indent="0">
              <a:buNone/>
            </a:pPr>
            <a:r>
              <a:rPr lang="en-US" dirty="0">
                <a:latin typeface="Raleway" pitchFamily="2" charset="77"/>
              </a:rPr>
              <a:t>900,000 Yelp reviews online</a:t>
            </a:r>
          </a:p>
          <a:p>
            <a:pPr marL="239316" lvl="1" indent="0">
              <a:buNone/>
            </a:pPr>
            <a:endParaRPr lang="en-US" sz="1800" dirty="0"/>
          </a:p>
        </p:txBody>
      </p:sp>
      <p:sp>
        <p:nvSpPr>
          <p:cNvPr id="2" name="TextBox 1"/>
          <p:cNvSpPr txBox="1"/>
          <p:nvPr/>
        </p:nvSpPr>
        <p:spPr>
          <a:xfrm>
            <a:off x="434382" y="1986477"/>
            <a:ext cx="42482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aleway" pitchFamily="2" charset="77"/>
              </a:rPr>
              <a:t>A very bad (one-star) review:</a:t>
            </a:r>
          </a:p>
        </p:txBody>
      </p:sp>
    </p:spTree>
    <p:extLst>
      <p:ext uri="{BB962C8B-B14F-4D97-AF65-F5344CB8AC3E}">
        <p14:creationId xmlns:p14="http://schemas.microsoft.com/office/powerpoint/2010/main" val="593407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361951"/>
            <a:ext cx="8001000" cy="685800"/>
          </a:xfrm>
        </p:spPr>
        <p:txBody>
          <a:bodyPr>
            <a:noAutofit/>
          </a:bodyPr>
          <a:lstStyle/>
          <a:p>
            <a:r>
              <a:rPr lang="en-US" dirty="0"/>
              <a:t>What is the language of bad reviews?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52550"/>
            <a:ext cx="8382000" cy="3926438"/>
          </a:xfrm>
        </p:spPr>
        <p:txBody>
          <a:bodyPr>
            <a:normAutofit/>
          </a:bodyPr>
          <a:lstStyle/>
          <a:p>
            <a:r>
              <a:rPr lang="en-US" sz="2400" dirty="0"/>
              <a:t>Negative sentiment language</a:t>
            </a:r>
          </a:p>
          <a:p>
            <a:pPr marL="239316" lvl="1" indent="0">
              <a:buNone/>
            </a:pPr>
            <a:r>
              <a:rPr lang="en-US" sz="2250" dirty="0">
                <a:solidFill>
                  <a:srgbClr val="0000FF"/>
                </a:solidFill>
              </a:rPr>
              <a:t>horrible awful terrible bad disgusting</a:t>
            </a:r>
          </a:p>
          <a:p>
            <a:r>
              <a:rPr lang="en-US" sz="2400" dirty="0"/>
              <a:t>Past narratives about people</a:t>
            </a:r>
          </a:p>
          <a:p>
            <a:pPr marL="239316" lvl="1" indent="0">
              <a:buNone/>
            </a:pPr>
            <a:r>
              <a:rPr lang="en-US" sz="2200" dirty="0">
                <a:solidFill>
                  <a:srgbClr val="0000FF"/>
                </a:solidFill>
              </a:rPr>
              <a:t>waited</a:t>
            </a:r>
            <a:r>
              <a:rPr lang="en-US" sz="2200" dirty="0"/>
              <a:t>, </a:t>
            </a:r>
            <a:r>
              <a:rPr lang="en-US" sz="2200" dirty="0">
                <a:solidFill>
                  <a:srgbClr val="0000FF"/>
                </a:solidFill>
              </a:rPr>
              <a:t>didn’t</a:t>
            </a:r>
            <a:r>
              <a:rPr lang="en-US" sz="2200" dirty="0"/>
              <a:t>, </a:t>
            </a:r>
            <a:r>
              <a:rPr lang="en-US" sz="2200" dirty="0">
                <a:solidFill>
                  <a:srgbClr val="0000FF"/>
                </a:solidFill>
              </a:rPr>
              <a:t>was</a:t>
            </a:r>
            <a:endParaRPr lang="en-US" sz="2200" dirty="0"/>
          </a:p>
          <a:p>
            <a:pPr marL="239316" lvl="1" indent="0">
              <a:buNone/>
            </a:pPr>
            <a:r>
              <a:rPr lang="en-US" sz="2250" dirty="0">
                <a:solidFill>
                  <a:srgbClr val="0000FF"/>
                </a:solidFill>
              </a:rPr>
              <a:t>he, she, his, her, </a:t>
            </a:r>
          </a:p>
          <a:p>
            <a:pPr marL="239316" lvl="1" indent="0">
              <a:buNone/>
            </a:pPr>
            <a:r>
              <a:rPr lang="en-US" sz="2250" dirty="0">
                <a:solidFill>
                  <a:srgbClr val="0000FF"/>
                </a:solidFill>
              </a:rPr>
              <a:t>manager, customer, waitress, waiter</a:t>
            </a:r>
            <a:r>
              <a:rPr lang="en-US" dirty="0">
                <a:solidFill>
                  <a:srgbClr val="0000FF"/>
                </a:solidFill>
              </a:rPr>
              <a:t> </a:t>
            </a:r>
          </a:p>
          <a:p>
            <a:r>
              <a:rPr lang="en-US" sz="2400" dirty="0">
                <a:solidFill>
                  <a:srgbClr val="000000"/>
                </a:solidFill>
              </a:rPr>
              <a:t>Frequent mentions of </a:t>
            </a:r>
            <a:r>
              <a:rPr lang="en-US" sz="2400" dirty="0">
                <a:solidFill>
                  <a:srgbClr val="0000FF"/>
                </a:solidFill>
              </a:rPr>
              <a:t>we </a:t>
            </a:r>
            <a:r>
              <a:rPr lang="en-US" sz="2400" dirty="0">
                <a:solidFill>
                  <a:srgbClr val="000000"/>
                </a:solidFill>
              </a:rPr>
              <a:t>and</a:t>
            </a:r>
            <a:r>
              <a:rPr lang="en-US" sz="2400" dirty="0">
                <a:solidFill>
                  <a:srgbClr val="0000FF"/>
                </a:solidFill>
              </a:rPr>
              <a:t> us</a:t>
            </a:r>
          </a:p>
          <a:p>
            <a:pPr marL="239316" lvl="1" indent="0">
              <a:buNone/>
            </a:pPr>
            <a:r>
              <a:rPr lang="en-US" sz="2250" dirty="0">
                <a:solidFill>
                  <a:srgbClr val="0000FF"/>
                </a:solidFill>
              </a:rPr>
              <a:t>... </a:t>
            </a:r>
            <a:r>
              <a:rPr lang="en-US" sz="2250" b="1" dirty="0">
                <a:solidFill>
                  <a:srgbClr val="0000FF"/>
                </a:solidFill>
              </a:rPr>
              <a:t>we</a:t>
            </a:r>
            <a:r>
              <a:rPr lang="en-US" sz="2250" dirty="0">
                <a:solidFill>
                  <a:srgbClr val="0000FF"/>
                </a:solidFill>
              </a:rPr>
              <a:t> were ignored until </a:t>
            </a:r>
            <a:r>
              <a:rPr lang="en-US" sz="2250" b="1" dirty="0">
                <a:solidFill>
                  <a:srgbClr val="0000FF"/>
                </a:solidFill>
              </a:rPr>
              <a:t>we</a:t>
            </a:r>
            <a:r>
              <a:rPr lang="en-US" sz="2250" dirty="0">
                <a:solidFill>
                  <a:srgbClr val="0000FF"/>
                </a:solidFill>
              </a:rPr>
              <a:t> flagged down a waiter to get </a:t>
            </a:r>
            <a:r>
              <a:rPr lang="en-US" sz="2250" b="1" dirty="0">
                <a:solidFill>
                  <a:srgbClr val="0000FF"/>
                </a:solidFill>
              </a:rPr>
              <a:t>our</a:t>
            </a:r>
            <a:r>
              <a:rPr lang="en-US" sz="2250" dirty="0">
                <a:solidFill>
                  <a:srgbClr val="0000FF"/>
                </a:solidFill>
              </a:rPr>
              <a:t> waitress …</a:t>
            </a:r>
            <a:r>
              <a:rPr lang="en-US" sz="2100" dirty="0"/>
              <a:t>	</a:t>
            </a: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  <a:p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8316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1202" y="285750"/>
            <a:ext cx="7710797" cy="510241"/>
          </a:xfrm>
        </p:spPr>
        <p:txBody>
          <a:bodyPr>
            <a:noAutofit/>
          </a:bodyPr>
          <a:lstStyle/>
          <a:p>
            <a:r>
              <a:rPr lang="en-US" dirty="0"/>
              <a:t>Other narratives with this language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023078"/>
            <a:ext cx="7391400" cy="39108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A genre using: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    Past tense, we/us, negative, people narratives </a:t>
            </a:r>
          </a:p>
          <a:p>
            <a:pPr marL="0" indent="0">
              <a:buNone/>
            </a:pPr>
            <a:r>
              <a:rPr lang="en-US" sz="2400" dirty="0"/>
              <a:t>Texts written by </a:t>
            </a:r>
            <a:r>
              <a:rPr lang="en-US" sz="2400" b="1" dirty="0"/>
              <a:t>people suffering trauma</a:t>
            </a:r>
          </a:p>
          <a:p>
            <a:pPr lvl="1"/>
            <a:r>
              <a:rPr lang="en-US" sz="2000" dirty="0"/>
              <a:t>James Pennebaker lab at UT Austin</a:t>
            </a:r>
          </a:p>
          <a:p>
            <a:pPr lvl="1"/>
            <a:r>
              <a:rPr lang="en-US" sz="2000" dirty="0"/>
              <a:t>Past tense is used for "distancing"</a:t>
            </a:r>
          </a:p>
          <a:p>
            <a:pPr lvl="1"/>
            <a:r>
              <a:rPr lang="en-US" sz="2000" dirty="0">
                <a:solidFill>
                  <a:srgbClr val="000000"/>
                </a:solidFill>
              </a:rPr>
              <a:t>Use of “we”: seeking solace in community</a:t>
            </a:r>
          </a:p>
          <a:p>
            <a:pPr marL="0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1-star reviews are trauma narratives!</a:t>
            </a:r>
          </a:p>
          <a:p>
            <a:r>
              <a:rPr lang="en-US" sz="2400" dirty="0"/>
              <a:t>The lesson of reviews: </a:t>
            </a:r>
          </a:p>
          <a:p>
            <a:pPr marL="239316" lvl="1" indent="0">
              <a:buNone/>
            </a:pPr>
            <a:r>
              <a:rPr lang="en-US" sz="2400" b="1" dirty="0">
                <a:solidFill>
                  <a:srgbClr val="0000FF"/>
                </a:solidFill>
              </a:rPr>
              <a:t>It’s all about personal interaction</a:t>
            </a:r>
          </a:p>
          <a:p>
            <a:pPr lvl="1"/>
            <a:endParaRPr lang="en-US" sz="1350" dirty="0"/>
          </a:p>
        </p:txBody>
      </p:sp>
      <p:pic>
        <p:nvPicPr>
          <p:cNvPr id="4" name="Picture 3" descr="a picture of professor James Pennebaker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1809750"/>
            <a:ext cx="1714073" cy="2559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3921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82625" y="303213"/>
            <a:ext cx="8461375" cy="896937"/>
          </a:xfrm>
        </p:spPr>
        <p:txBody>
          <a:bodyPr>
            <a:noAutofit/>
          </a:bodyPr>
          <a:lstStyle/>
          <a:p>
            <a:r>
              <a:rPr lang="en-US" b="0" dirty="0"/>
              <a:t>What about positive reviews?</a:t>
            </a:r>
            <a:br>
              <a:rPr lang="en-US" b="0" dirty="0"/>
            </a:br>
            <a:r>
              <a:rPr lang="en-US" b="0" dirty="0"/>
              <a:t>Sex, Drugs, and Dessert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5038725" y="1200150"/>
            <a:ext cx="4105275" cy="135096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600" i="1" dirty="0">
                <a:solidFill>
                  <a:srgbClr val="0000FF"/>
                </a:solidFill>
              </a:rPr>
              <a:t>orgasmic pastry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</a:p>
          <a:p>
            <a:pPr marL="0" indent="0">
              <a:buNone/>
            </a:pPr>
            <a:r>
              <a:rPr lang="en-US" sz="2600" i="1" dirty="0">
                <a:solidFill>
                  <a:srgbClr val="0000FF"/>
                </a:solidFill>
              </a:rPr>
              <a:t>sexy food</a:t>
            </a:r>
            <a:endParaRPr lang="en-US" sz="2600" dirty="0">
              <a:solidFill>
                <a:srgbClr val="0000FF"/>
              </a:solidFill>
            </a:endParaRPr>
          </a:p>
          <a:p>
            <a:pPr marL="0" indent="0">
              <a:buNone/>
            </a:pPr>
            <a:r>
              <a:rPr lang="en-US" sz="2600" i="1" dirty="0">
                <a:solidFill>
                  <a:srgbClr val="0000FF"/>
                </a:solidFill>
              </a:rPr>
              <a:t>seductively seared </a:t>
            </a:r>
            <a:r>
              <a:rPr lang="en-US" sz="2600" i="1" dirty="0" err="1">
                <a:solidFill>
                  <a:srgbClr val="0000FF"/>
                </a:solidFill>
              </a:rPr>
              <a:t>fois</a:t>
            </a:r>
            <a:r>
              <a:rPr lang="en-US" sz="2600" i="1" dirty="0">
                <a:solidFill>
                  <a:srgbClr val="0000FF"/>
                </a:solidFill>
              </a:rPr>
              <a:t> </a:t>
            </a:r>
            <a:r>
              <a:rPr lang="en-US" sz="2600" i="1" dirty="0" err="1">
                <a:solidFill>
                  <a:srgbClr val="0000FF"/>
                </a:solidFill>
              </a:rPr>
              <a:t>gras</a:t>
            </a:r>
            <a:r>
              <a:rPr lang="en-US" sz="2600" dirty="0">
                <a:solidFill>
                  <a:srgbClr val="0000FF"/>
                </a:solidFill>
              </a:rPr>
              <a:t> </a:t>
            </a:r>
          </a:p>
          <a:p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87902" y="1234418"/>
            <a:ext cx="4917498" cy="1315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eaLnBrk="1" fontAlgn="base" hangingPunct="1">
              <a:spcBef>
                <a:spcPts val="575"/>
              </a:spcBef>
              <a:spcAft>
                <a:spcPct val="0"/>
              </a:spcAft>
              <a:buClr>
                <a:schemeClr val="accent1"/>
              </a:buClr>
              <a:buSzPct val="85000"/>
              <a:buFont typeface="Wingdings 2" charset="2"/>
              <a:buChar char=""/>
              <a:defRPr sz="26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1pPr>
            <a:lvl2pPr marL="547688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chemeClr val="accent2"/>
              </a:buClr>
              <a:buSzPct val="85000"/>
              <a:buFont typeface="Wingdings 2" charset="2"/>
              <a:buChar char=""/>
              <a:defRPr sz="24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2pPr>
            <a:lvl3pPr marL="822325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E6B1AB"/>
              </a:buClr>
              <a:buSzPct val="85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3pPr>
            <a:lvl4pPr marL="1096963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SzPct val="80000"/>
              <a:buFont typeface="Wingdings 2" charset="2"/>
              <a:buChar char="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4pPr>
            <a:lvl5pPr marL="1371600" indent="-228600" algn="l" rtl="0" eaLnBrk="1" fontAlgn="base" hangingPunct="1">
              <a:spcBef>
                <a:spcPts val="375"/>
              </a:spcBef>
              <a:spcAft>
                <a:spcPct val="0"/>
              </a:spcAft>
              <a:buClr>
                <a:srgbClr val="A28E6A"/>
              </a:buClr>
              <a:buChar char="o"/>
              <a:defRPr sz="2000" kern="1200">
                <a:solidFill>
                  <a:schemeClr val="tx1"/>
                </a:solidFill>
                <a:latin typeface="Calibri"/>
                <a:ea typeface="ＭＳ Ｐゴシック" charset="-128"/>
                <a:cs typeface="Calibri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457200">
              <a:buClr>
                <a:srgbClr val="D34817"/>
              </a:buClr>
              <a:buNone/>
            </a:pPr>
            <a:r>
              <a:rPr lang="en-US" sz="2400" i="1" dirty="0">
                <a:solidFill>
                  <a:srgbClr val="0000FF"/>
                </a:solidFill>
              </a:rPr>
              <a:t>addicted </a:t>
            </a:r>
            <a:r>
              <a:rPr lang="en-US" sz="2400" dirty="0">
                <a:solidFill>
                  <a:srgbClr val="0000FF"/>
                </a:solidFill>
              </a:rPr>
              <a:t>to pepper shooters </a:t>
            </a:r>
          </a:p>
          <a:p>
            <a:pPr marL="0" indent="0" defTabSz="457200">
              <a:buClr>
                <a:srgbClr val="D34817"/>
              </a:buClr>
              <a:buNone/>
            </a:pPr>
            <a:r>
              <a:rPr lang="en-US" sz="2400" dirty="0">
                <a:solidFill>
                  <a:srgbClr val="0000FF"/>
                </a:solidFill>
              </a:rPr>
              <a:t>garlic noodles… my </a:t>
            </a:r>
            <a:r>
              <a:rPr lang="en-US" sz="2400" i="1" dirty="0">
                <a:solidFill>
                  <a:srgbClr val="0000FF"/>
                </a:solidFill>
              </a:rPr>
              <a:t>drug of </a:t>
            </a:r>
            <a:r>
              <a:rPr lang="en-US" sz="2400" dirty="0">
                <a:solidFill>
                  <a:srgbClr val="0000FF"/>
                </a:solidFill>
              </a:rPr>
              <a:t>choice</a:t>
            </a:r>
          </a:p>
          <a:p>
            <a:pPr marL="0" indent="0" defTabSz="457200">
              <a:buClr>
                <a:srgbClr val="D34817"/>
              </a:buClr>
              <a:buNone/>
            </a:pPr>
            <a:r>
              <a:rPr lang="en-US" sz="2400" dirty="0">
                <a:solidFill>
                  <a:srgbClr val="0000FF"/>
                </a:solidFill>
              </a:rPr>
              <a:t>the fries are </a:t>
            </a:r>
            <a:r>
              <a:rPr lang="en-US" sz="2400" i="1" dirty="0">
                <a:solidFill>
                  <a:srgbClr val="0000FF"/>
                </a:solidFill>
              </a:rPr>
              <a:t>like crack</a:t>
            </a:r>
            <a:r>
              <a:rPr lang="en-US" sz="2400" dirty="0">
                <a:solidFill>
                  <a:srgbClr val="0000FF"/>
                </a:solidFill>
              </a:rPr>
              <a:t> </a:t>
            </a:r>
          </a:p>
          <a:p>
            <a:pPr defTabSz="457200">
              <a:buClr>
                <a:srgbClr val="D34817"/>
              </a:buClr>
            </a:pPr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5" name="Picture 4" descr="a graph showing mentions of sensual topics increasing as price increase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" r="55151"/>
          <a:stretch/>
        </p:blipFill>
        <p:spPr>
          <a:xfrm>
            <a:off x="5077450" y="2571750"/>
            <a:ext cx="2923550" cy="1907182"/>
          </a:xfrm>
          <a:prstGeom prst="rect">
            <a:avLst/>
          </a:prstGeom>
        </p:spPr>
      </p:pic>
      <p:pic>
        <p:nvPicPr>
          <p:cNvPr id="7" name="Picture 6" descr="a graph showing metaphors of drugs increasing as price decreases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64" r="984"/>
          <a:stretch/>
        </p:blipFill>
        <p:spPr>
          <a:xfrm>
            <a:off x="540952" y="2571750"/>
            <a:ext cx="2923550" cy="1907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485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95F0E-2AFE-EE42-A4EA-FD597C164C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69021"/>
            <a:ext cx="8763000" cy="726329"/>
          </a:xfrm>
        </p:spPr>
        <p:txBody>
          <a:bodyPr>
            <a:normAutofit fontScale="90000"/>
          </a:bodyPr>
          <a:lstStyle/>
          <a:p>
            <a:r>
              <a:rPr lang="en-US" dirty="0"/>
              <a:t>Computational Social Science</a:t>
            </a:r>
            <a:br>
              <a:rPr lang="en-US" dirty="0"/>
            </a:br>
            <a:r>
              <a:rPr lang="en-US" dirty="0"/>
              <a:t>Help improve Police-Community Interaction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1E44B6-6BB3-B348-A348-62E97FE8CB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81200" y="895350"/>
            <a:ext cx="5486400" cy="2219049"/>
          </a:xfrm>
        </p:spPr>
        <p:txBody>
          <a:bodyPr>
            <a:normAutofit/>
          </a:bodyPr>
          <a:lstStyle/>
          <a:p>
            <a:r>
              <a:rPr lang="en-US" sz="2400" dirty="0"/>
              <a:t>Problem:</a:t>
            </a:r>
          </a:p>
          <a:p>
            <a:pPr marL="150876" lvl="1" indent="0">
              <a:buNone/>
            </a:pPr>
            <a:r>
              <a:rPr lang="en-US" sz="2400" dirty="0"/>
              <a:t>Inappropriate use of force by police, especially to Black Americans</a:t>
            </a:r>
            <a:endParaRPr lang="en-US" sz="1450" dirty="0"/>
          </a:p>
        </p:txBody>
      </p:sp>
      <p:pic>
        <p:nvPicPr>
          <p:cNvPr id="4" name="Picture 3" descr="a picture of a police officer yanking open a car door">
            <a:extLst>
              <a:ext uri="{FF2B5EF4-FFF2-40B4-BE49-F238E27FC236}">
                <a16:creationId xmlns:a16="http://schemas.microsoft.com/office/drawing/2014/main" id="{7C19420A-4905-2642-9865-D8F41F6D1AD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69" r="878"/>
          <a:stretch/>
        </p:blipFill>
        <p:spPr>
          <a:xfrm>
            <a:off x="381000" y="876300"/>
            <a:ext cx="1600200" cy="1305339"/>
          </a:xfrm>
          <a:prstGeom prst="rect">
            <a:avLst/>
          </a:prstGeom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70B535-172A-8346-9687-277DE0A75B66}"/>
              </a:ext>
            </a:extLst>
          </p:cNvPr>
          <p:cNvSpPr txBox="1">
            <a:spLocks/>
          </p:cNvSpPr>
          <p:nvPr/>
        </p:nvSpPr>
        <p:spPr>
          <a:xfrm>
            <a:off x="159579" y="2419351"/>
            <a:ext cx="8824841" cy="2724150"/>
          </a:xfrm>
          <a:prstGeom prst="rect">
            <a:avLst/>
          </a:prstGeom>
        </p:spPr>
        <p:txBody>
          <a:bodyPr vert="horz" lIns="0" tIns="45720" rIns="0" bIns="45720" rtlCol="0">
            <a:normAutofit lnSpcReduction="10000"/>
          </a:bodyPr>
          <a:lstStyle>
            <a:lvl1pPr marL="68580" indent="-68580" algn="l" defTabSz="685800" rtl="0" eaLnBrk="1" latinLnBrk="0" hangingPunct="1">
              <a:lnSpc>
                <a:spcPct val="90000"/>
              </a:lnSpc>
              <a:spcBef>
                <a:spcPts val="900"/>
              </a:spcBef>
              <a:spcAft>
                <a:spcPts val="15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15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8803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3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42519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56235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699516" indent="-13716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8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9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12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275000" indent="-171450" algn="l" defTabSz="685800" rtl="0" eaLnBrk="1" latinLnBrk="0" hangingPunct="1">
              <a:lnSpc>
                <a:spcPct val="90000"/>
              </a:lnSpc>
              <a:spcBef>
                <a:spcPts val="150"/>
              </a:spcBef>
              <a:spcAft>
                <a:spcPts val="300"/>
              </a:spcAft>
              <a:buClr>
                <a:schemeClr val="accent1"/>
              </a:buClr>
              <a:buFont typeface="Calibri" pitchFamily="34" charset="0"/>
              <a:buChar char="◦"/>
              <a:defRPr sz="105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150876" lvl="1" indent="0" fontAlgn="auto">
              <a:buFont typeface="Calibri" pitchFamily="34" charset="0"/>
              <a:buNone/>
            </a:pPr>
            <a:r>
              <a:rPr lang="en-US" sz="2600" dirty="0">
                <a:latin typeface="Raleway" pitchFamily="2" charset="77"/>
              </a:rPr>
              <a:t>NLP can help!</a:t>
            </a:r>
            <a:endParaRPr lang="en-US" sz="2400" dirty="0">
              <a:latin typeface="Raleway" pitchFamily="2" charset="77"/>
            </a:endParaRPr>
          </a:p>
          <a:p>
            <a:pPr marL="404813" lvl="1" indent="-176213" fontAlgn="auto">
              <a:buFont typeface="Arial" panose="020B0604020202020204" pitchFamily="34" charset="0"/>
              <a:buChar char="•"/>
            </a:pPr>
            <a:r>
              <a:rPr lang="en-US" sz="2400" dirty="0">
                <a:latin typeface="Raleway" pitchFamily="2" charset="77"/>
              </a:rPr>
              <a:t>Prof. Jennifer Eberhardt (Psych and GSB) has shown to measure and improve police-community relations.</a:t>
            </a:r>
          </a:p>
          <a:p>
            <a:pPr marL="404813" lvl="1" indent="-176213" fontAlgn="auto">
              <a:buFont typeface="Arial" panose="020B0604020202020204" pitchFamily="34" charset="0"/>
              <a:buChar char="•"/>
            </a:pPr>
            <a:r>
              <a:rPr lang="en-US" sz="2400" dirty="0">
                <a:latin typeface="Raleway" pitchFamily="2" charset="77"/>
              </a:rPr>
              <a:t>Together we apply NLP to do this at scale!</a:t>
            </a:r>
          </a:p>
          <a:p>
            <a:pPr marL="541973" lvl="2" indent="-176213" fontAlgn="auto">
              <a:buFont typeface="Arial" panose="020B0604020202020204" pitchFamily="34" charset="0"/>
              <a:buChar char="•"/>
            </a:pPr>
            <a:r>
              <a:rPr lang="en-US" sz="2100" dirty="0">
                <a:latin typeface="Raleway" pitchFamily="2" charset="77"/>
              </a:rPr>
              <a:t>Analyze speech from body-worn cameras to quantify police-community interactions</a:t>
            </a:r>
          </a:p>
          <a:p>
            <a:pPr marL="541973" lvl="2" indent="-176213" fontAlgn="auto">
              <a:buFont typeface="Arial" panose="020B0604020202020204" pitchFamily="34" charset="0"/>
              <a:buChar char="•"/>
            </a:pPr>
            <a:r>
              <a:rPr lang="en-US" sz="2100" dirty="0">
                <a:latin typeface="Raleway" pitchFamily="2" charset="77"/>
              </a:rPr>
              <a:t>Develop officer training</a:t>
            </a:r>
          </a:p>
          <a:p>
            <a:pPr marL="541973" lvl="2" indent="-176213" fontAlgn="auto">
              <a:buFont typeface="Arial" panose="020B0604020202020204" pitchFamily="34" charset="0"/>
              <a:buChar char="•"/>
            </a:pPr>
            <a:r>
              <a:rPr lang="en-US" sz="2100" dirty="0">
                <a:latin typeface="Raleway" pitchFamily="2" charset="77"/>
              </a:rPr>
              <a:t>Reduce the chances of violence</a:t>
            </a:r>
          </a:p>
          <a:p>
            <a:pPr fontAlgn="auto"/>
            <a:endParaRPr lang="en-US" dirty="0"/>
          </a:p>
        </p:txBody>
      </p:sp>
      <p:pic>
        <p:nvPicPr>
          <p:cNvPr id="8" name="Picture 7" descr="headshot of Jennifer Eberhardt, professor of psychology and business">
            <a:extLst>
              <a:ext uri="{FF2B5EF4-FFF2-40B4-BE49-F238E27FC236}">
                <a16:creationId xmlns:a16="http://schemas.microsoft.com/office/drawing/2014/main" id="{37B68AFD-07E0-AD4C-95EF-55203E0D67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0598"/>
          <a:stretch>
            <a:fillRect/>
          </a:stretch>
        </p:blipFill>
        <p:spPr>
          <a:xfrm>
            <a:off x="7278735" y="1004681"/>
            <a:ext cx="1845212" cy="1305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541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Yet another topic: Social 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384300"/>
            <a:ext cx="7787641" cy="34734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800" dirty="0"/>
              <a:t>The network formed by your friends or other relations offline or online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Can we compute properties of these networks?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sz="2800" dirty="0"/>
              <a:t>Extract information from them?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lvl="1"/>
            <a:r>
              <a:rPr lang="en-US" sz="2800" i="1" dirty="0">
                <a:solidFill>
                  <a:srgbClr val="0200FF"/>
                </a:solidFill>
                <a:ea typeface="Calibri" charset="0"/>
                <a:cs typeface="Calibri" charset="0"/>
              </a:rPr>
              <a:t>Network algorithms (Quiz 9)</a:t>
            </a:r>
            <a:endParaRPr lang="en-US" sz="2800" i="1" dirty="0">
              <a:solidFill>
                <a:srgbClr val="0200FF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72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0" y="3790950"/>
            <a:ext cx="7543800" cy="726329"/>
          </a:xfrm>
        </p:spPr>
        <p:txBody>
          <a:bodyPr>
            <a:normAutofit fontScale="90000"/>
          </a:bodyPr>
          <a:lstStyle/>
          <a:p>
            <a:r>
              <a:rPr lang="en-US" dirty="0"/>
              <a:t>How does language modeling work?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Let's start by thinking about the language modeling task.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Why is it so remarkable?</a:t>
            </a:r>
            <a:br>
              <a:rPr lang="en-US" dirty="0"/>
            </a:br>
            <a:br>
              <a:rPr lang="en-US" dirty="0"/>
            </a:br>
            <a:r>
              <a:rPr lang="en-US" dirty="0"/>
              <a:t>What makes language interpretation hard?</a:t>
            </a:r>
          </a:p>
        </p:txBody>
      </p:sp>
    </p:spTree>
    <p:extLst>
      <p:ext uri="{BB962C8B-B14F-4D97-AF65-F5344CB8AC3E}">
        <p14:creationId xmlns:p14="http://schemas.microsoft.com/office/powerpoint/2010/main" val="10764202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Ambiguity</a:t>
            </a:r>
          </a:p>
        </p:txBody>
      </p:sp>
      <p:sp>
        <p:nvSpPr>
          <p:cNvPr id="40966" name="Rectangle 3"/>
          <p:cNvSpPr>
            <a:spLocks noGrp="1" noChangeArrowheads="1"/>
          </p:cNvSpPr>
          <p:nvPr>
            <p:ph idx="1"/>
          </p:nvPr>
        </p:nvSpPr>
        <p:spPr>
          <a:xfrm>
            <a:off x="822959" y="1384301"/>
            <a:ext cx="8321041" cy="301752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/>
              <a:t>Language is ambiguous</a:t>
            </a:r>
          </a:p>
          <a:p>
            <a:pPr eaLnBrk="1" hangingPunct="1"/>
            <a:r>
              <a:rPr lang="en-US" sz="2800" dirty="0"/>
              <a:t>Often as language users we don't even notice this</a:t>
            </a:r>
          </a:p>
          <a:p>
            <a:pPr eaLnBrk="1" hangingPunct="1"/>
            <a:r>
              <a:rPr lang="en-US" sz="2800" dirty="0"/>
              <a:t>Resolving ambiguity is hard</a:t>
            </a:r>
          </a:p>
          <a:p>
            <a:pPr eaLnBrk="1" hangingPunct="1"/>
            <a:r>
              <a:rPr lang="en-US" sz="2800" dirty="0"/>
              <a:t>Yet language models do this efficiently</a:t>
            </a:r>
          </a:p>
        </p:txBody>
      </p:sp>
    </p:spTree>
    <p:extLst>
      <p:ext uri="{BB962C8B-B14F-4D97-AF65-F5344CB8AC3E}">
        <p14:creationId xmlns:p14="http://schemas.microsoft.com/office/powerpoint/2010/main" val="8409341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/>
              <a:t>Some very simple kinds of ambiguity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23950"/>
            <a:ext cx="8839200" cy="3124200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sz="2800" dirty="0"/>
              <a:t>There are at least half a dozen meanings of this sentence: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3600" dirty="0">
                <a:solidFill>
                  <a:srgbClr val="0000CC"/>
                </a:solidFill>
                <a:latin typeface="Courier"/>
                <a:cs typeface="Courier"/>
              </a:rPr>
              <a:t>The chef made her duck</a:t>
            </a:r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3600" dirty="0">
              <a:solidFill>
                <a:srgbClr val="0000CC"/>
              </a:solidFill>
              <a:latin typeface="Courier"/>
              <a:cs typeface="Courier"/>
            </a:endParaRPr>
          </a:p>
          <a:p>
            <a:r>
              <a:rPr lang="en-US" sz="3200" dirty="0"/>
              <a:t>Go here and type (and vote for) some definitions</a:t>
            </a:r>
          </a:p>
          <a:p>
            <a:r>
              <a:rPr lang="en-US" sz="3200" dirty="0">
                <a:hlinkClick r:id="rId3"/>
              </a:rPr>
              <a:t>https://</a:t>
            </a:r>
            <a:r>
              <a:rPr lang="en-US" sz="3200" dirty="0" err="1">
                <a:hlinkClick r:id="rId3"/>
              </a:rPr>
              <a:t>pollev.com</a:t>
            </a:r>
            <a:r>
              <a:rPr lang="en-US" sz="3200" dirty="0">
                <a:hlinkClick r:id="rId3"/>
              </a:rPr>
              <a:t>/danjurafsky451</a:t>
            </a:r>
            <a:endParaRPr lang="en-US" sz="3200" dirty="0"/>
          </a:p>
          <a:p>
            <a:pPr marL="457200" lvl="1" indent="0" eaLnBrk="1" hangingPunct="1">
              <a:lnSpc>
                <a:spcPct val="90000"/>
              </a:lnSpc>
              <a:buNone/>
            </a:pPr>
            <a:endParaRPr lang="en-US" sz="3600" dirty="0">
              <a:solidFill>
                <a:srgbClr val="0000CC"/>
              </a:solidFill>
              <a:latin typeface="Courier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1046169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46065-B7AF-3141-B46C-64332740B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A7E815-FBAF-5047-BD3F-D87F8F04CB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8627DE-9150-4E40-98B2-A9DC3392C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836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1" name="Rectangle 2"/>
          <p:cNvSpPr>
            <a:spLocks noGrp="1" noChangeArrowheads="1"/>
          </p:cNvSpPr>
          <p:nvPr>
            <p:ph type="title"/>
          </p:nvPr>
        </p:nvSpPr>
        <p:spPr>
          <a:xfrm>
            <a:off x="327171" y="92821"/>
            <a:ext cx="7543800" cy="726329"/>
          </a:xfrm>
        </p:spPr>
        <p:txBody>
          <a:bodyPr/>
          <a:lstStyle/>
          <a:p>
            <a:pPr eaLnBrk="1" hangingPunct="1"/>
            <a:r>
              <a:rPr lang="en-US" dirty="0"/>
              <a:t>Ambiguity</a:t>
            </a:r>
          </a:p>
        </p:txBody>
      </p:sp>
      <p:sp>
        <p:nvSpPr>
          <p:cNvPr id="45062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819150"/>
            <a:ext cx="8839200" cy="3124200"/>
          </a:xfrm>
        </p:spPr>
        <p:txBody>
          <a:bodyPr>
            <a:noAutofit/>
          </a:bodyPr>
          <a:lstStyle/>
          <a:p>
            <a:pPr marL="457200" lvl="1" indent="0" eaLnBrk="1" hangingPunct="1">
              <a:lnSpc>
                <a:spcPct val="90000"/>
              </a:lnSpc>
              <a:buNone/>
            </a:pPr>
            <a:r>
              <a:rPr lang="en-US" sz="3600" dirty="0">
                <a:solidFill>
                  <a:srgbClr val="0000CC"/>
                </a:solidFill>
                <a:latin typeface="Courier"/>
                <a:cs typeface="Courier"/>
              </a:rPr>
              <a:t>The chef made her duck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cooked waterfowl for a different woman X (person using "she/her" pronouns) to eat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cooked waterfowl belonging to X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cooked waterfowl belonging to the cook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created the (plaster?) waterfowl that X owns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caused X to quickly lower X's head or body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uncovered the true identity of the cook's spy waterfowl</a:t>
            </a:r>
          </a:p>
          <a:p>
            <a:pPr eaLnBrk="1" hangingPunct="1">
              <a:lnSpc>
                <a:spcPct val="90000"/>
              </a:lnSpc>
            </a:pPr>
            <a:r>
              <a:rPr lang="en-US" sz="2200" dirty="0"/>
              <a:t>The cook waved their magic wand and turned X into undifferentiated waterfowl</a:t>
            </a:r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07CBEA71-EBD8-17D0-7037-DFE22D854B4D}"/>
              </a:ext>
            </a:extLst>
          </p:cNvPr>
          <p:cNvSpPr/>
          <p:nvPr/>
        </p:nvSpPr>
        <p:spPr>
          <a:xfrm>
            <a:off x="3048000" y="819150"/>
            <a:ext cx="1449066" cy="566400"/>
          </a:xfrm>
          <a:custGeom>
            <a:avLst/>
            <a:gdLst>
              <a:gd name="connsiteX0" fmla="*/ 776576 w 1548309"/>
              <a:gd name="connsiteY0" fmla="*/ 126 h 716809"/>
              <a:gd name="connsiteX1" fmla="*/ 73843 w 1548309"/>
              <a:gd name="connsiteY1" fmla="*/ 194859 h 716809"/>
              <a:gd name="connsiteX2" fmla="*/ 141576 w 1548309"/>
              <a:gd name="connsiteY2" fmla="*/ 584326 h 716809"/>
              <a:gd name="connsiteX3" fmla="*/ 1140643 w 1548309"/>
              <a:gd name="connsiteY3" fmla="*/ 711326 h 716809"/>
              <a:gd name="connsiteX4" fmla="*/ 1547043 w 1548309"/>
              <a:gd name="connsiteY4" fmla="*/ 431926 h 716809"/>
              <a:gd name="connsiteX5" fmla="*/ 1250710 w 1548309"/>
              <a:gd name="connsiteY5" fmla="*/ 169459 h 716809"/>
              <a:gd name="connsiteX6" fmla="*/ 776576 w 1548309"/>
              <a:gd name="connsiteY6" fmla="*/ 126 h 71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8309" h="716809">
                <a:moveTo>
                  <a:pt x="776576" y="126"/>
                </a:moveTo>
                <a:cubicBezTo>
                  <a:pt x="580432" y="4359"/>
                  <a:pt x="179676" y="97492"/>
                  <a:pt x="73843" y="194859"/>
                </a:cubicBezTo>
                <a:cubicBezTo>
                  <a:pt x="-31990" y="292226"/>
                  <a:pt x="-36224" y="498248"/>
                  <a:pt x="141576" y="584326"/>
                </a:cubicBezTo>
                <a:cubicBezTo>
                  <a:pt x="319376" y="670404"/>
                  <a:pt x="906399" y="736726"/>
                  <a:pt x="1140643" y="711326"/>
                </a:cubicBezTo>
                <a:cubicBezTo>
                  <a:pt x="1374888" y="685926"/>
                  <a:pt x="1528698" y="522237"/>
                  <a:pt x="1547043" y="431926"/>
                </a:cubicBezTo>
                <a:cubicBezTo>
                  <a:pt x="1565388" y="341615"/>
                  <a:pt x="1380532" y="240015"/>
                  <a:pt x="1250710" y="169459"/>
                </a:cubicBezTo>
                <a:cubicBezTo>
                  <a:pt x="1120888" y="98903"/>
                  <a:pt x="972720" y="-4107"/>
                  <a:pt x="776576" y="126"/>
                </a:cubicBezTo>
                <a:close/>
              </a:path>
            </a:pathLst>
          </a:cu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499CD7-9806-592B-75D8-12F1F19BE2B2}"/>
              </a:ext>
            </a:extLst>
          </p:cNvPr>
          <p:cNvSpPr txBox="1"/>
          <p:nvPr/>
        </p:nvSpPr>
        <p:spPr>
          <a:xfrm>
            <a:off x="3258902" y="123019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3">
                    <a:lumMod val="60000"/>
                    <a:lumOff val="40000"/>
                  </a:schemeClr>
                </a:solidFill>
                <a:latin typeface="Helvetica" pitchFamily="2" charset="0"/>
              </a:rPr>
              <a:t>create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E6DE668-2899-9AA1-7B4F-0E91F20809C6}"/>
              </a:ext>
            </a:extLst>
          </p:cNvPr>
          <p:cNvSpPr txBox="1"/>
          <p:nvPr/>
        </p:nvSpPr>
        <p:spPr>
          <a:xfrm>
            <a:off x="2598197" y="449832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cook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72E39D0-3D31-0F1D-EAC9-7880C3C7B23A}"/>
              </a:ext>
            </a:extLst>
          </p:cNvPr>
          <p:cNvSpPr txBox="1"/>
          <p:nvPr/>
        </p:nvSpPr>
        <p:spPr>
          <a:xfrm>
            <a:off x="3929091" y="423042"/>
            <a:ext cx="11608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B050"/>
                </a:solidFill>
                <a:latin typeface="Helvetica" pitchFamily="2" charset="0"/>
              </a:rPr>
              <a:t>identify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EBBA08-EBED-925B-8693-91A3BBDB4313}"/>
              </a:ext>
            </a:extLst>
          </p:cNvPr>
          <p:cNvSpPr txBox="1"/>
          <p:nvPr/>
        </p:nvSpPr>
        <p:spPr>
          <a:xfrm>
            <a:off x="4945636" y="143399"/>
            <a:ext cx="1279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  <a:latin typeface="Helvetica" pitchFamily="2" charset="0"/>
              </a:rPr>
              <a:t>the chef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ED4371B-3B9C-4029-9E23-2EEA90875D96}"/>
              </a:ext>
            </a:extLst>
          </p:cNvPr>
          <p:cNvSpPr txBox="1"/>
          <p:nvPr/>
        </p:nvSpPr>
        <p:spPr>
          <a:xfrm>
            <a:off x="5636922" y="423041"/>
            <a:ext cx="210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Helvetica" pitchFamily="2" charset="0"/>
              </a:rPr>
              <a:t>someone else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A4F58849-E67B-EF61-4A57-1B55E8CDCE7F}"/>
              </a:ext>
            </a:extLst>
          </p:cNvPr>
          <p:cNvSpPr/>
          <p:nvPr/>
        </p:nvSpPr>
        <p:spPr>
          <a:xfrm flipV="1">
            <a:off x="4497066" y="905528"/>
            <a:ext cx="1065534" cy="480021"/>
          </a:xfrm>
          <a:custGeom>
            <a:avLst/>
            <a:gdLst>
              <a:gd name="connsiteX0" fmla="*/ 776576 w 1548309"/>
              <a:gd name="connsiteY0" fmla="*/ 126 h 716809"/>
              <a:gd name="connsiteX1" fmla="*/ 73843 w 1548309"/>
              <a:gd name="connsiteY1" fmla="*/ 194859 h 716809"/>
              <a:gd name="connsiteX2" fmla="*/ 141576 w 1548309"/>
              <a:gd name="connsiteY2" fmla="*/ 584326 h 716809"/>
              <a:gd name="connsiteX3" fmla="*/ 1140643 w 1548309"/>
              <a:gd name="connsiteY3" fmla="*/ 711326 h 716809"/>
              <a:gd name="connsiteX4" fmla="*/ 1547043 w 1548309"/>
              <a:gd name="connsiteY4" fmla="*/ 431926 h 716809"/>
              <a:gd name="connsiteX5" fmla="*/ 1250710 w 1548309"/>
              <a:gd name="connsiteY5" fmla="*/ 169459 h 716809"/>
              <a:gd name="connsiteX6" fmla="*/ 776576 w 1548309"/>
              <a:gd name="connsiteY6" fmla="*/ 126 h 71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8309" h="716809">
                <a:moveTo>
                  <a:pt x="776576" y="126"/>
                </a:moveTo>
                <a:cubicBezTo>
                  <a:pt x="580432" y="4359"/>
                  <a:pt x="179676" y="97492"/>
                  <a:pt x="73843" y="194859"/>
                </a:cubicBezTo>
                <a:cubicBezTo>
                  <a:pt x="-31990" y="292226"/>
                  <a:pt x="-36224" y="498248"/>
                  <a:pt x="141576" y="584326"/>
                </a:cubicBezTo>
                <a:cubicBezTo>
                  <a:pt x="319376" y="670404"/>
                  <a:pt x="906399" y="736726"/>
                  <a:pt x="1140643" y="711326"/>
                </a:cubicBezTo>
                <a:cubicBezTo>
                  <a:pt x="1374888" y="685926"/>
                  <a:pt x="1528698" y="522237"/>
                  <a:pt x="1547043" y="431926"/>
                </a:cubicBezTo>
                <a:cubicBezTo>
                  <a:pt x="1565388" y="341615"/>
                  <a:pt x="1380532" y="240015"/>
                  <a:pt x="1250710" y="169459"/>
                </a:cubicBezTo>
                <a:cubicBezTo>
                  <a:pt x="1120888" y="98903"/>
                  <a:pt x="972720" y="-4107"/>
                  <a:pt x="776576" y="126"/>
                </a:cubicBezTo>
                <a:close/>
              </a:path>
            </a:pathLst>
          </a:cu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9A76111B-11DC-71A7-B9B9-F58FE68A0E6C}"/>
              </a:ext>
            </a:extLst>
          </p:cNvPr>
          <p:cNvSpPr/>
          <p:nvPr/>
        </p:nvSpPr>
        <p:spPr>
          <a:xfrm flipH="1">
            <a:off x="5596421" y="884706"/>
            <a:ext cx="1340006" cy="566401"/>
          </a:xfrm>
          <a:custGeom>
            <a:avLst/>
            <a:gdLst>
              <a:gd name="connsiteX0" fmla="*/ 776576 w 1548309"/>
              <a:gd name="connsiteY0" fmla="*/ 126 h 716809"/>
              <a:gd name="connsiteX1" fmla="*/ 73843 w 1548309"/>
              <a:gd name="connsiteY1" fmla="*/ 194859 h 716809"/>
              <a:gd name="connsiteX2" fmla="*/ 141576 w 1548309"/>
              <a:gd name="connsiteY2" fmla="*/ 584326 h 716809"/>
              <a:gd name="connsiteX3" fmla="*/ 1140643 w 1548309"/>
              <a:gd name="connsiteY3" fmla="*/ 711326 h 716809"/>
              <a:gd name="connsiteX4" fmla="*/ 1547043 w 1548309"/>
              <a:gd name="connsiteY4" fmla="*/ 431926 h 716809"/>
              <a:gd name="connsiteX5" fmla="*/ 1250710 w 1548309"/>
              <a:gd name="connsiteY5" fmla="*/ 169459 h 716809"/>
              <a:gd name="connsiteX6" fmla="*/ 776576 w 1548309"/>
              <a:gd name="connsiteY6" fmla="*/ 126 h 716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48309" h="716809">
                <a:moveTo>
                  <a:pt x="776576" y="126"/>
                </a:moveTo>
                <a:cubicBezTo>
                  <a:pt x="580432" y="4359"/>
                  <a:pt x="179676" y="97492"/>
                  <a:pt x="73843" y="194859"/>
                </a:cubicBezTo>
                <a:cubicBezTo>
                  <a:pt x="-31990" y="292226"/>
                  <a:pt x="-36224" y="498248"/>
                  <a:pt x="141576" y="584326"/>
                </a:cubicBezTo>
                <a:cubicBezTo>
                  <a:pt x="319376" y="670404"/>
                  <a:pt x="906399" y="736726"/>
                  <a:pt x="1140643" y="711326"/>
                </a:cubicBezTo>
                <a:cubicBezTo>
                  <a:pt x="1374888" y="685926"/>
                  <a:pt x="1528698" y="522237"/>
                  <a:pt x="1547043" y="431926"/>
                </a:cubicBezTo>
                <a:cubicBezTo>
                  <a:pt x="1565388" y="341615"/>
                  <a:pt x="1380532" y="240015"/>
                  <a:pt x="1250710" y="169459"/>
                </a:cubicBezTo>
                <a:cubicBezTo>
                  <a:pt x="1120888" y="98903"/>
                  <a:pt x="972720" y="-4107"/>
                  <a:pt x="776576" y="126"/>
                </a:cubicBezTo>
                <a:close/>
              </a:path>
            </a:pathLst>
          </a:cu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C121FA-1B4A-DB5F-14FB-427F2F93F8A7}"/>
              </a:ext>
            </a:extLst>
          </p:cNvPr>
          <p:cNvSpPr txBox="1"/>
          <p:nvPr/>
        </p:nvSpPr>
        <p:spPr>
          <a:xfrm>
            <a:off x="7011666" y="800004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Helvetica" pitchFamily="2" charset="0"/>
              </a:rPr>
              <a:t>waterfowl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A983D7D-A690-B750-ED0A-A811144281F4}"/>
              </a:ext>
            </a:extLst>
          </p:cNvPr>
          <p:cNvSpPr txBox="1"/>
          <p:nvPr/>
        </p:nvSpPr>
        <p:spPr>
          <a:xfrm>
            <a:off x="7293794" y="1098792"/>
            <a:ext cx="922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  <a:latin typeface="Helvetica" pitchFamily="2" charset="0"/>
              </a:rPr>
              <a:t>lower</a:t>
            </a:r>
          </a:p>
        </p:txBody>
      </p:sp>
    </p:spTree>
    <p:extLst>
      <p:ext uri="{BB962C8B-B14F-4D97-AF65-F5344CB8AC3E}">
        <p14:creationId xmlns:p14="http://schemas.microsoft.com/office/powerpoint/2010/main" val="94768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/>
      <p:bldP spid="6" grpId="0"/>
      <p:bldP spid="7" grpId="0"/>
      <p:bldP spid="8" grpId="0" animBg="1"/>
      <p:bldP spid="9" grpId="0" animBg="1"/>
      <p:bldP spid="10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6893DB-82FB-53E5-224E-54BFF757AD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61913-B4DE-B9EF-3C87-A07AF71A8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do LLMs deal with the complexity of meaning?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B37CE-55CD-1493-9343-2CFF9D6DB2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0FEAC-C4F1-5E4A-C1A5-5F2B877FB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0186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53789"/>
            <a:ext cx="8991600" cy="597016"/>
          </a:xfrm>
        </p:spPr>
        <p:txBody>
          <a:bodyPr>
            <a:noAutofit/>
          </a:bodyPr>
          <a:lstStyle/>
          <a:p>
            <a:br>
              <a:rPr lang="en-US" sz="3000" dirty="0"/>
            </a:br>
            <a:r>
              <a:rPr lang="en-US" sz="3000" dirty="0"/>
              <a:t>Neural </a:t>
            </a:r>
            <a:r>
              <a:rPr lang="en-US" sz="3000" b="1" dirty="0">
                <a:solidFill>
                  <a:srgbClr val="0000CC"/>
                </a:solidFill>
              </a:rPr>
              <a:t>word embeddings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7E1D684-DE35-4140-BA13-8A52C2D19EC0}"/>
              </a:ext>
            </a:extLst>
          </p:cNvPr>
          <p:cNvSpPr txBox="1"/>
          <p:nvPr/>
        </p:nvSpPr>
        <p:spPr>
          <a:xfrm>
            <a:off x="234304" y="1020454"/>
            <a:ext cx="906209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Raleway" pitchFamily="2" charset="77"/>
                <a:cs typeface="Calibri" panose="020F0502020204030204" pitchFamily="34" charset="0"/>
              </a:rPr>
              <a:t>A word's meaning represented as a region in 1000-dim space! </a:t>
            </a:r>
          </a:p>
          <a:p>
            <a:r>
              <a:rPr lang="en-US" dirty="0">
                <a:latin typeface="Raleway" pitchFamily="2" charset="77"/>
                <a:cs typeface="Calibri" panose="020F0502020204030204" pitchFamily="34" charset="0"/>
              </a:rPr>
              <a:t>Here's the word "die" in 2D:</a:t>
            </a:r>
          </a:p>
        </p:txBody>
      </p:sp>
      <p:pic>
        <p:nvPicPr>
          <p:cNvPr id="1025" name="Picture 1" descr="page10image47735328">
            <a:extLst>
              <a:ext uri="{FF2B5EF4-FFF2-40B4-BE49-F238E27FC236}">
                <a16:creationId xmlns:a16="http://schemas.microsoft.com/office/drawing/2014/main" id="{9F5A0747-F143-AEE3-23B9-539518E736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00"/>
          <a:stretch>
            <a:fillRect/>
          </a:stretch>
        </p:blipFill>
        <p:spPr bwMode="auto">
          <a:xfrm>
            <a:off x="455163" y="2495550"/>
            <a:ext cx="8471648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D28CC18-F04B-9838-9028-959AFE6EFB93}"/>
              </a:ext>
            </a:extLst>
          </p:cNvPr>
          <p:cNvSpPr/>
          <p:nvPr/>
        </p:nvSpPr>
        <p:spPr>
          <a:xfrm>
            <a:off x="835075" y="2190749"/>
            <a:ext cx="5032325" cy="756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Picture 1" descr="page10image47735328">
            <a:extLst>
              <a:ext uri="{FF2B5EF4-FFF2-40B4-BE49-F238E27FC236}">
                <a16:creationId xmlns:a16="http://schemas.microsoft.com/office/drawing/2014/main" id="{577AE153-8232-201D-6349-D682DA4DC45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60625" r="37778" b="26875"/>
          <a:stretch>
            <a:fillRect/>
          </a:stretch>
        </p:blipFill>
        <p:spPr bwMode="auto">
          <a:xfrm>
            <a:off x="2796987" y="2419350"/>
            <a:ext cx="936813" cy="425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116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BE778B-93E0-64B0-9CFB-A1A9439FF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49203-A3D3-B416-4DDD-B643EAFEB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06" y="368211"/>
            <a:ext cx="8562057" cy="597016"/>
          </a:xfrm>
        </p:spPr>
        <p:txBody>
          <a:bodyPr>
            <a:noAutofit/>
          </a:bodyPr>
          <a:lstStyle/>
          <a:p>
            <a:r>
              <a:rPr lang="en-US" sz="3400" dirty="0"/>
              <a:t>Word embeddings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DEDFDB-B50E-7388-878B-EEF270ABFA34}"/>
              </a:ext>
            </a:extLst>
          </p:cNvPr>
          <p:cNvSpPr txBox="1"/>
          <p:nvPr/>
        </p:nvSpPr>
        <p:spPr>
          <a:xfrm>
            <a:off x="914400" y="1200150"/>
            <a:ext cx="447693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dirty="0">
                <a:latin typeface="Calibri" panose="020F0502020204030204" pitchFamily="34" charset="0"/>
                <a:cs typeface="Calibri" panose="020F0502020204030204" pitchFamily="34" charset="0"/>
              </a:rPr>
              <a:t>But not just two discrete senses</a:t>
            </a:r>
          </a:p>
        </p:txBody>
      </p:sp>
      <p:pic>
        <p:nvPicPr>
          <p:cNvPr id="1025" name="Picture 1" descr="page10image47735328">
            <a:extLst>
              <a:ext uri="{FF2B5EF4-FFF2-40B4-BE49-F238E27FC236}">
                <a16:creationId xmlns:a16="http://schemas.microsoft.com/office/drawing/2014/main" id="{F3685166-3E1D-6D14-E48C-E9D73C492E8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00"/>
          <a:stretch>
            <a:fillRect/>
          </a:stretch>
        </p:blipFill>
        <p:spPr bwMode="auto">
          <a:xfrm>
            <a:off x="304800" y="2208311"/>
            <a:ext cx="8839200" cy="157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3084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E8ED1-0394-ABA8-26E7-96B368EB6F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E2882-C6FA-510F-3576-41D257DF2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2306" y="368211"/>
            <a:ext cx="8562057" cy="597016"/>
          </a:xfrm>
        </p:spPr>
        <p:txBody>
          <a:bodyPr>
            <a:noAutofit/>
          </a:bodyPr>
          <a:lstStyle/>
          <a:p>
            <a:r>
              <a:rPr lang="en-US" sz="3400" dirty="0"/>
              <a:t>Embeddings: not just one language</a:t>
            </a:r>
          </a:p>
        </p:txBody>
      </p:sp>
      <p:pic>
        <p:nvPicPr>
          <p:cNvPr id="1025" name="Picture 1" descr="page10image47735328">
            <a:extLst>
              <a:ext uri="{FF2B5EF4-FFF2-40B4-BE49-F238E27FC236}">
                <a16:creationId xmlns:a16="http://schemas.microsoft.com/office/drawing/2014/main" id="{2ADF5AC5-8403-C3FD-C866-753ECA12EE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987" y="1352550"/>
            <a:ext cx="8401051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830053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6F351-596C-E3A9-7C31-E9944A808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LLMs and Embeddings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0AE8A8-CFBA-0814-ED2B-6A076714F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LLMs learn to develop vector models of meaning through training</a:t>
            </a:r>
          </a:p>
          <a:p>
            <a:r>
              <a:rPr lang="en-US" sz="2800" dirty="0"/>
              <a:t>These models let them represent sophisticated and subtle differences in meaning</a:t>
            </a:r>
          </a:p>
          <a:p>
            <a:r>
              <a:rPr lang="en-US" sz="2800" dirty="0"/>
              <a:t>We can also use these for computational social science!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461A54-9576-1B90-E297-F8827BBAD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36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2F7513-1812-36AA-7BBE-501FAA710322}"/>
              </a:ext>
            </a:extLst>
          </p:cNvPr>
          <p:cNvSpPr txBox="1"/>
          <p:nvPr/>
        </p:nvSpPr>
        <p:spPr>
          <a:xfrm>
            <a:off x="2296828" y="4383175"/>
            <a:ext cx="45960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lang="en-US" sz="2400" i="1" dirty="0">
                <a:solidFill>
                  <a:srgbClr val="0200FF"/>
                </a:solidFill>
                <a:latin typeface="Calibri" charset="0"/>
                <a:ea typeface="Calibri" charset="0"/>
                <a:cs typeface="Calibri" charset="0"/>
              </a:rPr>
              <a:t>PA 4 (Embeddings!)</a:t>
            </a:r>
            <a:endParaRPr lang="en-US" sz="2400" i="1" dirty="0">
              <a:solidFill>
                <a:srgbClr val="02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84768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this class?</a:t>
            </a:r>
            <a:br>
              <a:rPr lang="en-US" dirty="0"/>
            </a:br>
            <a:r>
              <a:rPr lang="en-US" dirty="0"/>
              <a:t>Evidence Based Pedagogy!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4666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64" y="0"/>
            <a:ext cx="8643590" cy="7143750"/>
          </a:xfrm>
          <a:prstGeom prst="rect">
            <a:avLst/>
          </a:prstGeom>
        </p:spPr>
      </p:pic>
      <p:sp>
        <p:nvSpPr>
          <p:cNvPr id="5" name="Content Placeholder 4" descr="an image describing the flipped classroom concept: the teacher as &quot;guide on the side&quot; instead of as &quot;Sage on the Stage&quot;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594859" y="4869645"/>
            <a:ext cx="7620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/>
              <a:t>From (defunct) </a:t>
            </a:r>
            <a:r>
              <a:rPr lang="en-US" sz="1100" dirty="0" err="1"/>
              <a:t>www.knewton.com</a:t>
            </a:r>
            <a:r>
              <a:rPr lang="en-US" sz="1100" dirty="0"/>
              <a:t>/flipped-classroom/</a:t>
            </a:r>
          </a:p>
        </p:txBody>
      </p:sp>
    </p:spTree>
    <p:extLst>
      <p:ext uri="{BB962C8B-B14F-4D97-AF65-F5344CB8AC3E}">
        <p14:creationId xmlns:p14="http://schemas.microsoft.com/office/powerpoint/2010/main" val="155877428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214953"/>
            <a:ext cx="75438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Why the flipped classroom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819150"/>
            <a:ext cx="7787641" cy="3886200"/>
          </a:xfrm>
        </p:spPr>
        <p:txBody>
          <a:bodyPr>
            <a:normAutofit/>
          </a:bodyPr>
          <a:lstStyle/>
          <a:p>
            <a:r>
              <a:rPr lang="en-US" sz="2800" b="1" dirty="0">
                <a:solidFill>
                  <a:srgbClr val="0000CC"/>
                </a:solidFill>
              </a:rPr>
              <a:t>Mastery learning</a:t>
            </a:r>
            <a:r>
              <a:rPr lang="en-US" sz="2800" dirty="0">
                <a:solidFill>
                  <a:srgbClr val="0000CC"/>
                </a:solidFill>
              </a:rPr>
              <a:t>: </a:t>
            </a:r>
            <a:r>
              <a:rPr lang="en-US" sz="2800" dirty="0"/>
              <a:t>Learn until you master</a:t>
            </a:r>
          </a:p>
          <a:p>
            <a:r>
              <a:rPr lang="en-US" sz="2800" dirty="0"/>
              <a:t>Benjamin Bloom, 1968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pPr lvl="1"/>
            <a:endParaRPr lang="en-US" dirty="0"/>
          </a:p>
        </p:txBody>
      </p:sp>
      <p:pic>
        <p:nvPicPr>
          <p:cNvPr id="4" name="Picture 3" descr="A picture of a kid learning to ride a bik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410" y="1935515"/>
            <a:ext cx="4660900" cy="3207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32659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Bloom's mastery learning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119" y="1123950"/>
            <a:ext cx="7787641" cy="4019550"/>
          </a:xfrm>
        </p:spPr>
        <p:txBody>
          <a:bodyPr>
            <a:normAutofit fontScale="85000" lnSpcReduction="10000"/>
          </a:bodyPr>
          <a:lstStyle/>
          <a:p>
            <a:r>
              <a:rPr lang="en-US" sz="2650" dirty="0"/>
              <a:t>Personalized, </a:t>
            </a:r>
            <a:r>
              <a:rPr lang="en-US" sz="2650" b="1" dirty="0"/>
              <a:t>goal-driven practice</a:t>
            </a:r>
            <a:r>
              <a:rPr lang="en-US" sz="2650" dirty="0"/>
              <a:t>, </a:t>
            </a:r>
            <a:r>
              <a:rPr lang="en-US" sz="2500" dirty="0"/>
              <a:t>driven by </a:t>
            </a:r>
            <a:r>
              <a:rPr lang="en-US" sz="2500" b="1" dirty="0"/>
              <a:t>feedback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50" dirty="0"/>
              <a:t>Watch (and re-watch) lectures at your own pace and learn when it's best for you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50" dirty="0"/>
              <a:t>Videos have embedded </a:t>
            </a:r>
            <a:r>
              <a:rPr lang="en-US" sz="2650" dirty="0" err="1"/>
              <a:t>miniquizzes</a:t>
            </a:r>
            <a:r>
              <a:rPr lang="en-US" sz="2650" dirty="0"/>
              <a:t>.  If you get it wrong, it gives you feedback about why you misunderstood.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50" dirty="0"/>
              <a:t>You have </a:t>
            </a:r>
            <a:r>
              <a:rPr lang="en-US" sz="2650" b="1" dirty="0"/>
              <a:t>infinite</a:t>
            </a:r>
            <a:r>
              <a:rPr lang="en-US" sz="2650" dirty="0"/>
              <a:t> chances at each weekly Tuesday Quiz, so you can go back to the lecture and retake them.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650" dirty="0"/>
              <a:t>With programming assignments you can see your performance on the training and dev set to see what you might be doing wrong on the test set!</a:t>
            </a:r>
          </a:p>
        </p:txBody>
      </p:sp>
    </p:spTree>
    <p:extLst>
      <p:ext uri="{BB962C8B-B14F-4D97-AF65-F5344CB8AC3E}">
        <p14:creationId xmlns:p14="http://schemas.microsoft.com/office/powerpoint/2010/main" val="67079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ACF9AB-0B4E-AEC6-C352-70B01126ED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Master learning: Grading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B5069-75E8-930B-38A4-5BD112D59D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I don't grade on a curve. </a:t>
            </a:r>
          </a:p>
          <a:p>
            <a:r>
              <a:rPr lang="en-US" sz="2800" dirty="0"/>
              <a:t>Your grade describes whether you mastered the material.</a:t>
            </a:r>
          </a:p>
          <a:p>
            <a:r>
              <a:rPr lang="en-US" sz="2800" dirty="0"/>
              <a:t>I expect you all to master the material.</a:t>
            </a:r>
          </a:p>
          <a:p>
            <a:r>
              <a:rPr lang="en-US" sz="2800" b="1" dirty="0"/>
              <a:t>It is very easy to get an A in this class</a:t>
            </a:r>
            <a:r>
              <a:rPr lang="en-US" sz="2800" dirty="0"/>
              <a:t>, most people do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73C42A-5687-0287-CBF7-DFA82CB78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7323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33350"/>
            <a:ext cx="8610600" cy="1123950"/>
          </a:xfrm>
        </p:spPr>
        <p:txBody>
          <a:bodyPr>
            <a:normAutofit fontScale="90000"/>
          </a:bodyPr>
          <a:lstStyle/>
          <a:p>
            <a:r>
              <a:rPr lang="en-US" dirty="0"/>
              <a:t>Why the videos have embedded quizzes: </a:t>
            </a:r>
            <a:br>
              <a:rPr lang="en-US" dirty="0"/>
            </a:br>
            <a:r>
              <a:rPr lang="en-US" dirty="0"/>
              <a:t>“summative” vs “formative” assessment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809750"/>
            <a:ext cx="8305800" cy="2895600"/>
          </a:xfrm>
        </p:spPr>
        <p:txBody>
          <a:bodyPr/>
          <a:lstStyle/>
          <a:p>
            <a:pPr marL="0" indent="0">
              <a:buNone/>
            </a:pPr>
            <a:r>
              <a:rPr lang="en-US" sz="2800" b="1" dirty="0"/>
              <a:t>Summative assessment</a:t>
            </a:r>
          </a:p>
          <a:p>
            <a:pPr lvl="1"/>
            <a:r>
              <a:rPr lang="en-US" sz="2400" dirty="0"/>
              <a:t>Final exams/midterms: goal is grading</a:t>
            </a:r>
          </a:p>
          <a:p>
            <a:pPr marL="0" indent="0">
              <a:buNone/>
            </a:pPr>
            <a:r>
              <a:rPr lang="en-US" sz="2800" b="1" dirty="0"/>
              <a:t>Formative assessment</a:t>
            </a:r>
          </a:p>
          <a:p>
            <a:pPr lvl="1"/>
            <a:r>
              <a:rPr lang="en-US" sz="2400" dirty="0"/>
              <a:t>Along the way: goal is for </a:t>
            </a:r>
            <a:r>
              <a:rPr lang="en-US" sz="2400" b="1" dirty="0"/>
              <a:t>you</a:t>
            </a:r>
            <a:r>
              <a:rPr lang="en-US" sz="2400" dirty="0"/>
              <a:t> to find out what you don’t know so you can learn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023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11ED20-692A-2ABC-82C6-4CF149AC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C4E909-700D-96A9-3A19-B97736D67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33350"/>
            <a:ext cx="7620000" cy="1123950"/>
          </a:xfrm>
        </p:spPr>
        <p:txBody>
          <a:bodyPr>
            <a:normAutofit/>
          </a:bodyPr>
          <a:lstStyle/>
          <a:p>
            <a:r>
              <a:rPr lang="en-US" dirty="0"/>
              <a:t>Why I don't have a midterm or final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A6635-2C77-3688-6BAB-26D6D888E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" y="1809750"/>
            <a:ext cx="8534400" cy="289560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800" dirty="0"/>
              <a:t>Multiple-choice timed tests don't reflect real life tasks</a:t>
            </a:r>
          </a:p>
          <a:p>
            <a:pPr marL="0" indent="0">
              <a:buNone/>
            </a:pPr>
            <a:r>
              <a:rPr lang="en-US" sz="2800" dirty="0"/>
              <a:t>Scores don't correlate well with ability to do the task</a:t>
            </a:r>
          </a:p>
          <a:p>
            <a:pPr marL="0" indent="0">
              <a:buNone/>
            </a:pPr>
            <a:r>
              <a:rPr lang="en-US" sz="2800" dirty="0"/>
              <a:t>They are stressful and annoying</a:t>
            </a:r>
          </a:p>
          <a:p>
            <a:pPr marL="0" indent="0">
              <a:buNone/>
            </a:pPr>
            <a:r>
              <a:rPr lang="en-US" sz="2800" dirty="0"/>
              <a:t>They invite cheating</a:t>
            </a:r>
          </a:p>
          <a:p>
            <a:pPr marL="0" indent="0">
              <a:buNone/>
            </a:pPr>
            <a:r>
              <a:rPr lang="en-US" sz="2800" dirty="0"/>
              <a:t>They waste an entire week that we instead use for content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046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flipped classroom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1" y="1200150"/>
            <a:ext cx="8382000" cy="3657599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Attention span:  everyone spaces out during long lectures</a:t>
            </a:r>
          </a:p>
          <a:p>
            <a:pPr lvl="1"/>
            <a:r>
              <a:rPr lang="en-US" sz="2000" dirty="0" err="1"/>
              <a:t>Middendorf</a:t>
            </a:r>
            <a:r>
              <a:rPr lang="en-US" sz="2000" dirty="0"/>
              <a:t> and </a:t>
            </a:r>
            <a:r>
              <a:rPr lang="en-US" sz="2000" dirty="0" err="1"/>
              <a:t>Kalish</a:t>
            </a:r>
            <a:r>
              <a:rPr lang="en-US" sz="2000" dirty="0"/>
              <a:t>, 1995, </a:t>
            </a:r>
            <a:r>
              <a:rPr lang="en-US" sz="2000" dirty="0" err="1"/>
              <a:t>Johnstone</a:t>
            </a:r>
            <a:r>
              <a:rPr lang="en-US" sz="2000" dirty="0"/>
              <a:t> and Percival 1976, Burns 1985</a:t>
            </a:r>
          </a:p>
          <a:p>
            <a:r>
              <a:rPr lang="en-US" sz="2800" dirty="0">
                <a:solidFill>
                  <a:srgbClr val="0000CC"/>
                </a:solidFill>
              </a:rPr>
              <a:t>“the class started 1:00. The student sitting in front of me took copious notes until 1:20. Then he just nodded off… motionless, with eyes shut for about a minute and a half, pen still poised. Then he awoke and continued his rapid note-taking as if he hadn’t missed a beat.”</a:t>
            </a:r>
          </a:p>
          <a:p>
            <a:r>
              <a:rPr lang="en-US" sz="2800" dirty="0"/>
              <a:t>Student remembered only the first 15-20 minutes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3053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flipped classroom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047750"/>
            <a:ext cx="8321041" cy="3886200"/>
          </a:xfrm>
        </p:spPr>
        <p:txBody>
          <a:bodyPr>
            <a:normAutofit fontScale="92500" lnSpcReduction="10000"/>
          </a:bodyPr>
          <a:lstStyle/>
          <a:p>
            <a:r>
              <a:rPr lang="en-US" sz="3200" b="1" dirty="0">
                <a:solidFill>
                  <a:srgbClr val="0000CC"/>
                </a:solidFill>
              </a:rPr>
              <a:t>Active learning</a:t>
            </a:r>
            <a:r>
              <a:rPr lang="en-US" sz="3200" dirty="0"/>
              <a:t>: Be in charge of your learning </a:t>
            </a:r>
          </a:p>
          <a:p>
            <a:pPr lvl="1"/>
            <a:r>
              <a:rPr lang="en-US" sz="2800" dirty="0"/>
              <a:t>Most important: programming assignments</a:t>
            </a:r>
          </a:p>
          <a:p>
            <a:pPr lvl="1"/>
            <a:r>
              <a:rPr lang="en-US" sz="2800" dirty="0"/>
              <a:t>Active learning (“constructivism”), learning by doing</a:t>
            </a:r>
          </a:p>
          <a:p>
            <a:r>
              <a:rPr lang="en-US" sz="3200" b="1" dirty="0">
                <a:solidFill>
                  <a:srgbClr val="0000CC"/>
                </a:solidFill>
              </a:rPr>
              <a:t>Collaborative learning</a:t>
            </a:r>
            <a:r>
              <a:rPr lang="en-US" sz="3200" dirty="0"/>
              <a:t>: Learn from each other</a:t>
            </a:r>
          </a:p>
          <a:p>
            <a:pPr lvl="1"/>
            <a:r>
              <a:rPr lang="en-US" sz="2800" dirty="0"/>
              <a:t>Use class </a:t>
            </a:r>
            <a:r>
              <a:rPr lang="en-US" sz="2800" b="1" dirty="0"/>
              <a:t>lab</a:t>
            </a:r>
            <a:r>
              <a:rPr lang="en-US" sz="2800" dirty="0"/>
              <a:t> time for group problem-solving</a:t>
            </a:r>
          </a:p>
          <a:p>
            <a:pPr lvl="1"/>
            <a:r>
              <a:rPr lang="en-US" sz="2800" dirty="0"/>
              <a:t>“Small group active learning”</a:t>
            </a:r>
          </a:p>
          <a:p>
            <a:pPr lvl="1"/>
            <a:r>
              <a:rPr lang="en-US" sz="2800" dirty="0"/>
              <a:t>You </a:t>
            </a:r>
            <a:r>
              <a:rPr lang="en-US" sz="2800" b="1" dirty="0"/>
              <a:t>must</a:t>
            </a:r>
            <a:r>
              <a:rPr lang="en-US" sz="2800" dirty="0"/>
              <a:t> do </a:t>
            </a:r>
            <a:r>
              <a:rPr lang="en-US" sz="2800" b="1" dirty="0"/>
              <a:t>PA7</a:t>
            </a:r>
            <a:r>
              <a:rPr lang="en-US" sz="2800" dirty="0"/>
              <a:t> in groups of 3-4</a:t>
            </a:r>
          </a:p>
          <a:p>
            <a:pPr lvl="1"/>
            <a:r>
              <a:rPr lang="en-US" sz="2800" dirty="0"/>
              <a:t>We encourage pair programming on PA1-6 and quizzes</a:t>
            </a:r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097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8FE04F-5248-47E7-1A18-7036265076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27EFF-3A2A-89FA-7392-5F2BE27555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flipped classroom (4)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ED099C-BF9F-A427-40C2-1E1B25B85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047750"/>
            <a:ext cx="8321041" cy="38862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0000CC"/>
                </a:solidFill>
              </a:rPr>
              <a:t>Constructivism and Labs</a:t>
            </a:r>
            <a:endParaRPr lang="en-US" sz="3200" dirty="0"/>
          </a:p>
          <a:p>
            <a:r>
              <a:rPr lang="en-US" sz="3200" dirty="0"/>
              <a:t>Labs tend to involve working through algorithms on mini-problems by hand so you understand them deeply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000875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cs124: Flipped classroom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22960" y="1047750"/>
            <a:ext cx="7406640" cy="4095750"/>
          </a:xfrm>
        </p:spPr>
        <p:txBody>
          <a:bodyPr>
            <a:normAutofit fontScale="92500" lnSpcReduction="10000"/>
          </a:bodyPr>
          <a:lstStyle/>
          <a:p>
            <a:pPr marL="514350" indent="-504825">
              <a:buFont typeface="+mj-lt"/>
              <a:buAutoNum type="arabicPeriod"/>
            </a:pPr>
            <a:r>
              <a:rPr lang="en-US" sz="2800" b="1" dirty="0"/>
              <a:t>Prerecorded video lectures on Canvas:  </a:t>
            </a:r>
            <a:endParaRPr lang="en-US" sz="2800" dirty="0"/>
          </a:p>
          <a:p>
            <a:pPr marL="576262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About 80  ~10-minute lectures by me</a:t>
            </a:r>
          </a:p>
          <a:p>
            <a:pPr marL="576262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About ~90 minutes/week of video lectures </a:t>
            </a:r>
          </a:p>
          <a:p>
            <a:pPr marL="576262" lvl="2" indent="-342900">
              <a:buFont typeface="Arial" panose="020B0604020202020204" pitchFamily="34" charset="0"/>
              <a:buChar char="•"/>
            </a:pPr>
            <a:r>
              <a:rPr lang="en-US" sz="2400" dirty="0"/>
              <a:t>Another 10 lectures by the TAs</a:t>
            </a:r>
          </a:p>
          <a:p>
            <a:pPr marL="466725" indent="-457200">
              <a:buFont typeface="+mj-lt"/>
              <a:buAutoNum type="arabicPeriod"/>
            </a:pPr>
            <a:r>
              <a:rPr lang="en-US" sz="2800" b="1" dirty="0"/>
              <a:t>Live sessions: (none are recorded)</a:t>
            </a:r>
          </a:p>
          <a:p>
            <a:pPr marL="576262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200FF"/>
                </a:solidFill>
              </a:rPr>
              <a:t>5 required in-person lectures  </a:t>
            </a:r>
          </a:p>
          <a:p>
            <a:pPr marL="576262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5 required in-class labs(“active learning”)</a:t>
            </a:r>
          </a:p>
          <a:p>
            <a:pPr marL="713422" lvl="2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200FF"/>
                </a:solidFill>
              </a:rPr>
              <a:t>Lab #1 (Unix text tools) </a:t>
            </a:r>
            <a:r>
              <a:rPr lang="en-US" sz="2200" dirty="0">
                <a:solidFill>
                  <a:schemeClr val="tx1"/>
                </a:solidFill>
              </a:rPr>
              <a:t>next Tuesday is </a:t>
            </a:r>
            <a:r>
              <a:rPr lang="en-US" sz="2200" b="1" dirty="0"/>
              <a:t>required</a:t>
            </a:r>
            <a:r>
              <a:rPr lang="en-US" sz="2200" dirty="0"/>
              <a:t> </a:t>
            </a:r>
            <a:r>
              <a:rPr lang="en-US" sz="2200" b="1" dirty="0"/>
              <a:t>in person</a:t>
            </a:r>
            <a:endParaRPr lang="en-US" sz="2200" dirty="0"/>
          </a:p>
          <a:p>
            <a:pPr marL="713422" lvl="2" indent="-342900">
              <a:buFont typeface="Arial" panose="020B0604020202020204" pitchFamily="34" charset="0"/>
              <a:buChar char="•"/>
            </a:pPr>
            <a:r>
              <a:rPr lang="en-US" sz="2200" dirty="0"/>
              <a:t>Labs #2, #3, #4 are required but attendance is extra credit (you can do at home).</a:t>
            </a:r>
          </a:p>
          <a:p>
            <a:pPr marL="713422" lvl="2" indent="-34290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0200FF"/>
                </a:solidFill>
              </a:rPr>
              <a:t>Lab #4 February 24(Git and PA7) </a:t>
            </a:r>
            <a:r>
              <a:rPr lang="en-US" sz="2200" dirty="0"/>
              <a:t>is </a:t>
            </a:r>
            <a:r>
              <a:rPr lang="en-US" sz="2200" b="1" dirty="0"/>
              <a:t>required</a:t>
            </a:r>
            <a:r>
              <a:rPr lang="en-US" sz="2200" dirty="0"/>
              <a:t> </a:t>
            </a:r>
            <a:r>
              <a:rPr lang="en-US" sz="2200" b="1" dirty="0"/>
              <a:t>in person</a:t>
            </a:r>
            <a:endParaRPr lang="en-US" sz="2200" dirty="0"/>
          </a:p>
          <a:p>
            <a:pPr marL="603885" lvl="2" indent="-233363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03783586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Logistics More Specifically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762000" y="1047750"/>
            <a:ext cx="8382000" cy="4095750"/>
          </a:xfrm>
        </p:spPr>
        <p:txBody>
          <a:bodyPr>
            <a:noAutofit/>
          </a:bodyPr>
          <a:lstStyle/>
          <a:p>
            <a:r>
              <a:rPr lang="en-US" sz="2800" dirty="0"/>
              <a:t>Online Video </a:t>
            </a:r>
            <a:r>
              <a:rPr lang="en-US" sz="2800" b="1" dirty="0"/>
              <a:t>Lectures</a:t>
            </a:r>
            <a:r>
              <a:rPr lang="en-US" sz="2800" dirty="0"/>
              <a:t> w/embedded non-graded questions  </a:t>
            </a:r>
            <a:r>
              <a:rPr lang="en-US" sz="2800" dirty="0">
                <a:solidFill>
                  <a:srgbClr val="7F7F7F"/>
                </a:solidFill>
              </a:rPr>
              <a:t>(watch </a:t>
            </a:r>
            <a:r>
              <a:rPr lang="en-US" sz="2800" b="1" dirty="0">
                <a:solidFill>
                  <a:srgbClr val="7F7F7F"/>
                </a:solidFill>
              </a:rPr>
              <a:t>before</a:t>
            </a:r>
            <a:r>
              <a:rPr lang="en-US" sz="2800" dirty="0">
                <a:solidFill>
                  <a:srgbClr val="7F7F7F"/>
                </a:solidFill>
              </a:rPr>
              <a:t> relevant class/lab/quiz)</a:t>
            </a:r>
          </a:p>
          <a:p>
            <a:r>
              <a:rPr lang="en-US" sz="2950" dirty="0"/>
              <a:t>20 pages of </a:t>
            </a:r>
            <a:r>
              <a:rPr lang="en-US" sz="2950" b="1" dirty="0"/>
              <a:t>reading</a:t>
            </a:r>
            <a:r>
              <a:rPr lang="en-US" sz="2950" dirty="0"/>
              <a:t> a week (read before quiz is due)</a:t>
            </a:r>
            <a:endParaRPr lang="en-US" sz="2950" dirty="0">
              <a:solidFill>
                <a:srgbClr val="7F7F7F"/>
              </a:solidFill>
            </a:endParaRPr>
          </a:p>
          <a:p>
            <a:r>
              <a:rPr lang="en-US" sz="2800" dirty="0"/>
              <a:t>Weekly online </a:t>
            </a:r>
            <a:r>
              <a:rPr lang="en-US" sz="2800" b="1" dirty="0"/>
              <a:t>quizzes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7F7F7F"/>
                </a:solidFill>
              </a:rPr>
              <a:t>(due Tue of following week)</a:t>
            </a:r>
          </a:p>
          <a:p>
            <a:r>
              <a:rPr lang="en-US" sz="2800" dirty="0"/>
              <a:t>7 Python programming assignments (PAs) </a:t>
            </a:r>
            <a:r>
              <a:rPr lang="en-US" sz="2800" dirty="0">
                <a:solidFill>
                  <a:srgbClr val="7F7F7F"/>
                </a:solidFill>
              </a:rPr>
              <a:t>(due Fri of following week)</a:t>
            </a:r>
          </a:p>
          <a:p>
            <a:pPr lvl="1"/>
            <a:r>
              <a:rPr lang="en-US" sz="2650" dirty="0">
                <a:solidFill>
                  <a:srgbClr val="7F7F7F"/>
                </a:solidFill>
              </a:rPr>
              <a:t>Except PA 7 you get extra time, 2+ weeks</a:t>
            </a:r>
          </a:p>
        </p:txBody>
      </p:sp>
    </p:spTree>
    <p:extLst>
      <p:ext uri="{BB962C8B-B14F-4D97-AF65-F5344CB8AC3E}">
        <p14:creationId xmlns:p14="http://schemas.microsoft.com/office/powerpoint/2010/main" val="3063915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02180-C3C1-97AC-F533-E8A712A2D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8B483-F7B4-9174-0BAF-F26D092C11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214953"/>
            <a:ext cx="7543800" cy="726329"/>
          </a:xfrm>
        </p:spPr>
        <p:txBody>
          <a:bodyPr>
            <a:normAutofit fontScale="90000"/>
          </a:bodyPr>
          <a:lstStyle/>
          <a:p>
            <a:r>
              <a:rPr lang="en-US" dirty="0"/>
              <a:t>Why you should read the textbook and watch the videos and come to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717D75-076D-5112-10F8-8054DD134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384301"/>
            <a:ext cx="8092441" cy="354424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Students who do everything report learning more</a:t>
            </a:r>
          </a:p>
          <a:p>
            <a:r>
              <a:rPr lang="en-US" sz="2400" dirty="0"/>
              <a:t>Also: because we put so much effort into making all the materials!!!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The textbook</a:t>
            </a:r>
            <a:r>
              <a:rPr lang="en-US" sz="2400" dirty="0"/>
              <a:t>: gets updated every summer and every fall, taking 100s of hours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The videos</a:t>
            </a:r>
            <a:r>
              <a:rPr lang="en-US" sz="2400" dirty="0"/>
              <a:t>: a large percentage get updated every year, each suite of 8 10-minute lectures takes about 40 hours to develop every summer and fall.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400" b="1" dirty="0"/>
              <a:t>The live lectures</a:t>
            </a:r>
            <a:r>
              <a:rPr lang="en-US" sz="2400" dirty="0"/>
              <a:t>: change from year to year</a:t>
            </a:r>
          </a:p>
          <a:p>
            <a:pPr marL="0" indent="0">
              <a:buNone/>
            </a:pPr>
            <a:r>
              <a:rPr lang="en-US" sz="2400" dirty="0"/>
              <a:t>(Why so much updating?  Our field is in massive flux!!!!!!)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56C5C0-C607-25CB-3574-77F34CBE3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087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At the end of this course, you will be able to: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9257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710D3-797D-D3B8-1470-A1DD773B1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20F7A-5E5B-DBD1-8071-8C713A5A8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5CAFB8-19BB-CF37-0C11-3E617DC23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Understand training and inference of large language models and their social implications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32FBF4-472F-B22D-A4E0-DAFD68253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3216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Be able to prompt large language models, reason about what they can and can't do, and about their social implications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3980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Write efficient regular expressions to solve any kind of text-based extraction task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03817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Build a supervised classifier to do classification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1788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Build a neural network and train it using stochastic gradient descent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4016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Build a search engine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71448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Build a recommendation engine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2596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Build a computational model of word meaning using neural word embeddings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5714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Understanding agent-based LLM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5155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Understand and implement PageRank and other social network functions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336534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59" y="1384300"/>
            <a:ext cx="7940041" cy="3734383"/>
          </a:xfrm>
        </p:spPr>
        <p:txBody>
          <a:bodyPr>
            <a:normAutofit/>
          </a:bodyPr>
          <a:lstStyle/>
          <a:p>
            <a:r>
              <a:rPr lang="en-US" sz="2800" dirty="0"/>
              <a:t>Become expert at working together on computational projects and use group tools like </a:t>
            </a:r>
            <a:r>
              <a:rPr lang="en-US" sz="2800" dirty="0" err="1"/>
              <a:t>github</a:t>
            </a:r>
            <a:br>
              <a:rPr lang="en-US" sz="2800" dirty="0"/>
            </a:br>
            <a:endParaRPr lang="en-US" sz="2800" dirty="0"/>
          </a:p>
          <a:p>
            <a:r>
              <a:rPr lang="en-US" sz="2800" dirty="0"/>
              <a:t>Work in our field is rarely done alone!</a:t>
            </a:r>
          </a:p>
          <a:p>
            <a:pPr marL="238125" indent="-238125">
              <a:buFont typeface="Arial" panose="020B0604020202020204" pitchFamily="34" charset="0"/>
              <a:buChar char="•"/>
            </a:pPr>
            <a:r>
              <a:rPr lang="en-US" sz="2800" dirty="0"/>
              <a:t>PA1-6: Pair programming is encouraged</a:t>
            </a:r>
          </a:p>
          <a:p>
            <a:pPr marL="238125" indent="-238125">
              <a:buFont typeface="Arial" panose="020B0604020202020204" pitchFamily="34" charset="0"/>
              <a:buChar char="•"/>
            </a:pPr>
            <a:r>
              <a:rPr lang="en-US" sz="2800" dirty="0"/>
              <a:t>PA7: Must be done in groups of 3-4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08803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3DFDDD-07FB-5783-F12D-6FB1517B3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6C27B-7BAB-4E0C-016D-1D17BDB16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Can I use LLMs to do my </a:t>
            </a:r>
            <a:r>
              <a:rPr lang="en-US" dirty="0" err="1"/>
              <a:t>homeworks</a:t>
            </a:r>
            <a:r>
              <a:rPr lang="en-US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B412CC-682B-45C0-2CCD-87D5BED60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60" y="1186393"/>
            <a:ext cx="7711441" cy="3759199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The class policy is:</a:t>
            </a:r>
          </a:p>
          <a:p>
            <a:pPr marL="466725" indent="-287338">
              <a:buFont typeface="Arial" panose="020B0604020202020204" pitchFamily="34" charset="0"/>
              <a:buChar char="•"/>
            </a:pPr>
            <a:r>
              <a:rPr lang="en-US" sz="2400" dirty="0"/>
              <a:t>You should use LLMs like you use the TA:  to give you help, answer your questions, improve your understanding.</a:t>
            </a:r>
          </a:p>
          <a:p>
            <a:pPr marL="466725" indent="-287338">
              <a:buFont typeface="Arial" panose="020B0604020202020204" pitchFamily="34" charset="0"/>
              <a:buChar char="•"/>
            </a:pPr>
            <a:r>
              <a:rPr lang="en-US" sz="2400" dirty="0"/>
              <a:t>Don't directly paste LLM code.</a:t>
            </a:r>
          </a:p>
          <a:p>
            <a:pPr marL="179387" indent="0">
              <a:buNone/>
            </a:pPr>
            <a:r>
              <a:rPr lang="en-US" sz="2400" dirty="0"/>
              <a:t>Why:</a:t>
            </a:r>
          </a:p>
          <a:p>
            <a:pPr marL="522287" indent="-342900">
              <a:buFont typeface="Arial" panose="020B0604020202020204" pitchFamily="34" charset="0"/>
              <a:buChar char="•"/>
            </a:pPr>
            <a:r>
              <a:rPr lang="en-US" sz="2400" b="1" dirty="0"/>
              <a:t>Learning Goals</a:t>
            </a:r>
            <a:r>
              <a:rPr lang="en-US" sz="2400" dirty="0"/>
              <a:t>! If the LLM does your </a:t>
            </a:r>
            <a:r>
              <a:rPr lang="en-US" sz="2400" dirty="0" err="1"/>
              <a:t>homeworks</a:t>
            </a:r>
            <a:r>
              <a:rPr lang="en-US" sz="2400" dirty="0"/>
              <a:t> for you, you won't achieve your learning goals</a:t>
            </a:r>
          </a:p>
          <a:p>
            <a:pPr marL="522287" indent="-342900">
              <a:buFont typeface="Arial" panose="020B0604020202020204" pitchFamily="34" charset="0"/>
              <a:buChar char="•"/>
            </a:pPr>
            <a:r>
              <a:rPr lang="en-US" sz="2400" dirty="0"/>
              <a:t>And then you will have a very bad time when you have to whiteboard during job interviews.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E269CF-A23F-8857-C995-6C0E72C211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076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A4CAC-A774-90CD-6FE9-38F899C8C3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7F795-D839-23F9-A3BE-DB884A62C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this class? 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06A80-0F02-BF02-7F7B-63D1B2A23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637" y="742950"/>
            <a:ext cx="8180764" cy="437573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very broad undergrad intro to (at least) 12 grad classes!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224C:  NLP for Computational Social Science (Yang)</a:t>
            </a:r>
            <a:endParaRPr lang="en-US" sz="1800" b="0" i="0" dirty="0">
              <a:solidFill>
                <a:schemeClr val="tx1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cs224N:  Natural Language Processing with Deep Learning (Choi/Yang)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cs224U:  Natural Language Understanding (Potts)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224V:  Conversational Virtual Assistants with Deep Learning (Lam)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cs224S:  Spoken Language Processing (Maas)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246:    Mining Massive Data Sets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Leskovec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cs224W: Graph Neural Networks (</a:t>
            </a:r>
            <a:r>
              <a:rPr lang="en-US" sz="1800" b="0" i="0" dirty="0" err="1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Leskovec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cs276:    Information Retrieval (Manning)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cs329R:  Race and Natural Language Processing (Jurafsky/Eberhardt)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329X:  Human-Centere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 LLMs (Yang)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cs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336:    </a:t>
            </a: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anguage modeling from scratch (Hashimoto/Liang)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s384:    Social and Ethical Issues in NLP (Jurafsky)</a:t>
            </a:r>
          </a:p>
          <a:p>
            <a:endParaRPr lang="en-US" b="0" i="0" dirty="0">
              <a:solidFill>
                <a:srgbClr val="333333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3BF735-4E35-8B38-AC9E-6B889D68F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5914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7EFDD-439F-104A-B631-A1047B04D6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14953"/>
            <a:ext cx="8839200" cy="527997"/>
          </a:xfrm>
        </p:spPr>
        <p:txBody>
          <a:bodyPr>
            <a:normAutofit fontScale="90000"/>
          </a:bodyPr>
          <a:lstStyle/>
          <a:p>
            <a:r>
              <a:rPr lang="en-US" dirty="0"/>
              <a:t>Should I take 124 or 224N or something else?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4BB91F-02BD-8E49-9791-CD4B108EC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742950"/>
            <a:ext cx="8839200" cy="449580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1800" b="1" dirty="0"/>
              <a:t>CS124 is designed for sophomores or juniors</a:t>
            </a:r>
          </a:p>
          <a:p>
            <a:pPr lvl="1"/>
            <a:r>
              <a:rPr lang="en-US" sz="1800" dirty="0"/>
              <a:t>It's gentle (I explain everything) and broad (covering many topics, not just NLP/LLMs but also recommendation engines, IR, social networks, social computing)</a:t>
            </a:r>
          </a:p>
          <a:p>
            <a:pPr lvl="1"/>
            <a:r>
              <a:rPr lang="en-US" sz="1800" dirty="0"/>
              <a:t>Mastery learning, quizzes, programming assignments with starter code and scaffolding.</a:t>
            </a:r>
          </a:p>
          <a:p>
            <a:pPr lvl="1"/>
            <a:r>
              <a:rPr lang="en-US" sz="1800" dirty="0"/>
              <a:t>No research project, but a fun chatbot final homework</a:t>
            </a:r>
          </a:p>
          <a:p>
            <a:pPr marL="0" indent="0">
              <a:buNone/>
            </a:pPr>
            <a:r>
              <a:rPr lang="en-US" sz="1800" b="1" dirty="0"/>
              <a:t>CS224N is a deeper,  laser focused, grad course</a:t>
            </a:r>
          </a:p>
          <a:p>
            <a:pPr lvl="1"/>
            <a:r>
              <a:rPr lang="en-US" sz="1800" dirty="0"/>
              <a:t>They assume you are very familiar with ML; 1</a:t>
            </a:r>
            <a:r>
              <a:rPr lang="en-US" sz="1800" baseline="30000" dirty="0"/>
              <a:t>st</a:t>
            </a:r>
            <a:r>
              <a:rPr lang="en-US" sz="1800" dirty="0"/>
              <a:t> homework jumps right into optimization</a:t>
            </a:r>
          </a:p>
          <a:p>
            <a:pPr lvl="1"/>
            <a:r>
              <a:rPr lang="en-US" sz="1800" dirty="0"/>
              <a:t>More focus on systems/implementation/scaling, you code more advanced things</a:t>
            </a:r>
          </a:p>
          <a:p>
            <a:r>
              <a:rPr lang="en-US" sz="1950" b="1" dirty="0"/>
              <a:t>CS224N/U/V/S/W, 246, 336, 329R</a:t>
            </a:r>
          </a:p>
          <a:p>
            <a:pPr lvl="1"/>
            <a:r>
              <a:rPr lang="en-US" sz="1800" dirty="0"/>
              <a:t>Learning via research: novel research projects as a large component</a:t>
            </a:r>
          </a:p>
          <a:p>
            <a:r>
              <a:rPr lang="en-US" sz="1800" dirty="0"/>
              <a:t>CS324X (Human Centered NLP), CS346 (Social and Ethical Issues in NLP) require 224N or 224U</a:t>
            </a:r>
          </a:p>
          <a:p>
            <a:r>
              <a:rPr lang="en-US" sz="1800" dirty="0"/>
              <a:t>CS224C: more applied focus, applying NLP to social science: (NLP for Computational Social Science)</a:t>
            </a:r>
          </a:p>
          <a:p>
            <a:pPr marL="0" indent="0">
              <a:buNone/>
            </a:pPr>
            <a:r>
              <a:rPr lang="en-US" sz="1800" dirty="0"/>
              <a:t>(You should of course take all of them!!)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B98CFA-794E-9049-B4A9-6242F7BA8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30150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 charset="0"/>
                <a:ea typeface="Calibri" charset="0"/>
                <a:cs typeface="Calibri" charset="0"/>
              </a:rPr>
              <a:t>Logistics: Instructor</a:t>
            </a:r>
          </a:p>
        </p:txBody>
      </p:sp>
      <p:sp>
        <p:nvSpPr>
          <p:cNvPr id="5632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123950"/>
            <a:ext cx="8534400" cy="4019550"/>
          </a:xfrm>
        </p:spPr>
        <p:txBody>
          <a:bodyPr>
            <a:normAutofit fontScale="92500" lnSpcReduction="10000"/>
          </a:bodyPr>
          <a:lstStyle/>
          <a:p>
            <a:r>
              <a:rPr lang="en-US" sz="2600" dirty="0">
                <a:solidFill>
                  <a:schemeClr val="bg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Instructor:  </a:t>
            </a:r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Dan Jurafsky (he/him)</a:t>
            </a:r>
          </a:p>
          <a:p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Professor in CS and Linguistics</a:t>
            </a:r>
          </a:p>
          <a:p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My office hours:</a:t>
            </a:r>
          </a:p>
          <a:p>
            <a:pPr lvl="1"/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This week and next week</a:t>
            </a:r>
          </a:p>
          <a:p>
            <a:pPr lvl="2"/>
            <a:r>
              <a:rPr lang="en-US" sz="2150" b="1" dirty="0">
                <a:latin typeface="Calibri" charset="0"/>
                <a:ea typeface="Calibri" charset="0"/>
                <a:cs typeface="Calibri" charset="0"/>
              </a:rPr>
              <a:t>Tuesday</a:t>
            </a:r>
            <a:r>
              <a:rPr lang="en-US" sz="2150" dirty="0">
                <a:latin typeface="Calibri" charset="0"/>
                <a:ea typeface="Calibri" charset="0"/>
                <a:cs typeface="Calibri" charset="0"/>
              </a:rPr>
              <a:t> after class 4:30-5:30</a:t>
            </a:r>
          </a:p>
          <a:p>
            <a:pPr lvl="1"/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Then every </a:t>
            </a:r>
            <a:r>
              <a:rPr lang="en-US" sz="2450" b="1" dirty="0">
                <a:latin typeface="Calibri" charset="0"/>
                <a:ea typeface="Calibri" charset="0"/>
                <a:cs typeface="Calibri" charset="0"/>
              </a:rPr>
              <a:t>Thursday</a:t>
            </a:r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 </a:t>
            </a:r>
            <a:r>
              <a:rPr lang="en-US" sz="2450" dirty="0" err="1">
                <a:latin typeface="Calibri" charset="0"/>
                <a:ea typeface="Calibri" charset="0"/>
                <a:cs typeface="Calibri" charset="0"/>
              </a:rPr>
              <a:t>classtime</a:t>
            </a:r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 3-4:20</a:t>
            </a:r>
          </a:p>
          <a:p>
            <a:pPr lvl="1"/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Margaret Jacks Hall 117</a:t>
            </a:r>
          </a:p>
          <a:p>
            <a:pPr lvl="1"/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Book times at </a:t>
            </a:r>
            <a:r>
              <a:rPr lang="en-US" sz="2450" dirty="0" err="1">
                <a:latin typeface="Calibri" charset="0"/>
                <a:ea typeface="Calibri" charset="0"/>
                <a:cs typeface="Calibri" charset="0"/>
              </a:rPr>
              <a:t>calendly.com</a:t>
            </a:r>
            <a:r>
              <a:rPr lang="en-US" sz="2450" dirty="0">
                <a:latin typeface="Calibri" charset="0"/>
                <a:ea typeface="Calibri" charset="0"/>
                <a:cs typeface="Calibri" charset="0"/>
              </a:rPr>
              <a:t>/</a:t>
            </a:r>
            <a:r>
              <a:rPr lang="en-US" sz="2450" dirty="0" err="1">
                <a:latin typeface="Calibri" charset="0"/>
                <a:ea typeface="Calibri" charset="0"/>
                <a:cs typeface="Calibri" charset="0"/>
              </a:rPr>
              <a:t>jurafsky</a:t>
            </a:r>
            <a:endParaRPr lang="en-US" sz="2450" dirty="0">
              <a:latin typeface="Calibri" charset="0"/>
              <a:ea typeface="Calibri" charset="0"/>
              <a:cs typeface="Calibri" charset="0"/>
            </a:endParaRPr>
          </a:p>
          <a:p>
            <a:endParaRPr lang="en-US" sz="2600" dirty="0"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600" dirty="0">
                <a:latin typeface="Calibri" charset="0"/>
                <a:ea typeface="Calibri" charset="0"/>
                <a:cs typeface="Calibri" charset="0"/>
              </a:rPr>
              <a:t>How to pronounce my name:</a:t>
            </a:r>
          </a:p>
          <a:p>
            <a:endParaRPr lang="en-US" sz="2400" dirty="0">
              <a:latin typeface="Calibri" charset="0"/>
              <a:ea typeface="Calibri" charset="0"/>
              <a:cs typeface="Calibri" charset="0"/>
            </a:endParaRPr>
          </a:p>
          <a:p>
            <a:pPr marL="0" indent="0">
              <a:buNone/>
            </a:pPr>
            <a:endParaRPr lang="en-US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6" name="Group 5" descr="A picture of a giraffe skiing">
            <a:extLst>
              <a:ext uri="{FF2B5EF4-FFF2-40B4-BE49-F238E27FC236}">
                <a16:creationId xmlns:a16="http://schemas.microsoft.com/office/drawing/2014/main" id="{6C0DFA88-E619-9442-9455-0565B94C3F1E}"/>
              </a:ext>
            </a:extLst>
          </p:cNvPr>
          <p:cNvGrpSpPr/>
          <p:nvPr/>
        </p:nvGrpSpPr>
        <p:grpSpPr>
          <a:xfrm>
            <a:off x="5286375" y="0"/>
            <a:ext cx="3857625" cy="5143500"/>
            <a:chOff x="5286375" y="0"/>
            <a:chExt cx="3857625" cy="51435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191FC027-7CBC-E944-9352-BCB6CEA9248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6375" y="0"/>
              <a:ext cx="3857625" cy="5143500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0D76C176-6455-EC46-B818-3D77DFA63BA9}"/>
                </a:ext>
              </a:extLst>
            </p:cNvPr>
            <p:cNvSpPr txBox="1"/>
            <p:nvPr/>
          </p:nvSpPr>
          <p:spPr>
            <a:xfrm>
              <a:off x="6950500" y="4866501"/>
              <a:ext cx="21884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/>
                <a:t>Picture by Ross </a:t>
              </a:r>
              <a:r>
                <a:rPr lang="en-US" sz="1200" b="1" dirty="0" err="1"/>
                <a:t>Petukhov</a:t>
              </a:r>
              <a:endParaRPr lang="en-US" sz="1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11378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 descr="headshots of the course staff">
            <a:extLst>
              <a:ext uri="{FF2B5EF4-FFF2-40B4-BE49-F238E27FC236}">
                <a16:creationId xmlns:a16="http://schemas.microsoft.com/office/drawing/2014/main" id="{E6F6B594-D681-66F2-E43E-69977D28F0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07224" y="361950"/>
            <a:ext cx="8325400" cy="4554538"/>
          </a:xfrm>
        </p:spPr>
      </p:pic>
    </p:spTree>
    <p:extLst>
      <p:ext uri="{BB962C8B-B14F-4D97-AF65-F5344CB8AC3E}">
        <p14:creationId xmlns:p14="http://schemas.microsoft.com/office/powerpoint/2010/main" val="273787059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B0FD2-EB43-B050-BCAA-FE0652570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logistics: </a:t>
            </a:r>
            <a:r>
              <a:rPr lang="en-US" dirty="0" err="1"/>
              <a:t>Prereqs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D9A2D2-E069-EAB2-40B3-B46E669839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292100" indent="-171450">
              <a:buFont typeface="Arial" panose="020B0604020202020204" pitchFamily="34" charset="0"/>
              <a:buChar char="•"/>
            </a:pPr>
            <a:r>
              <a:rPr lang="en-US" sz="2600" dirty="0"/>
              <a:t>CS106B, </a:t>
            </a:r>
          </a:p>
          <a:p>
            <a:pPr marL="292100" indent="-171450">
              <a:buFont typeface="Arial" panose="020B0604020202020204" pitchFamily="34" charset="0"/>
              <a:buChar char="•"/>
            </a:pPr>
            <a:r>
              <a:rPr lang="en-US" sz="2600" dirty="0"/>
              <a:t>Python (at the level of CS106A), </a:t>
            </a:r>
          </a:p>
          <a:p>
            <a:pPr marL="292100" indent="-171450">
              <a:buFont typeface="Arial" panose="020B0604020202020204" pitchFamily="34" charset="0"/>
              <a:buChar char="•"/>
            </a:pPr>
            <a:r>
              <a:rPr lang="en-US" sz="2600" dirty="0"/>
              <a:t>CS109 (or equivalent background in probability), </a:t>
            </a:r>
          </a:p>
          <a:p>
            <a:pPr marL="292100" indent="-171450">
              <a:buFont typeface="Arial" panose="020B0604020202020204" pitchFamily="34" charset="0"/>
              <a:buChar char="•"/>
            </a:pPr>
            <a:r>
              <a:rPr lang="en-US" sz="2600" dirty="0"/>
              <a:t>Programming maturity and knowledge of UNIX equivalent to CS107 (this can be waived for PhD students)</a:t>
            </a:r>
            <a:br>
              <a:rPr lang="en-US" b="1" dirty="0"/>
            </a:b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165F8E-2926-7C38-856E-555E1EC0D6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0755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845E83-D0F2-302B-CD47-40C9060E3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Should I come to class if I am sick?</a:t>
            </a:r>
            <a:r>
              <a:rPr lang="en-US" dirty="0"/>
              <a:t>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FC42C0-2FD0-1904-E251-C65BBDA4E1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No!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5001BD-5950-0BF3-25CD-6E32DF557C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961125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5D9F83-5A36-FF23-1B3D-F7EB702AF8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3BCFCD-6B60-3497-B66E-C67D1510D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95250"/>
            <a:ext cx="7543800" cy="726329"/>
          </a:xfrm>
        </p:spPr>
        <p:txBody>
          <a:bodyPr/>
          <a:lstStyle/>
          <a:p>
            <a:r>
              <a:rPr lang="en-US" b="1" dirty="0"/>
              <a:t>Grading: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94F1C0-D42D-93D5-7962-803F4707C6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631079"/>
            <a:ext cx="8016241" cy="4683871"/>
          </a:xfrm>
        </p:spPr>
        <p:txBody>
          <a:bodyPr>
            <a:normAutofit/>
          </a:bodyPr>
          <a:lstStyle/>
          <a:p>
            <a:r>
              <a:rPr lang="en-US" sz="2800" dirty="0"/>
              <a:t>A: 93% and above of the total points</a:t>
            </a:r>
          </a:p>
          <a:p>
            <a:r>
              <a:rPr lang="en-US" sz="2800" dirty="0"/>
              <a:t>A-: 90% and above of the total points</a:t>
            </a:r>
          </a:p>
          <a:p>
            <a:r>
              <a:rPr lang="en-US" sz="2800" dirty="0"/>
              <a:t>B+: 87% and above of the total points</a:t>
            </a:r>
          </a:p>
          <a:p>
            <a:r>
              <a:rPr lang="en-US" sz="2800" dirty="0"/>
              <a:t>B: 83% and above of the total points</a:t>
            </a:r>
          </a:p>
          <a:p>
            <a:r>
              <a:rPr lang="en-US" sz="2800" dirty="0"/>
              <a:t>B-: 80% and above of the total points</a:t>
            </a:r>
          </a:p>
          <a:p>
            <a:r>
              <a:rPr lang="en-US" sz="2800" dirty="0"/>
              <a:t>C+: 77% and above of the total points</a:t>
            </a:r>
          </a:p>
          <a:p>
            <a:r>
              <a:rPr lang="en-US" sz="2800" dirty="0"/>
              <a:t>C: 73% and above of the total points</a:t>
            </a:r>
          </a:p>
          <a:p>
            <a:r>
              <a:rPr lang="en-US" sz="2800" dirty="0"/>
              <a:t>C- (= Credit): 70% and above of the total points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E3CEBD-A45B-C988-55B3-D77CAF81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958690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66FBD-338A-0FF4-4C33-E3847AA651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-95250"/>
            <a:ext cx="7543800" cy="726329"/>
          </a:xfrm>
        </p:spPr>
        <p:txBody>
          <a:bodyPr/>
          <a:lstStyle/>
          <a:p>
            <a:r>
              <a:rPr lang="en-US" b="1" dirty="0"/>
              <a:t>Grading: A+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07043-DBC6-6666-6982-2B93595060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631079"/>
            <a:ext cx="7711441" cy="4683871"/>
          </a:xfrm>
        </p:spPr>
        <p:txBody>
          <a:bodyPr>
            <a:normAutofit/>
          </a:bodyPr>
          <a:lstStyle/>
          <a:p>
            <a:r>
              <a:rPr lang="en-US" sz="2800" dirty="0"/>
              <a:t>A+: It is very very easy to get an A in this class but </a:t>
            </a:r>
            <a:r>
              <a:rPr lang="en-US" sz="2800" b="1" dirty="0"/>
              <a:t>hard to get an A+. </a:t>
            </a:r>
            <a:r>
              <a:rPr lang="en-US" sz="2800" dirty="0"/>
              <a:t>For an A+ you must do </a:t>
            </a:r>
            <a:r>
              <a:rPr lang="en-US" sz="2800" b="1" dirty="0"/>
              <a:t>all</a:t>
            </a:r>
            <a:r>
              <a:rPr lang="en-US" sz="2800" dirty="0"/>
              <a:t> of the following:</a:t>
            </a:r>
          </a:p>
          <a:p>
            <a:pPr lvl="1"/>
            <a:r>
              <a:rPr lang="en-US" sz="2400" dirty="0"/>
              <a:t>Have perfect scores on all the PAs and quizzes</a:t>
            </a:r>
          </a:p>
          <a:p>
            <a:pPr lvl="1"/>
            <a:r>
              <a:rPr lang="en-US" sz="2400" dirty="0"/>
              <a:t>Have perfect attendance (or absences excused) at 12 classes (that means all lectures, all labs, and all tutorials, i.e., even the non-required labs and tutorials)</a:t>
            </a:r>
          </a:p>
          <a:p>
            <a:pPr lvl="1"/>
            <a:r>
              <a:rPr lang="en-US" sz="2400" dirty="0"/>
              <a:t>Have given at least 5 </a:t>
            </a:r>
            <a:r>
              <a:rPr lang="en-US" sz="2400" b="1" dirty="0"/>
              <a:t>substantive</a:t>
            </a:r>
            <a:r>
              <a:rPr lang="en-US" sz="2400" dirty="0"/>
              <a:t> and helpful answers to students on the class Ed forum</a:t>
            </a:r>
          </a:p>
          <a:p>
            <a:pPr lvl="1"/>
            <a:r>
              <a:rPr lang="en-US" sz="2400" dirty="0"/>
              <a:t>Have turned in and gotten credit on extra credit problems on at least 3 of the labs, quizzes, or PAs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E61F71-8C89-8962-1752-8C0375B9AF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54502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Syllabus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>
                <a:hlinkClick r:id="rId2"/>
              </a:rPr>
              <a:t>cs124.stanford.edu</a:t>
            </a:r>
            <a:endParaRPr lang="en-US" sz="3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597157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0D9DC-00F7-C1D4-8944-AD880D89E6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do I find all the programming assignments and quizzes and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C5B44C-9C18-864B-F95A-2E83D5B470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384300"/>
            <a:ext cx="7543801" cy="3759199"/>
          </a:xfrm>
        </p:spPr>
        <p:txBody>
          <a:bodyPr>
            <a:normAutofit/>
          </a:bodyPr>
          <a:lstStyle/>
          <a:p>
            <a:r>
              <a:rPr lang="en-US" sz="2000" dirty="0"/>
              <a:t>Everything is on the webpage  cs124.stanford.edu</a:t>
            </a:r>
          </a:p>
          <a:p>
            <a:r>
              <a:rPr lang="en-US" sz="2000" dirty="0"/>
              <a:t>Except the videos which are on Canvas Modules!</a:t>
            </a:r>
          </a:p>
          <a:p>
            <a:r>
              <a:rPr lang="en-US" sz="2000" dirty="0"/>
              <a:t>In other words:</a:t>
            </a:r>
          </a:p>
          <a:p>
            <a:pPr lvl="1"/>
            <a:r>
              <a:rPr lang="en-US" sz="1800" dirty="0"/>
              <a:t>Lectures slides:  </a:t>
            </a:r>
            <a:r>
              <a:rPr lang="en-US" sz="1800" b="1" dirty="0"/>
              <a:t>webpage</a:t>
            </a:r>
          </a:p>
          <a:p>
            <a:pPr lvl="1"/>
            <a:r>
              <a:rPr lang="en-US" sz="1800" dirty="0"/>
              <a:t>Lab instructions: </a:t>
            </a:r>
            <a:r>
              <a:rPr lang="en-US" sz="1800" b="1" dirty="0"/>
              <a:t>webpage</a:t>
            </a:r>
            <a:r>
              <a:rPr lang="en-US" sz="1800" dirty="0"/>
              <a:t> (points to git where they live)</a:t>
            </a:r>
          </a:p>
          <a:p>
            <a:pPr lvl="1"/>
            <a:r>
              <a:rPr lang="en-US" sz="1800" dirty="0"/>
              <a:t>Tutorial information: </a:t>
            </a:r>
            <a:r>
              <a:rPr lang="en-US" sz="1800" b="1" dirty="0"/>
              <a:t>webpage</a:t>
            </a:r>
          </a:p>
          <a:p>
            <a:pPr lvl="1"/>
            <a:r>
              <a:rPr lang="en-US" sz="1800" dirty="0"/>
              <a:t>Readings: </a:t>
            </a:r>
            <a:r>
              <a:rPr lang="en-US" sz="1800" b="1" dirty="0"/>
              <a:t>webpage</a:t>
            </a:r>
          </a:p>
          <a:p>
            <a:pPr lvl="1"/>
            <a:r>
              <a:rPr lang="en-US" sz="1800" dirty="0"/>
              <a:t>Programming assignments: </a:t>
            </a:r>
            <a:r>
              <a:rPr lang="en-US" sz="1800" b="1" dirty="0"/>
              <a:t>webpage</a:t>
            </a:r>
            <a:r>
              <a:rPr lang="en-US" sz="1800" dirty="0"/>
              <a:t> (points to git where they live)</a:t>
            </a:r>
          </a:p>
          <a:p>
            <a:pPr lvl="1"/>
            <a:r>
              <a:rPr lang="en-US" sz="1800" dirty="0"/>
              <a:t>Weekly quizzes: </a:t>
            </a:r>
            <a:r>
              <a:rPr lang="en-US" sz="1800" b="1" dirty="0"/>
              <a:t>webpage</a:t>
            </a:r>
            <a:r>
              <a:rPr lang="en-US" sz="1800" dirty="0"/>
              <a:t> (points to </a:t>
            </a:r>
            <a:r>
              <a:rPr lang="en-US" sz="1800" dirty="0" err="1"/>
              <a:t>gradescope</a:t>
            </a:r>
            <a:r>
              <a:rPr lang="en-US" sz="1800" dirty="0"/>
              <a:t> where they live)</a:t>
            </a:r>
          </a:p>
          <a:p>
            <a:pPr lvl="1"/>
            <a:r>
              <a:rPr lang="en-US" sz="1800" dirty="0"/>
              <a:t>Videos: </a:t>
            </a:r>
            <a:r>
              <a:rPr lang="en-US" sz="1800" b="1" dirty="0"/>
              <a:t>Canvas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378C5E-3161-97E3-F0EA-3E5657D0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37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8B2A-272E-1072-58ED-72F84A643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Coming up this week: Thursday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46C957-497E-1D7F-B08F-865E05FF7F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2959" y="1384300"/>
            <a:ext cx="7940041" cy="33210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Optional tutorial </a:t>
            </a:r>
            <a:r>
              <a:rPr lang="en-US" sz="2400" dirty="0"/>
              <a:t>on </a:t>
            </a:r>
            <a:r>
              <a:rPr lang="en-US" sz="2400" dirty="0" err="1"/>
              <a:t>jupyter</a:t>
            </a:r>
            <a:r>
              <a:rPr lang="en-US" sz="2400" dirty="0"/>
              <a:t> notebooks and PA0, getting ready for PA1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Come to class </a:t>
            </a:r>
            <a:r>
              <a:rPr lang="en-US" sz="2400" b="1" dirty="0"/>
              <a:t>with your laptops </a:t>
            </a:r>
            <a:r>
              <a:rPr lang="en-US" sz="2400" dirty="0"/>
              <a:t>and we'll go through PA0 together! 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This tutorial will be led by amazing TA Sri </a:t>
            </a:r>
            <a:r>
              <a:rPr lang="en-US" sz="2400" dirty="0" err="1"/>
              <a:t>Jaladi</a:t>
            </a:r>
            <a:r>
              <a:rPr lang="en-US" sz="2400" dirty="0"/>
              <a:t>!!!  But I and many other CAs will be there!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017F0C7-1338-4F8C-094A-2A0EA19C1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740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Action Items Before Thursdays class!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76350"/>
            <a:ext cx="8686800" cy="3856278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20000"/>
              </a:lnSpc>
            </a:pPr>
            <a:r>
              <a:rPr lang="en-US" sz="3200" dirty="0"/>
              <a:t>1) Read the syllabus webpage at cs124.stanford.edu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2) Look at PA0 (you can find it from the webpage)</a:t>
            </a:r>
          </a:p>
          <a:p>
            <a:pPr>
              <a:lnSpc>
                <a:spcPct val="120000"/>
              </a:lnSpc>
            </a:pPr>
            <a:r>
              <a:rPr lang="en-US" sz="3200" dirty="0"/>
              <a:t>3) Watch Canvas Videos on "PA0 Mac Setup" (or "PA0 Windows Setup"), also pointed to by webpage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pPr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1454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61950"/>
            <a:ext cx="3733800" cy="742950"/>
          </a:xfrm>
        </p:spPr>
        <p:txBody>
          <a:bodyPr>
            <a:normAutofit fontScale="90000"/>
          </a:bodyPr>
          <a:lstStyle/>
          <a:p>
            <a:r>
              <a:rPr lang="en-US" dirty="0"/>
              <a:t>Coming up next week (Tuesday)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52550"/>
            <a:ext cx="3733800" cy="333375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sz="2800" dirty="0"/>
              <a:t>"Unix for poets":</a:t>
            </a:r>
          </a:p>
          <a:p>
            <a:pPr marL="0" indent="0">
              <a:buNone/>
            </a:pPr>
            <a:r>
              <a:rPr lang="en-US" sz="2800" dirty="0"/>
              <a:t>	grep</a:t>
            </a:r>
          </a:p>
          <a:p>
            <a:pPr marL="0" indent="0">
              <a:buNone/>
            </a:pPr>
            <a:r>
              <a:rPr lang="en-US" sz="2800" dirty="0"/>
              <a:t>	sort</a:t>
            </a:r>
          </a:p>
          <a:p>
            <a:pPr marL="0" indent="0">
              <a:buNone/>
            </a:pPr>
            <a:r>
              <a:rPr lang="en-US" sz="2800" dirty="0"/>
              <a:t>Key UNIX tools for dealing with text files and regular expressions.</a:t>
            </a:r>
          </a:p>
          <a:p>
            <a:pPr marL="0" indent="0">
              <a:buNone/>
            </a:pPr>
            <a:r>
              <a:rPr lang="en-US" sz="2800" dirty="0"/>
              <a:t>Plus a brief exercise on n-gram LMs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Content Placeholder 6" descr="regular_expressions.png"/>
          <p:cNvPicPr>
            <a:picLocks noChangeAspect="1"/>
          </p:cNvPicPr>
          <p:nvPr/>
        </p:nvPicPr>
        <p:blipFill>
          <a:blip r:embed="rId2"/>
          <a:srcRect l="-29173" r="-29173"/>
          <a:stretch>
            <a:fillRect/>
          </a:stretch>
        </p:blipFill>
        <p:spPr bwMode="auto">
          <a:xfrm>
            <a:off x="2590800" y="44458"/>
            <a:ext cx="7981017" cy="509904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8581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Action Items before next Tuesday's class!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1695"/>
            <a:ext cx="8686800" cy="407093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900" dirty="0"/>
              <a:t>1) Watch the "week 1" videos on Canvas by Sunday (since the quiz is also due Tuesday)</a:t>
            </a:r>
          </a:p>
          <a:p>
            <a:pPr>
              <a:lnSpc>
                <a:spcPct val="120000"/>
              </a:lnSpc>
            </a:pPr>
            <a:r>
              <a:rPr lang="en-US" sz="1900" dirty="0"/>
              <a:t>3) Download this file to your laptop</a:t>
            </a:r>
          </a:p>
          <a:p>
            <a:pPr marL="150876" lvl="1" indent="0">
              <a:lnSpc>
                <a:spcPct val="120000"/>
              </a:lnSpc>
              <a:buNone/>
            </a:pPr>
            <a:r>
              <a:rPr lang="en-US" sz="1600" dirty="0">
                <a:hlinkClick r:id="rId2"/>
              </a:rPr>
              <a:t>http://cs124.stanford.edu/nyt_200811.txt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900" dirty="0"/>
              <a:t>4) If you don't know UNIX yet (haven't had cs107):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For people using  a Windows 10 machine, if you don't have Ubuntu on your machine:</a:t>
            </a:r>
          </a:p>
          <a:p>
            <a:pPr lvl="2">
              <a:lnSpc>
                <a:spcPct val="120000"/>
              </a:lnSpc>
            </a:pPr>
            <a:r>
              <a:rPr lang="en-US" sz="1400" dirty="0"/>
              <a:t>Watch the pa0 Windows video about how to download and install Ubuntu (it's pointed to from the website)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Watch Chris Gregg's excellent UNIX videos here: Logging in, first 7 File System, and first 8 useful commands</a:t>
            </a:r>
          </a:p>
          <a:p>
            <a:pPr marL="288036" lvl="2" indent="0">
              <a:lnSpc>
                <a:spcPct val="120000"/>
              </a:lnSpc>
              <a:buNone/>
            </a:pPr>
            <a:r>
              <a:rPr lang="en-US" sz="1400" dirty="0">
                <a:hlinkClick r:id="rId3"/>
              </a:rPr>
              <a:t>https://web.stanford.edu/class/archive/cs/cs107/cs107.1186/unixref/</a:t>
            </a:r>
            <a:endParaRPr lang="en-US" sz="1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pPr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3372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PA1: Spam Lord</a:t>
            </a:r>
            <a:br>
              <a:rPr lang="en-US" dirty="0"/>
            </a:br>
            <a:r>
              <a:rPr lang="en-US" dirty="0"/>
              <a:t>and Tokenize!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1" y="1384301"/>
            <a:ext cx="4876800" cy="3544246"/>
          </a:xfrm>
        </p:spPr>
        <p:txBody>
          <a:bodyPr>
            <a:normAutofit fontScale="85000" lnSpcReduction="10000"/>
          </a:bodyPr>
          <a:lstStyle/>
          <a:p>
            <a:r>
              <a:rPr lang="en-US" sz="2400" dirty="0"/>
              <a:t>Write regular expressions to spread evil* throughout the galaxy!</a:t>
            </a:r>
          </a:p>
          <a:p>
            <a:r>
              <a:rPr lang="en-US" sz="2400" dirty="0"/>
              <a:t>By extracting email addresses from the web!</a:t>
            </a:r>
          </a:p>
          <a:p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jur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a fs 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ky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at 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st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</a:t>
            </a:r>
            <a:r>
              <a:rPr lang="en-US" sz="1800" dirty="0" err="1">
                <a:latin typeface="Courier" charset="0"/>
                <a:ea typeface="Courier" charset="0"/>
                <a:cs typeface="Courier" charset="0"/>
              </a:rPr>
              <a:t>anford</a:t>
            </a:r>
            <a:r>
              <a:rPr lang="en-US" sz="1800" dirty="0">
                <a:latin typeface="Courier" charset="0"/>
                <a:ea typeface="Courier" charset="0"/>
                <a:cs typeface="Courier" charset="0"/>
              </a:rPr>
              <a:t> dot e d u</a:t>
            </a:r>
            <a:br>
              <a:rPr lang="en-US" sz="1800" dirty="0">
                <a:latin typeface="Courier" charset="0"/>
                <a:ea typeface="Courier" charset="0"/>
                <a:cs typeface="Courier" charset="0"/>
              </a:rPr>
            </a:br>
            <a:br>
              <a:rPr lang="en-US" sz="1800" dirty="0">
                <a:latin typeface="Courier" charset="0"/>
                <a:ea typeface="Courier" charset="0"/>
                <a:cs typeface="Courier" charset="0"/>
              </a:rPr>
            </a:br>
            <a:r>
              <a:rPr lang="en-US" sz="2400" dirty="0"/>
              <a:t>Also learn how to tokenize like an LLM</a:t>
            </a:r>
          </a:p>
          <a:p>
            <a:endParaRPr lang="en-US" sz="2400" dirty="0"/>
          </a:p>
          <a:p>
            <a:r>
              <a:rPr lang="en-US" sz="2400" dirty="0"/>
              <a:t>Goes live Friday 5pm!</a:t>
            </a:r>
          </a:p>
          <a:p>
            <a:endParaRPr lang="en-US" sz="2400" dirty="0"/>
          </a:p>
          <a:p>
            <a:r>
              <a:rPr lang="en-US" sz="2400" dirty="0"/>
              <a:t>*Just kidding; don't be evil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7771B2-D7F7-364E-B6F3-F7FE93606BCE}" type="slidenum">
              <a:rPr lang="en-US" smtClean="0"/>
              <a:t>77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0"/>
            <a:ext cx="3700021" cy="513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53898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ol" id="{0D2432CB-BE81-DF4D-8D45-483FDC509491}" vid="{4C82AF7C-D49C-944F-8CF6-415048BCA276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27705</TotalTime>
  <Words>3548</Words>
  <Application>Microsoft Macintosh PowerPoint</Application>
  <PresentationFormat>On-screen Show (16:9)</PresentationFormat>
  <Paragraphs>476</Paragraphs>
  <Slides>77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77</vt:i4>
      </vt:variant>
    </vt:vector>
  </HeadingPairs>
  <TitlesOfParts>
    <vt:vector size="89" baseType="lpstr">
      <vt:lpstr>Arial</vt:lpstr>
      <vt:lpstr>Calibri</vt:lpstr>
      <vt:lpstr>Courier</vt:lpstr>
      <vt:lpstr>Courier New</vt:lpstr>
      <vt:lpstr>Helvetica</vt:lpstr>
      <vt:lpstr>Helvetica Neue UltraLight</vt:lpstr>
      <vt:lpstr>Lucida Sans</vt:lpstr>
      <vt:lpstr>Raleway</vt:lpstr>
      <vt:lpstr>Roboto</vt:lpstr>
      <vt:lpstr>Tahoma</vt:lpstr>
      <vt:lpstr>Times New Roman</vt:lpstr>
      <vt:lpstr>Retrospect</vt:lpstr>
      <vt:lpstr>CS 124/LINGUIST 180 From Languages to Information</vt:lpstr>
      <vt:lpstr>What is this class?</vt:lpstr>
      <vt:lpstr>What is this class?  </vt:lpstr>
      <vt:lpstr>What is this class? The Commercial World</vt:lpstr>
      <vt:lpstr>What is this class?</vt:lpstr>
      <vt:lpstr>What is this class? Intro to the algorithmic components of LLMs</vt:lpstr>
      <vt:lpstr>Example Topic: LLMs and Transformers</vt:lpstr>
      <vt:lpstr>Example Topic: Speech</vt:lpstr>
      <vt:lpstr>Large language models!</vt:lpstr>
      <vt:lpstr>Agentic LLMs and Personal Assistants </vt:lpstr>
      <vt:lpstr>What is this class? Intro to more crucial language algorithms</vt:lpstr>
      <vt:lpstr>Example Topic: Information Retrieval</vt:lpstr>
      <vt:lpstr>Computational Biology: Comparing Sequences</vt:lpstr>
      <vt:lpstr>Example Topic: Logistic Regression for Text Classification</vt:lpstr>
      <vt:lpstr>Recommendation Engines: The Good</vt:lpstr>
      <vt:lpstr>And the dark side: YouTube Radicalization</vt:lpstr>
      <vt:lpstr>You'll implement LLM agents</vt:lpstr>
      <vt:lpstr>What is this class? Introduction to Social NLP and Computational Social Science</vt:lpstr>
      <vt:lpstr>We'll study social flaws in LLM</vt:lpstr>
      <vt:lpstr>Example topic: Applying social NLP to humanities, social science, cultural analytics, text data science!</vt:lpstr>
      <vt:lpstr>Sentiment in Restaurant Reviews</vt:lpstr>
      <vt:lpstr>What is the language of bad reviews?</vt:lpstr>
      <vt:lpstr>Other narratives with this language</vt:lpstr>
      <vt:lpstr>What about positive reviews? Sex, Drugs, and Dessert</vt:lpstr>
      <vt:lpstr>Computational Social Science Help improve Police-Community Interaction</vt:lpstr>
      <vt:lpstr>Yet another topic: Social Networks</vt:lpstr>
      <vt:lpstr>How does language modeling work?  Let's start by thinking about the language modeling task.   Why is it so remarkable?  What makes language interpretation hard?</vt:lpstr>
      <vt:lpstr>Ambiguity</vt:lpstr>
      <vt:lpstr>Some very simple kinds of ambiguity</vt:lpstr>
      <vt:lpstr>PowerPoint Presentation</vt:lpstr>
      <vt:lpstr>Ambiguity</vt:lpstr>
      <vt:lpstr>How do LLMs deal with the complexity of meaning?</vt:lpstr>
      <vt:lpstr> Neural word embeddings</vt:lpstr>
      <vt:lpstr>Word embeddings</vt:lpstr>
      <vt:lpstr>Embeddings: not just one language</vt:lpstr>
      <vt:lpstr>LLMs and Embeddings</vt:lpstr>
      <vt:lpstr>What is this class? Evidence Based Pedagogy!</vt:lpstr>
      <vt:lpstr>PowerPoint Presentation</vt:lpstr>
      <vt:lpstr>Why the flipped classroom (1)</vt:lpstr>
      <vt:lpstr>Bloom's mastery learning</vt:lpstr>
      <vt:lpstr>Master learning: Grading</vt:lpstr>
      <vt:lpstr>Why the videos have embedded quizzes:  “summative” vs “formative” assessment</vt:lpstr>
      <vt:lpstr>Why I don't have a midterm or final</vt:lpstr>
      <vt:lpstr>Why the flipped classroom (2)</vt:lpstr>
      <vt:lpstr>Why the flipped classroom (3)</vt:lpstr>
      <vt:lpstr>Why the flipped classroom (4)</vt:lpstr>
      <vt:lpstr>cs124: Flipped classroom</vt:lpstr>
      <vt:lpstr>Logistics More Specifically</vt:lpstr>
      <vt:lpstr>Why you should read the textbook and watch the videos and come to class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Learning goals</vt:lpstr>
      <vt:lpstr>Can I use LLMs to do my homeworks?</vt:lpstr>
      <vt:lpstr>What is this class?  </vt:lpstr>
      <vt:lpstr>Should I take 124 or 224N or something else?</vt:lpstr>
      <vt:lpstr>Logistics: Instructor</vt:lpstr>
      <vt:lpstr>PowerPoint Presentation</vt:lpstr>
      <vt:lpstr>More logistics: Prereqs</vt:lpstr>
      <vt:lpstr>Should I come to class if I am sick? </vt:lpstr>
      <vt:lpstr>Grading: </vt:lpstr>
      <vt:lpstr>Grading: A+</vt:lpstr>
      <vt:lpstr>Syllabus</vt:lpstr>
      <vt:lpstr>Where do I find all the programming assignments and quizzes and readings?</vt:lpstr>
      <vt:lpstr>Coming up this week: Thursday</vt:lpstr>
      <vt:lpstr>Action Items Before Thursdays class!</vt:lpstr>
      <vt:lpstr>Coming up next week (Tuesday)</vt:lpstr>
      <vt:lpstr>Action Items before next Tuesday's class!</vt:lpstr>
      <vt:lpstr>PA1: Spam Lord and Tokenize! 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Extraction</dc:title>
  <dc:creator>Christopher Manning</dc:creator>
  <cp:lastModifiedBy>Dan Jurafsky</cp:lastModifiedBy>
  <cp:revision>382</cp:revision>
  <cp:lastPrinted>2024-01-09T21:30:58Z</cp:lastPrinted>
  <dcterms:created xsi:type="dcterms:W3CDTF">2010-04-19T15:31:24Z</dcterms:created>
  <dcterms:modified xsi:type="dcterms:W3CDTF">2026-01-07T17:24:26Z</dcterms:modified>
</cp:coreProperties>
</file>