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9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</p:sldMasterIdLst>
  <p:notesMasterIdLst>
    <p:notesMasterId r:id="rId55"/>
  </p:notesMasterIdLst>
  <p:sldIdLst>
    <p:sldId id="4680" r:id="rId5"/>
    <p:sldId id="256" r:id="rId6"/>
    <p:sldId id="4686" r:id="rId7"/>
    <p:sldId id="4689" r:id="rId8"/>
    <p:sldId id="4678" r:id="rId9"/>
    <p:sldId id="4654" r:id="rId10"/>
    <p:sldId id="4662" r:id="rId11"/>
    <p:sldId id="4715" r:id="rId12"/>
    <p:sldId id="4716" r:id="rId13"/>
    <p:sldId id="4670" r:id="rId14"/>
    <p:sldId id="4711" r:id="rId15"/>
    <p:sldId id="4712" r:id="rId16"/>
    <p:sldId id="4667" r:id="rId17"/>
    <p:sldId id="4717" r:id="rId18"/>
    <p:sldId id="4690" r:id="rId19"/>
    <p:sldId id="4691" r:id="rId20"/>
    <p:sldId id="4692" r:id="rId21"/>
    <p:sldId id="4693" r:id="rId22"/>
    <p:sldId id="4673" r:id="rId23"/>
    <p:sldId id="4694" r:id="rId24"/>
    <p:sldId id="4720" r:id="rId25"/>
    <p:sldId id="4675" r:id="rId26"/>
    <p:sldId id="4695" r:id="rId27"/>
    <p:sldId id="4721" r:id="rId28"/>
    <p:sldId id="4677" r:id="rId29"/>
    <p:sldId id="4699" r:id="rId30"/>
    <p:sldId id="4700" r:id="rId31"/>
    <p:sldId id="4701" r:id="rId32"/>
    <p:sldId id="4638" r:id="rId33"/>
    <p:sldId id="4636" r:id="rId34"/>
    <p:sldId id="4713" r:id="rId35"/>
    <p:sldId id="4714" r:id="rId36"/>
    <p:sldId id="4702" r:id="rId37"/>
    <p:sldId id="4605" r:id="rId38"/>
    <p:sldId id="4606" r:id="rId39"/>
    <p:sldId id="4685" r:id="rId40"/>
    <p:sldId id="4684" r:id="rId41"/>
    <p:sldId id="4703" r:id="rId42"/>
    <p:sldId id="4574" r:id="rId43"/>
    <p:sldId id="4704" r:id="rId44"/>
    <p:sldId id="4705" r:id="rId45"/>
    <p:sldId id="4632" r:id="rId46"/>
    <p:sldId id="4582" r:id="rId47"/>
    <p:sldId id="4602" r:id="rId48"/>
    <p:sldId id="4601" r:id="rId49"/>
    <p:sldId id="4706" r:id="rId50"/>
    <p:sldId id="4688" r:id="rId51"/>
    <p:sldId id="4707" r:id="rId52"/>
    <p:sldId id="4633" r:id="rId53"/>
    <p:sldId id="4687" r:id="rId54"/>
  </p:sldIdLst>
  <p:sldSz cx="12192000" cy="6858000"/>
  <p:notesSz cx="6858000" cy="9144000"/>
  <p:custDataLst>
    <p:tags r:id="rId5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71F72A-AD35-008A-0071-72BA93078D5C}" name="Joseph Gonzalez" initials="JG" userId="S::jegonzal@BERKELEY.EDU::11b83800-80ae-4019-a754-e37981ea00b6" providerId="AD"/>
  <p188:author id="{096AC94B-F497-4EFD-5582-3384C9AC4587}" name="Narges Norouzi" initials="" userId="S::norouzi@BERKELEY.EDU::9f8e1a45-5bbf-4e9e-9184-8e17f4a6ab5f" providerId="AD"/>
  <p188:author id="{B1B331D7-DDD9-23F2-0CA6-3D3029BFA8F3}" name="Ozan Bayiz" initials="OB" userId="S::ozanbayiz@BERKELEY.EDU::4840682e-2c2d-46f3-8cfd-c324427bbed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553B"/>
    <a:srgbClr val="A3AFFF"/>
    <a:srgbClr val="636EFA"/>
    <a:srgbClr val="00CC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58373A-6FBF-5F4B-8F48-C7F45711D1DE}" v="1605" dt="2026-10-01T23:27:26.6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60"/>
    <p:restoredTop sz="70816"/>
  </p:normalViewPr>
  <p:slideViewPr>
    <p:cSldViewPr snapToGrid="0">
      <p:cViewPr varScale="1">
        <p:scale>
          <a:sx n="71" d="100"/>
          <a:sy n="71" d="100"/>
        </p:scale>
        <p:origin x="200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microsoft.com/office/2015/10/relationships/revisionInfo" Target="revisionInfo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410CA-17C9-B34B-A2BF-57EA524460F6}" type="datetimeFigureOut">
              <a:rPr lang="en-US" smtClean="0"/>
              <a:t>10/1/26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C9891-9962-9441-A721-FD8C92AA17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335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78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147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AA7627-B7DA-3954-B0C5-A9B0EB2AC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984187-BC2C-C29C-3D58-6765A1397A9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AB90F-EC47-BE54-D498-97E916A260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AD6B9A-EB58-3F18-5E6F-42745C2DC9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16070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972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3065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628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2064F-D9F2-C8E0-1A7A-CC578752A1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A7E061-1DF2-E968-48FA-5A021A0C4E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3712D8-D2C7-46C5-0B8F-CA3224C0E7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777EEF-7A4A-00D0-43D0-BDB4F7C6E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9066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7785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9753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1B51E4-340B-84E4-9F0F-17641EDFBB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B1FCFD-F0E8-3F8E-F6FE-78239C4988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45F61-0070-B8C9-9605-DD7C79CC20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5321D9-3CD8-E35C-2682-72394D9BBD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6108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2953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864A82-2DD0-3B59-DD56-A71E5A293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7B03F7-C033-C9D0-263A-5117E70D5C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6777DD-550B-C45C-9DC7-4C36C84503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70096-31E2-C2B7-2910-0CB2B8D208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844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731646-AF8D-BCB6-5236-C72C7744D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A989D2-995C-C2E2-DF5C-D64ABE3FE6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DF2698-1E69-B1B2-C37C-0840C1BDB0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691374-1BE1-A731-3A97-3337E348D3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9005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5CF660-1AA4-61CA-9998-FFA1A60C0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A68AFE-E3C7-983B-6491-F1499B3960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093E7D-1A79-9AD2-AEB8-49306DA44D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D29A91-85B0-7C04-BDAE-8ED34BBCBE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3C9891-9962-9441-A721-FD8C92AA1717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28605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B09CF68-5EA9-58C3-1615-E7ED5142A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645" y="1832964"/>
            <a:ext cx="10515601" cy="2387600"/>
          </a:xfrm>
        </p:spPr>
        <p:txBody>
          <a:bodyPr anchor="ctr"/>
          <a:lstStyle>
            <a:lvl1pPr algn="l">
              <a:defRPr sz="5999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C85C3985-6E75-9EE7-0E2F-009220A26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645" y="1086749"/>
            <a:ext cx="11653355" cy="665252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anchor="ctr"/>
          <a:lstStyle>
            <a:lvl1pPr marL="0" indent="0" algn="l">
              <a:buNone/>
              <a:defRPr sz="2399">
                <a:solidFill>
                  <a:schemeClr val="accent2"/>
                </a:solidFill>
              </a:defRPr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5C392481-B1EE-EB04-B061-D01F220E0F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8163" y="4367213"/>
            <a:ext cx="10515601" cy="646112"/>
          </a:xfrm>
        </p:spPr>
        <p:txBody>
          <a:bodyPr>
            <a:normAutofit/>
          </a:bodyPr>
          <a:lstStyle>
            <a:lvl1pPr marL="0" indent="0">
              <a:buNone/>
              <a:defRPr sz="239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089343-41CB-7938-E014-4524C31978FF}"/>
              </a:ext>
            </a:extLst>
          </p:cNvPr>
          <p:cNvSpPr txBox="1"/>
          <p:nvPr/>
        </p:nvSpPr>
        <p:spPr>
          <a:xfrm>
            <a:off x="538164" y="5186856"/>
            <a:ext cx="7076582" cy="646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1799" b="1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EECS 189/289, Fall 2026 @ UC Berkeley</a:t>
            </a:r>
            <a:endParaRPr lang="en-US" sz="1799" b="1">
              <a:effectLst/>
            </a:endParaRPr>
          </a:p>
          <a:p>
            <a:pPr rtl="0"/>
            <a:r>
              <a:rPr lang="en-US" sz="1799" b="0" i="0" u="none" strike="noStrik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Joseph E. Gonzalez and Narges Norouzi</a:t>
            </a:r>
            <a:endParaRPr lang="en-US" sz="1799"/>
          </a:p>
        </p:txBody>
      </p:sp>
    </p:spTree>
    <p:extLst>
      <p:ext uri="{BB962C8B-B14F-4D97-AF65-F5344CB8AC3E}">
        <p14:creationId xmlns:p14="http://schemas.microsoft.com/office/powerpoint/2010/main" val="3466437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69FD3-580D-D9C5-AE31-04B2E666E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645" y="1832964"/>
            <a:ext cx="10515601" cy="2387600"/>
          </a:xfrm>
        </p:spPr>
        <p:txBody>
          <a:bodyPr anchor="t"/>
          <a:lstStyle>
            <a:lvl1pPr algn="l">
              <a:defRPr sz="5999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4C9DC-D162-6CE4-B2CF-63FEE60CD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645" y="1086749"/>
            <a:ext cx="11653355" cy="665252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anchor="ctr"/>
          <a:lstStyle>
            <a:lvl1pPr marL="0" indent="0" algn="l">
              <a:buNone/>
              <a:defRPr sz="2399">
                <a:solidFill>
                  <a:schemeClr val="accent2"/>
                </a:solidFill>
              </a:defRPr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9804443-13C1-267F-6A3F-BDECB02FD40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38646" y="4327491"/>
            <a:ext cx="10545762" cy="1246187"/>
          </a:xfrm>
        </p:spPr>
        <p:txBody>
          <a:bodyPr>
            <a:noAutofit/>
          </a:bodyPr>
          <a:lstStyle>
            <a:lvl1pPr marL="0" indent="0" rtl="0">
              <a:buNone/>
              <a:defRPr sz="1999" b="0"/>
            </a:lvl1pPr>
          </a:lstStyle>
          <a:p>
            <a:pPr rtl="0"/>
            <a:r>
              <a:rPr lang="en-US" b="1">
                <a:effectLst/>
              </a:rPr>
              <a:t>Credit: </a:t>
            </a:r>
          </a:p>
          <a:p>
            <a:pPr rtl="0"/>
            <a:endParaRPr lang="en-US" b="1">
              <a:effectLst/>
            </a:endParaRPr>
          </a:p>
          <a:p>
            <a:pPr rtl="0"/>
            <a:r>
              <a:rPr lang="en-US" b="1">
                <a:effectLst/>
              </a:rPr>
              <a:t>Resources: </a:t>
            </a:r>
          </a:p>
        </p:txBody>
      </p:sp>
    </p:spTree>
    <p:extLst>
      <p:ext uri="{BB962C8B-B14F-4D97-AF65-F5344CB8AC3E}">
        <p14:creationId xmlns:p14="http://schemas.microsoft.com/office/powerpoint/2010/main" val="461736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Slid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69FD3-580D-D9C5-AE31-04B2E666E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509963"/>
            <a:ext cx="10515601" cy="2387600"/>
          </a:xfrm>
        </p:spPr>
        <p:txBody>
          <a:bodyPr anchor="t"/>
          <a:lstStyle>
            <a:lvl1pPr algn="l">
              <a:defRPr sz="599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4C9DC-D162-6CE4-B2CF-63FEE60CD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773238"/>
            <a:ext cx="10515601" cy="1655762"/>
          </a:xfrm>
        </p:spPr>
        <p:txBody>
          <a:bodyPr anchor="b"/>
          <a:lstStyle>
            <a:lvl1pPr marL="0" indent="0" algn="l">
              <a:buNone/>
              <a:defRPr sz="2399"/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2B0F8-E234-1A9C-9429-D1758DA1B7F1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D5EF49-67F0-1488-5BE8-B899977707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735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Slide 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69FD3-580D-D9C5-AE31-04B2E666E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509963"/>
            <a:ext cx="10515601" cy="2387600"/>
          </a:xfrm>
        </p:spPr>
        <p:txBody>
          <a:bodyPr anchor="t"/>
          <a:lstStyle>
            <a:lvl1pPr algn="l">
              <a:defRPr sz="5999">
                <a:solidFill>
                  <a:schemeClr val="tx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64C9DC-D162-6CE4-B2CF-63FEE60CD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773238"/>
            <a:ext cx="10515601" cy="1655762"/>
          </a:xfrm>
        </p:spPr>
        <p:txBody>
          <a:bodyPr anchor="b"/>
          <a:lstStyle>
            <a:lvl1pPr marL="0" indent="0" algn="l">
              <a:buNone/>
              <a:defRPr sz="2399">
                <a:solidFill>
                  <a:schemeClr val="accent2"/>
                </a:solidFill>
              </a:defRPr>
            </a:lvl1pPr>
            <a:lvl2pPr marL="457181" indent="0" algn="ctr">
              <a:buNone/>
              <a:defRPr sz="1999"/>
            </a:lvl2pPr>
            <a:lvl3pPr marL="914361" indent="0" algn="ctr">
              <a:buNone/>
              <a:defRPr sz="1799"/>
            </a:lvl3pPr>
            <a:lvl4pPr marL="1371542" indent="0" algn="ctr">
              <a:buNone/>
              <a:defRPr sz="1601"/>
            </a:lvl4pPr>
            <a:lvl5pPr marL="1828721" indent="0" algn="ctr">
              <a:buNone/>
              <a:defRPr sz="1601"/>
            </a:lvl5pPr>
            <a:lvl6pPr marL="2285902" indent="0" algn="ctr">
              <a:buNone/>
              <a:defRPr sz="1601"/>
            </a:lvl6pPr>
            <a:lvl7pPr marL="2743083" indent="0" algn="ctr">
              <a:buNone/>
              <a:defRPr sz="1601"/>
            </a:lvl7pPr>
            <a:lvl8pPr marL="3200264" indent="0" algn="ctr">
              <a:buNone/>
              <a:defRPr sz="1601"/>
            </a:lvl8pPr>
            <a:lvl9pPr marL="3657444" indent="0" algn="ctr">
              <a:buNone/>
              <a:defRPr sz="16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A55-7998-00FF-F7C0-FDF81AB2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9381-942E-F6E2-1EBD-3BB4A7BB2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BF284-81D8-19B7-9BA7-8F9E4A1DA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755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312BBAB-BD3F-0D0A-D482-755167B330C9}"/>
              </a:ext>
            </a:extLst>
          </p:cNvPr>
          <p:cNvSpPr/>
          <p:nvPr/>
        </p:nvSpPr>
        <p:spPr>
          <a:xfrm>
            <a:off x="0" y="0"/>
            <a:ext cx="4511685" cy="68579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6F916-3489-0B28-0E7E-CD0344DC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4105" y="268440"/>
            <a:ext cx="7055476" cy="59268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32822-2F4E-47E1-7A71-B2FC01A1C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2421" y="2579571"/>
            <a:ext cx="3932237" cy="3615747"/>
          </a:xfrm>
        </p:spPr>
        <p:txBody>
          <a:bodyPr/>
          <a:lstStyle>
            <a:lvl1pPr marL="0" indent="0">
              <a:buNone/>
              <a:defRPr sz="1601">
                <a:solidFill>
                  <a:schemeClr val="bg2"/>
                </a:solidFill>
              </a:defRPr>
            </a:lvl1pPr>
            <a:lvl2pPr marL="457181" indent="0">
              <a:buNone/>
              <a:defRPr sz="1401"/>
            </a:lvl2pPr>
            <a:lvl3pPr marL="914361" indent="0">
              <a:buNone/>
              <a:defRPr sz="1201"/>
            </a:lvl3pPr>
            <a:lvl4pPr marL="1371542" indent="0">
              <a:buNone/>
              <a:defRPr sz="1000"/>
            </a:lvl4pPr>
            <a:lvl5pPr marL="1828721" indent="0">
              <a:buNone/>
              <a:defRPr sz="1000"/>
            </a:lvl5pPr>
            <a:lvl6pPr marL="2285902" indent="0">
              <a:buNone/>
              <a:defRPr sz="1000"/>
            </a:lvl6pPr>
            <a:lvl7pPr marL="2743083" indent="0">
              <a:buNone/>
              <a:defRPr sz="1000"/>
            </a:lvl7pPr>
            <a:lvl8pPr marL="3200264" indent="0">
              <a:buNone/>
              <a:defRPr sz="1000"/>
            </a:lvl8pPr>
            <a:lvl9pPr marL="365744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F141B-56CE-250D-A619-B61711E6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F99C1-0728-5763-2D83-4B5CB170D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24105" y="6356352"/>
            <a:ext cx="332929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E4991-F4CE-8F2D-B879-E6492E584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452A9D5D-6380-BE49-71FE-444018CE0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268440"/>
            <a:ext cx="3932237" cy="2136105"/>
          </a:xfrm>
        </p:spPr>
        <p:txBody>
          <a:bodyPr anchor="b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2B793F-B5B4-6DD7-D142-1176E8C1533A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6A176D-1C01-FDC5-8062-6383AEA16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6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312BBAB-BD3F-0D0A-D482-755167B330C9}"/>
              </a:ext>
            </a:extLst>
          </p:cNvPr>
          <p:cNvSpPr/>
          <p:nvPr userDrawn="1"/>
        </p:nvSpPr>
        <p:spPr>
          <a:xfrm>
            <a:off x="0" y="0"/>
            <a:ext cx="5889171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4C4023-EB94-1942-AB4A-0037CFA43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" y="2628900"/>
            <a:ext cx="5282837" cy="1600200"/>
          </a:xfrm>
        </p:spPr>
        <p:txBody>
          <a:bodyPr anchor="b"/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6F916-3489-0B28-0E7E-CD0344DC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1590" y="457200"/>
            <a:ext cx="5677989" cy="5738115"/>
          </a:xfrm>
        </p:spPr>
        <p:txBody>
          <a:bodyPr/>
          <a:lstStyle>
            <a:lvl1pPr>
              <a:defRPr sz="3200">
                <a:solidFill>
                  <a:schemeClr val="accent1"/>
                </a:solidFill>
              </a:defRPr>
            </a:lvl1pPr>
            <a:lvl2pPr>
              <a:defRPr sz="2800">
                <a:solidFill>
                  <a:schemeClr val="accent1"/>
                </a:solidFill>
              </a:defRPr>
            </a:lvl2pPr>
            <a:lvl3pPr>
              <a:defRPr sz="2400">
                <a:solidFill>
                  <a:schemeClr val="accent1"/>
                </a:solidFill>
              </a:defRPr>
            </a:lvl3pPr>
            <a:lvl4pPr>
              <a:defRPr sz="2000">
                <a:solidFill>
                  <a:schemeClr val="accent1"/>
                </a:solidFill>
              </a:defRPr>
            </a:lvl4pPr>
            <a:lvl5pPr>
              <a:defRPr sz="2000">
                <a:solidFill>
                  <a:schemeClr val="accent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F141B-56CE-250D-A619-B61711E6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F99C1-0728-5763-2D83-4B5CB170D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201590" y="6356350"/>
            <a:ext cx="263761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E4991-F4CE-8F2D-B879-E6492E584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8CDFB6-54E2-60C8-B88F-26DAF3EF2513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66A76BE-1980-1572-0E91-D4FD23FAA6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3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0631F-B715-C351-86C8-DDD1F14B2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8253D-E5C6-AE30-E74D-7E5472457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DD72C2-CA2E-C8EC-8EDB-73EA18FA6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E0F75-811E-3F47-06FA-F0256F7BA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CFF0A-567E-2F1A-12A9-797C04CFE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7055BE-2CC3-E661-0522-D77BF52F0A91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C0C608-F888-A570-882C-45A6CD9400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81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pattFill prst="wdUpDiag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0631F-B715-C351-86C8-DDD1F14B2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8253D-E5C6-AE30-E74D-7E5472457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DD72C2-CA2E-C8EC-8EDB-73EA18FA6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E0F75-811E-3F47-06FA-F0256F7BA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CFF0A-567E-2F1A-12A9-797C04CFE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0A1AB5-9309-3737-AA02-188864955806}"/>
              </a:ext>
            </a:extLst>
          </p:cNvPr>
          <p:cNvSpPr/>
          <p:nvPr/>
        </p:nvSpPr>
        <p:spPr>
          <a:xfrm rot="2159156">
            <a:off x="6968821" y="974861"/>
            <a:ext cx="7072858" cy="8108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chemeClr val="accent1"/>
                </a:solidFill>
              </a:rPr>
              <a:t>Under Construction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3394FA8-0B6F-0C57-E2FB-64AE0BB7C8D8}"/>
              </a:ext>
            </a:extLst>
          </p:cNvPr>
          <p:cNvSpPr/>
          <p:nvPr userDrawn="1"/>
        </p:nvSpPr>
        <p:spPr>
          <a:xfrm rot="2159156">
            <a:off x="6968821" y="974861"/>
            <a:ext cx="7072858" cy="8108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chemeClr val="accent1"/>
                </a:solidFill>
              </a:rPr>
              <a:t>Under Construction</a:t>
            </a:r>
          </a:p>
        </p:txBody>
      </p:sp>
    </p:spTree>
    <p:extLst>
      <p:ext uri="{BB962C8B-B14F-4D97-AF65-F5344CB8AC3E}">
        <p14:creationId xmlns:p14="http://schemas.microsoft.com/office/powerpoint/2010/main" val="976537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83445-0A82-E690-BB54-F15468BAF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09871-AEE2-A705-9CCA-336F0AA9F7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BD516-EB8F-2718-E8E7-9765DD403C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C75E9D-B34F-1803-90E9-6FECE9406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1766A-59E5-3384-7AD2-8E5CD4701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DDFA8E-40E9-C5A7-F165-27F1AC2CB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389578-69DD-7B49-3813-A620EE5C6E16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5637E1-3289-931F-BBE7-4C3377A953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03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93D2-F510-63E8-453E-5C367C4B6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365126"/>
            <a:ext cx="1156716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554EB-7E10-2440-F7F1-391607CBDC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2420" y="1763355"/>
            <a:ext cx="5673566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181" indent="0">
              <a:buNone/>
              <a:defRPr sz="1999" b="1"/>
            </a:lvl2pPr>
            <a:lvl3pPr marL="914361" indent="0">
              <a:buNone/>
              <a:defRPr sz="1799" b="1"/>
            </a:lvl3pPr>
            <a:lvl4pPr marL="1371542" indent="0">
              <a:buNone/>
              <a:defRPr sz="1601" b="1"/>
            </a:lvl4pPr>
            <a:lvl5pPr marL="1828721" indent="0">
              <a:buNone/>
              <a:defRPr sz="1601" b="1"/>
            </a:lvl5pPr>
            <a:lvl6pPr marL="2285902" indent="0">
              <a:buNone/>
              <a:defRPr sz="1601" b="1"/>
            </a:lvl6pPr>
            <a:lvl7pPr marL="2743083" indent="0">
              <a:buNone/>
              <a:defRPr sz="1601" b="1"/>
            </a:lvl7pPr>
            <a:lvl8pPr marL="3200264" indent="0">
              <a:buNone/>
              <a:defRPr sz="1601" b="1"/>
            </a:lvl8pPr>
            <a:lvl9pPr marL="3657444" indent="0">
              <a:buNone/>
              <a:defRPr sz="16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8D53E-0A09-FA2A-C0B2-AB017F686F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2420" y="2587267"/>
            <a:ext cx="567356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172AB-5A4A-DB17-C1E1-8EE7DFF6C4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8074" y="1763355"/>
            <a:ext cx="5701507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181" indent="0">
              <a:buNone/>
              <a:defRPr sz="1999" b="1"/>
            </a:lvl2pPr>
            <a:lvl3pPr marL="914361" indent="0">
              <a:buNone/>
              <a:defRPr sz="1799" b="1"/>
            </a:lvl3pPr>
            <a:lvl4pPr marL="1371542" indent="0">
              <a:buNone/>
              <a:defRPr sz="1601" b="1"/>
            </a:lvl4pPr>
            <a:lvl5pPr marL="1828721" indent="0">
              <a:buNone/>
              <a:defRPr sz="1601" b="1"/>
            </a:lvl5pPr>
            <a:lvl6pPr marL="2285902" indent="0">
              <a:buNone/>
              <a:defRPr sz="1601" b="1"/>
            </a:lvl6pPr>
            <a:lvl7pPr marL="2743083" indent="0">
              <a:buNone/>
              <a:defRPr sz="1601" b="1"/>
            </a:lvl7pPr>
            <a:lvl8pPr marL="3200264" indent="0">
              <a:buNone/>
              <a:defRPr sz="1601" b="1"/>
            </a:lvl8pPr>
            <a:lvl9pPr marL="3657444" indent="0">
              <a:buNone/>
              <a:defRPr sz="16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BC119E-793B-2129-CF17-1F3D7BBEAA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8074" y="2587267"/>
            <a:ext cx="570150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E3F166-709A-4294-C207-45D380DF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F6E6E9-CB8F-25DF-1351-57B8B9C1F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15267F-A6C2-9C10-0B70-D7D178CB3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51C8BB-3333-7E66-B34E-FF1BD796C552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C94A4B-EB02-C2F1-ABFF-A34CA4D17F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647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6D680-B66A-9A6F-1136-AAF665025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9061C7-3026-1192-789C-FDE5F605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63BC56-6A03-8BF0-7B0E-9C9DAABDF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198C5A-D0BF-A462-7AB7-ABB023447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2573A7-A7F0-0EC1-CF24-8A498773ECBA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9B5EC5-0CBA-1BEE-9CFF-58390E254E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284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0BA756-70C6-4C85-E4F7-D160E3E3D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7A4BD-1714-AB43-0984-32F919717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93C6DA-4D50-57C4-27EF-903CE2972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189E36-7594-4CFF-DA25-490CBE18ECED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7F8D5B-9211-6849-5A93-3E0835DD3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06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C4023-EB94-1942-AB4A-0037CFA43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6F916-3489-0B28-0E7E-CD0344DC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1684" y="457200"/>
            <a:ext cx="7367896" cy="573811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32822-2F4E-47E1-7A71-B2FC01A1C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2421" y="2057401"/>
            <a:ext cx="3932237" cy="4137917"/>
          </a:xfrm>
        </p:spPr>
        <p:txBody>
          <a:bodyPr/>
          <a:lstStyle>
            <a:lvl1pPr marL="0" indent="0">
              <a:buNone/>
              <a:defRPr sz="1601"/>
            </a:lvl1pPr>
            <a:lvl2pPr marL="457181" indent="0">
              <a:buNone/>
              <a:defRPr sz="1401"/>
            </a:lvl2pPr>
            <a:lvl3pPr marL="914361" indent="0">
              <a:buNone/>
              <a:defRPr sz="1201"/>
            </a:lvl3pPr>
            <a:lvl4pPr marL="1371542" indent="0">
              <a:buNone/>
              <a:defRPr sz="1000"/>
            </a:lvl4pPr>
            <a:lvl5pPr marL="1828721" indent="0">
              <a:buNone/>
              <a:defRPr sz="1000"/>
            </a:lvl5pPr>
            <a:lvl6pPr marL="2285902" indent="0">
              <a:buNone/>
              <a:defRPr sz="1000"/>
            </a:lvl6pPr>
            <a:lvl7pPr marL="2743083" indent="0">
              <a:buNone/>
              <a:defRPr sz="1000"/>
            </a:lvl7pPr>
            <a:lvl8pPr marL="3200264" indent="0">
              <a:buNone/>
              <a:defRPr sz="1000"/>
            </a:lvl8pPr>
            <a:lvl9pPr marL="365744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F141B-56CE-250D-A619-B61711E6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F99C1-0728-5763-2D83-4B5CB170D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8E4991-F4CE-8F2D-B879-E6492E584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82BC82-CCF4-6447-FBD0-F4EF6F5CBF1D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A57A41-3A95-CC76-9046-8527C50777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8611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D9C22-0C6F-8794-030C-21EFDAE2F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B81138-CA67-3ED0-38B4-45AEE2ED14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1" indent="0">
              <a:buNone/>
              <a:defRPr sz="2800"/>
            </a:lvl2pPr>
            <a:lvl3pPr marL="914361" indent="0">
              <a:buNone/>
              <a:defRPr sz="2399"/>
            </a:lvl3pPr>
            <a:lvl4pPr marL="1371542" indent="0">
              <a:buNone/>
              <a:defRPr sz="1999"/>
            </a:lvl4pPr>
            <a:lvl5pPr marL="1828721" indent="0">
              <a:buNone/>
              <a:defRPr sz="1999"/>
            </a:lvl5pPr>
            <a:lvl6pPr marL="2285902" indent="0">
              <a:buNone/>
              <a:defRPr sz="1999"/>
            </a:lvl6pPr>
            <a:lvl7pPr marL="2743083" indent="0">
              <a:buNone/>
              <a:defRPr sz="1999"/>
            </a:lvl7pPr>
            <a:lvl8pPr marL="3200264" indent="0">
              <a:buNone/>
              <a:defRPr sz="1999"/>
            </a:lvl8pPr>
            <a:lvl9pPr marL="3657444" indent="0">
              <a:buNone/>
              <a:defRPr sz="1999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753F3D-758F-E804-9847-6D89A0A3A1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1"/>
            </a:lvl1pPr>
            <a:lvl2pPr marL="457181" indent="0">
              <a:buNone/>
              <a:defRPr sz="1401"/>
            </a:lvl2pPr>
            <a:lvl3pPr marL="914361" indent="0">
              <a:buNone/>
              <a:defRPr sz="1201"/>
            </a:lvl3pPr>
            <a:lvl4pPr marL="1371542" indent="0">
              <a:buNone/>
              <a:defRPr sz="1000"/>
            </a:lvl4pPr>
            <a:lvl5pPr marL="1828721" indent="0">
              <a:buNone/>
              <a:defRPr sz="1000"/>
            </a:lvl5pPr>
            <a:lvl6pPr marL="2285902" indent="0">
              <a:buNone/>
              <a:defRPr sz="1000"/>
            </a:lvl6pPr>
            <a:lvl7pPr marL="2743083" indent="0">
              <a:buNone/>
              <a:defRPr sz="1000"/>
            </a:lvl7pPr>
            <a:lvl8pPr marL="3200264" indent="0">
              <a:buNone/>
              <a:defRPr sz="1000"/>
            </a:lvl8pPr>
            <a:lvl9pPr marL="365744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F93F99-67D6-ED3E-2EFE-F43574BED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012418-869C-D9A5-F664-9684326A8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6E09CB-310C-0FB2-BFE0-8E6FD9F2D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25E74E-E94B-8B58-1A29-B9BB5030C323}"/>
              </a:ext>
            </a:extLst>
          </p:cNvPr>
          <p:cNvSpPr txBox="1"/>
          <p:nvPr userDrawn="1"/>
        </p:nvSpPr>
        <p:spPr>
          <a:xfrm>
            <a:off x="11277600" y="86679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/>
              <a:t>3400896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FB5E9D-A1BA-2728-DE81-33C2DDD1CD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77600" y="-107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861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E72BE2-3D10-A4D6-A4BB-927A2F47C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268441"/>
            <a:ext cx="11567160" cy="10424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44443-AFCD-30A1-35E8-54C22E5CB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2421" y="1424540"/>
            <a:ext cx="11567160" cy="4752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B03D1-B3C3-E3DE-25B0-9D01C990F3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12420" y="6356352"/>
            <a:ext cx="2743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6ECE7C-F239-264E-B78C-BA7850715F60}" type="datetimeFigureOut">
              <a:rPr lang="en-US" smtClean="0"/>
              <a:t>10/1/26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80FAEF-2C69-4228-F172-6AF8D38B41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69E385-2514-2277-700A-3D8DB374E6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6379" y="6356352"/>
            <a:ext cx="2743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F00127-D174-8342-BE7B-47BD4EF0A99B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720B340-CA26-4612-C920-98ACF64F4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678554"/>
            <a:ext cx="565079" cy="197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796B503C-48E6-8525-AC4A-5574192204A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78554"/>
            <a:ext cx="565079" cy="197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527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2" r:id="rId3"/>
    <p:sldLayoutId id="2147483671" r:id="rId4"/>
    <p:sldLayoutId id="2147483673" r:id="rId5"/>
    <p:sldLayoutId id="2147483664" r:id="rId6"/>
    <p:sldLayoutId id="2147483676" r:id="rId7"/>
    <p:sldLayoutId id="2147483677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</p:sldLayoutIdLst>
  <p:txStyles>
    <p:titleStyle>
      <a:lvl1pPr algn="l" defTabSz="91436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590" indent="-228590" algn="l" defTabSz="91436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70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1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2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3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2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3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4" indent="-228590" algn="l" defTabSz="914361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2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1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2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3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4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4" algn="l" defTabSz="914361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lido.com/support/ppi/how-to-change-the-design" TargetMode="External"/><Relationship Id="rId3" Type="http://schemas.openxmlformats.org/officeDocument/2006/relationships/tags" Target="../tags/tag4.xml"/><Relationship Id="rId7" Type="http://schemas.openxmlformats.org/officeDocument/2006/relationships/image" Target="../media/image4.sv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hyperlink" Target="https://www.slido.com/powerpoint-polling?utm_source=powerpoint&amp;utm_medium=placeholder-slide" TargetMode="External"/><Relationship Id="rId5" Type="http://schemas.openxmlformats.org/officeDocument/2006/relationships/image" Target="../media/image3.sv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7.xml"/><Relationship Id="rId7" Type="http://schemas.openxmlformats.org/officeDocument/2006/relationships/notesSlide" Target="../notesSlides/notesSlide4.xml"/><Relationship Id="rId12" Type="http://schemas.openxmlformats.org/officeDocument/2006/relationships/image" Target="../media/image5.sv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12.xml"/><Relationship Id="rId11" Type="http://schemas.openxmlformats.org/officeDocument/2006/relationships/hyperlink" Target="https://www.slido.com/support/ppi/how-to-change-the-design" TargetMode="External"/><Relationship Id="rId5" Type="http://schemas.openxmlformats.org/officeDocument/2006/relationships/tags" Target="../tags/tag9.xml"/><Relationship Id="rId10" Type="http://schemas.openxmlformats.org/officeDocument/2006/relationships/image" Target="../media/image4.svg"/><Relationship Id="rId4" Type="http://schemas.openxmlformats.org/officeDocument/2006/relationships/tags" Target="../tags/tag8.xml"/><Relationship Id="rId9" Type="http://schemas.openxmlformats.org/officeDocument/2006/relationships/hyperlink" Target="https://www.slido.com/powerpoint-polling?utm_source=powerpoint&amp;utm_medium=placeholder-slide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5.png"/><Relationship Id="rId9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pdf/1608.03983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tags" Target="../tags/tag12.xml"/><Relationship Id="rId7" Type="http://schemas.openxmlformats.org/officeDocument/2006/relationships/hyperlink" Target="https://www.slido.com/support/ppi/how-to-change-the-design" TargetMode="Externa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4.svg"/><Relationship Id="rId5" Type="http://schemas.openxmlformats.org/officeDocument/2006/relationships/hyperlink" Target="https://www.slido.com/powerpoint-polling?utm_source=powerpoint&amp;utm_medium=placeholder-slide" TargetMode="Externa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6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7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lido.com/support/ppi/how-to-change-the-design" TargetMode="External"/><Relationship Id="rId3" Type="http://schemas.openxmlformats.org/officeDocument/2006/relationships/tags" Target="../tags/tag15.xml"/><Relationship Id="rId7" Type="http://schemas.openxmlformats.org/officeDocument/2006/relationships/image" Target="../media/image4.sv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hyperlink" Target="https://www.slido.com/powerpoint-polling?utm_source=powerpoint&amp;utm_medium=placeholder-slide" TargetMode="External"/><Relationship Id="rId5" Type="http://schemas.openxmlformats.org/officeDocument/2006/relationships/image" Target="../media/image16.sv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sv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45F9B92-4AD2-2BC3-98AC-314342CA6DA5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44693" y="1742703"/>
            <a:ext cx="2371696" cy="2371696"/>
          </a:xfrm>
          <a:prstGeom prst="rect">
            <a:avLst/>
          </a:pr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42CD54C-4031-BAFD-A62B-DD46C39E045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112851" y="1000897"/>
            <a:ext cx="8486226" cy="3855308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>
                <a:solidFill>
                  <a:srgbClr val="000000"/>
                </a:solidFill>
              </a:rPr>
              <a:t>Join at slido.com</a:t>
            </a:r>
            <a:br>
              <a:rPr lang="en-US" sz="4000" b="1">
                <a:solidFill>
                  <a:srgbClr val="000000"/>
                </a:solidFill>
              </a:rPr>
            </a:br>
            <a:r>
              <a:rPr lang="en-US" sz="4000" b="1">
                <a:solidFill>
                  <a:srgbClr val="000000"/>
                </a:solidFill>
              </a:rPr>
              <a:t>#3400896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BDD55A-EDB8-5A3C-B3AB-4700BBD1E272}"/>
              </a:ext>
            </a:extLst>
          </p:cNvPr>
          <p:cNvSpPr/>
          <p:nvPr/>
        </p:nvSpPr>
        <p:spPr>
          <a:xfrm>
            <a:off x="0" y="5820032"/>
            <a:ext cx="12192001" cy="1037968"/>
          </a:xfrm>
          <a:prstGeom prst="rect">
            <a:avLst/>
          </a:prstGeom>
          <a:solidFill>
            <a:srgbClr val="19803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1155" tIns="259492" rIns="1852888" bIns="203886" rtlCol="0" anchor="ctr">
            <a:normAutofit fontScale="85000" lnSpcReduction="10000"/>
          </a:bodyPr>
          <a:lstStyle/>
          <a:p>
            <a:r>
              <a:rPr lang="en-US" sz="2600">
                <a:solidFill>
                  <a:srgbClr val="FFFFFF"/>
                </a:solidFill>
              </a:rPr>
              <a:t>The </a:t>
            </a:r>
            <a:r>
              <a:rPr lang="en-US" sz="26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Slido app</a:t>
            </a:r>
            <a:r>
              <a:rPr lang="en-US" sz="2600">
                <a:solidFill>
                  <a:srgbClr val="FFFFFF"/>
                </a:solidFill>
              </a:rPr>
              <a:t> must be installed on every computer you’re presenting from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01539D1-5D0D-3900-13AC-A5FCD35694E0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6462" y="6190785"/>
            <a:ext cx="296462" cy="296462"/>
          </a:xfrm>
          <a:prstGeom prst="rect">
            <a:avLst/>
          </a:prstGeom>
        </p:spPr>
      </p:pic>
      <p:sp>
        <p:nvSpPr>
          <p:cNvPr id="7" name="Trapezoid 6">
            <a:extLst>
              <a:ext uri="{FF2B5EF4-FFF2-40B4-BE49-F238E27FC236}">
                <a16:creationId xmlns:a16="http://schemas.microsoft.com/office/drawing/2014/main" id="{7043B828-D888-89A1-BEE9-077245F28CC8}"/>
              </a:ext>
            </a:extLst>
          </p:cNvPr>
          <p:cNvSpPr/>
          <p:nvPr/>
        </p:nvSpPr>
        <p:spPr>
          <a:xfrm rot="2700000">
            <a:off x="9620371" y="514924"/>
            <a:ext cx="3335198" cy="778213"/>
          </a:xfrm>
          <a:prstGeom prst="trapezoid">
            <a:avLst>
              <a:gd name="adj" fmla="val 100000"/>
            </a:avLst>
          </a:prstGeom>
          <a:solidFill>
            <a:srgbClr val="EDFA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t">
            <a:normAutofit fontScale="70000" lnSpcReduction="20000"/>
          </a:bodyPr>
          <a:lstStyle/>
          <a:p>
            <a:pPr algn="ctr"/>
            <a:r>
              <a:rPr lang="en-US" sz="2600" b="1">
                <a:solidFill>
                  <a:srgbClr val="198038"/>
                </a:solidFill>
              </a:rPr>
              <a:t>Do not edit
</a:t>
            </a:r>
            <a:r>
              <a:rPr lang="en-US" sz="2200">
                <a:solidFill>
                  <a:srgbClr val="198038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change the design</a:t>
            </a:r>
            <a:endParaRPr lang="en-US" sz="2200">
              <a:solidFill>
                <a:srgbClr val="198038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F5BE30E-CC36-8B88-E5CF-6452D767A9F8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46748" y="6153727"/>
            <a:ext cx="1111733" cy="3705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9423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AD935-9358-86FD-5068-4AD7BBD3B6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>
                <a:solidFill>
                  <a:srgbClr val="FF0000"/>
                </a:solidFill>
                <a:latin typeface="Comic Sans MS" panose="030F0902030302020204" pitchFamily="66" charset="0"/>
              </a:rPr>
              <a:t>Conv. + Momentum + Adam +</a:t>
            </a:r>
            <a:br>
              <a:rPr lang="en-US"/>
            </a:br>
            <a:r>
              <a:rPr lang="en-US"/>
              <a:t>Stochastic Gradient Descent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287588-37F2-E92F-6FCC-4ECC6AF0E5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Lecture 11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C476B3-7FAB-22E8-90FF-3345AE4AB3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The core algorithm of modern machine learning</a:t>
            </a:r>
          </a:p>
        </p:txBody>
      </p:sp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0F578792-37EB-D128-7FFF-2C7B636DEBC5}"/>
              </a:ext>
            </a:extLst>
          </p:cNvPr>
          <p:cNvSpPr/>
          <p:nvPr/>
        </p:nvSpPr>
        <p:spPr>
          <a:xfrm>
            <a:off x="7988300" y="762000"/>
            <a:ext cx="3065464" cy="1070964"/>
          </a:xfrm>
          <a:prstGeom prst="wedgeRoundRectCallout">
            <a:avLst>
              <a:gd name="adj1" fmla="val -39529"/>
              <a:gd name="adj2" fmla="val 88157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chemeClr val="accent4"/>
                </a:solidFill>
              </a:rPr>
              <a:t>Action Packed </a:t>
            </a:r>
          </a:p>
          <a:p>
            <a:pPr algn="ctr"/>
            <a:r>
              <a:rPr lang="en-US" sz="2800">
                <a:solidFill>
                  <a:schemeClr val="accent4"/>
                </a:solidFill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43372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A461B2-01C4-4DDD-0FCC-357878D1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Error Minimization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8AA0E449-AEFC-BFB5-005F-FFB261B8469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Our goal is to </a:t>
                </a:r>
                <a:r>
                  <a:rPr lang="en-US" b="1"/>
                  <a:t>minimize the prediction error</a:t>
                </a:r>
                <a:r>
                  <a:rPr lang="en-US"/>
                  <a:t> of our model: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b="1" i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0" smtClean="0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  <m:sup>
                          <m:r>
                            <a:rPr lang="en-US" b="1" i="0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b="0" i="0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arg</m:t>
                          </m:r>
                        </m:fName>
                        <m:e>
                          <m:func>
                            <m:func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min</m:t>
                                  </m:r>
                                </m:e>
                                <m:lim>
                                  <m:r>
                                    <a:rPr lang="en-US" b="1" i="0" smtClean="0">
                                      <a:latin typeface="Cambria Math" panose="02040503050406030204" pitchFamily="18" charset="0"/>
                                    </a:rPr>
                                    <m:t>𝐰</m:t>
                                  </m:r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</a:rPr>
                                    <m:t>∈</m:t>
                                  </m:r>
                                  <m:sSup>
                                    <m:sSup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ℝ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𝐷</m:t>
                                      </m:r>
                                    </m:sup>
                                  </m:sSup>
                                </m:lim>
                              </m:limLow>
                            </m:fNam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den>
                              </m:f>
                              <m:nary>
                                <m:naryPr>
                                  <m:chr m:val="∑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sup>
                                <m:e>
                                  <m:r>
                                    <a:rPr lang="en-US" b="1" i="0" smtClean="0">
                                      <a:latin typeface="Cambria Math" panose="02040503050406030204" pitchFamily="18" charset="0"/>
                                    </a:rPr>
                                    <m:t>𝐋𝐨𝐬𝐬</m:t>
                                  </m:r>
                                  <m:d>
                                    <m:d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𝑓</m:t>
                                          </m:r>
                                        </m:e>
                                        <m:sub>
                                          <m:r>
                                            <a:rPr lang="en-US" b="1" i="0" smtClean="0">
                                              <a:latin typeface="Cambria Math" panose="02040503050406030204" pitchFamily="18" charset="0"/>
                                            </a:rPr>
                                            <m:t>𝐰</m:t>
                                          </m:r>
                                        </m:sub>
                                      </m:sSub>
                                      <m:d>
                                        <m:d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sSub>
                                            <m:sSubPr>
                                              <m:ctrlP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𝑛</m:t>
                                              </m:r>
                                            </m:sub>
                                          </m:sSub>
                                        </m:e>
                                      </m:d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, </m:t>
                                      </m:r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nary>
                            </m:e>
                          </m:func>
                        </m:e>
                      </m:func>
                    </m:oMath>
                  </m:oMathPara>
                </a14:m>
                <a:endParaRPr lang="en-US" b="1"/>
              </a:p>
              <a:p>
                <a:r>
                  <a:rPr lang="en-US"/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1">
                            <a:latin typeface="Cambria Math" panose="02040503050406030204" pitchFamily="18" charset="0"/>
                          </a:rPr>
                          <m:t>𝐰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/>
                  <a:t> is the prediction of the model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1">
                            <a:latin typeface="Cambria Math" panose="02040503050406030204" pitchFamily="18" charset="0"/>
                          </a:rPr>
                          <m:t>𝐰</m:t>
                        </m:r>
                      </m:sub>
                    </m:sSub>
                  </m:oMath>
                </a14:m>
                <a:r>
                  <a:rPr lang="en-US"/>
                  <a:t> with parameters </a:t>
                </a:r>
                <a14:m>
                  <m:oMath xmlns:m="http://schemas.openxmlformats.org/officeDocument/2006/math">
                    <m:r>
                      <a:rPr lang="en-US" b="1">
                        <a:latin typeface="Cambria Math" panose="02040503050406030204" pitchFamily="18" charset="0"/>
                      </a:rPr>
                      <m:t>𝐰</m:t>
                    </m:r>
                  </m:oMath>
                </a14:m>
                <a:r>
                  <a:rPr lang="en-US"/>
                  <a:t> and </a:t>
                </a:r>
                <a14:m>
                  <m:oMath xmlns:m="http://schemas.openxmlformats.org/officeDocument/2006/math">
                    <m:r>
                      <a:rPr lang="en-US" b="1">
                        <a:latin typeface="Cambria Math" panose="02040503050406030204" pitchFamily="18" charset="0"/>
                      </a:rPr>
                      <m:t>𝐋𝐨𝐬𝐬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acc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/>
                  <a:t> is the loss function (e.g., L2-loss or CE-loss)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Because we are only interested in the </a:t>
                </a:r>
                <a:r>
                  <a:rPr lang="en-US" b="1"/>
                  <a:t>error as a function of the parameters </a:t>
                </a:r>
                <a14:m>
                  <m:oMath xmlns:m="http://schemas.openxmlformats.org/officeDocument/2006/math">
                    <m:r>
                      <a:rPr lang="en-US" b="1">
                        <a:latin typeface="Cambria Math" panose="02040503050406030204" pitchFamily="18" charset="0"/>
                      </a:rPr>
                      <m:t>𝐰</m:t>
                    </m:r>
                  </m:oMath>
                </a14:m>
                <a:r>
                  <a:rPr lang="en-US"/>
                  <a:t> we typically rewrite the objective: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b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  <m:sup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arg</m:t>
                          </m:r>
                        </m:fName>
                        <m:e>
                          <m:func>
                            <m:func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min</m:t>
                                  </m:r>
                                </m:e>
                                <m:lim>
                                  <m:r>
                                    <a:rPr lang="en-US" b="1">
                                      <a:latin typeface="Cambria Math" panose="02040503050406030204" pitchFamily="18" charset="0"/>
                                    </a:rPr>
                                    <m:t>𝐰</m:t>
                                  </m:r>
                                  <m:r>
                                    <a:rPr lang="en-US" b="1" i="1">
                                      <a:latin typeface="Cambria Math" panose="02040503050406030204" pitchFamily="18" charset="0"/>
                                    </a:rPr>
                                    <m:t>∈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ℝ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𝑊</m:t>
                                      </m:r>
                                    </m:sup>
                                  </m:sSup>
                                </m:lim>
                              </m:limLow>
                            </m:fName>
                            <m:e>
                              <m:r>
                                <a:rPr lang="en-US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d>
                                <m:dPr>
                                  <m:ctrlPr>
                                    <a:rPr lang="en-US" b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</a:rPr>
                                    <m:t>𝐰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;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𝒟</m:t>
                                  </m:r>
                                </m:e>
                              </m:d>
                            </m:e>
                          </m:func>
                        </m:e>
                      </m:func>
                    </m:oMath>
                  </m:oMathPara>
                </a14:m>
                <a:endParaRPr lang="en-US" b="1"/>
              </a:p>
              <a:p>
                <a:r>
                  <a:rPr lang="en-US"/>
                  <a:t>where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𝒟</m:t>
                    </m:r>
                  </m:oMath>
                </a14:m>
                <a:r>
                  <a:rPr lang="en-US"/>
                  <a:t> indicates that the error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/>
                  <a:t> the depends on the data.</a:t>
                </a:r>
              </a:p>
            </p:txBody>
          </p:sp>
        </mc:Choice>
        <mc:Fallback xmlns="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8AA0E449-AEFC-BFB5-005F-FFB261B8469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  <a:blipFill>
                <a:blip r:embed="rId2"/>
                <a:stretch>
                  <a:fillRect l="-1054" t="-20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9650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18751-C72E-511B-A1A2-086D85842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(Batch) </a:t>
            </a:r>
            <a:r>
              <a:rPr lang="en-US" b="1"/>
              <a:t>Gradient Descent </a:t>
            </a:r>
            <a:r>
              <a:rPr lang="en-US"/>
              <a:t>Alg.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CD4650A-956D-5B52-B30E-2899974B70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5165019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sz="2600"/>
                  <a:t>Update the weights by moving in the </a:t>
                </a:r>
                <a:r>
                  <a:rPr lang="en-US" sz="2600" b="1"/>
                  <a:t>opposite direction</a:t>
                </a:r>
                <a:r>
                  <a:rPr lang="en-US" sz="2600"/>
                  <a:t> of the gradient:</a:t>
                </a:r>
                <a:endParaRPr lang="en-US" sz="2600" b="1"/>
              </a:p>
              <a:p>
                <a:pPr marL="0" indent="0">
                  <a:buNone/>
                </a:pPr>
                <a:endParaRPr lang="en-US" sz="2600"/>
              </a:p>
              <a:p>
                <a:pPr marL="0" indent="0">
                  <a:buNone/>
                </a:pPr>
                <a:endParaRPr lang="en-US" sz="2600"/>
              </a:p>
              <a:p>
                <a:pPr marL="0" indent="0">
                  <a:buNone/>
                </a:pPr>
                <a:endParaRPr lang="en-US" sz="2600"/>
              </a:p>
              <a:p>
                <a:pPr marL="0" indent="0">
                  <a:buNone/>
                </a:pPr>
                <a:endParaRPr lang="en-US" sz="2600"/>
              </a:p>
              <a:p>
                <a:pPr marL="0" indent="0">
                  <a:buNone/>
                </a:pPr>
                <a:endParaRPr lang="en-US" sz="260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Initialize</m:t>
                    </m:r>
                    <m:r>
                      <a:rPr lang="en-US" sz="2600">
                        <a:latin typeface="Cambria Math" panose="02040503050406030204" pitchFamily="18" charset="0"/>
                      </a:rPr>
                      <m:t>()</m:t>
                    </m:r>
                  </m:oMath>
                </a14:m>
                <a:r>
                  <a:rPr lang="en-US" sz="2600"/>
                  <a:t> typically a small random value (more on this later)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60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6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6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6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6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6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6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6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6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6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6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6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6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6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600"/>
                  <a:t> stopping condition (e.g., </a:t>
                </a:r>
                <a14:m>
                  <m:oMath xmlns:m="http://schemas.openxmlformats.org/officeDocument/2006/math">
                    <m:d>
                      <m:dPr>
                        <m:begChr m:val="‖"/>
                        <m:endChr m:val="‖"/>
                        <m:ctrlPr>
                          <a:rPr lang="en-US" sz="2600" b="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600" b="0" i="1">
                            <a:latin typeface="Cambria Math" panose="02040503050406030204" pitchFamily="18" charset="0"/>
                          </a:rPr>
                          <m:t>𝛥</m:t>
                        </m:r>
                        <m:sSup>
                          <m:sSupPr>
                            <m:ctrlPr>
                              <a:rPr lang="en-US" sz="26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600" b="1" i="0">
                                <a:latin typeface="Cambria Math" panose="02040503050406030204" pitchFamily="18" charset="0"/>
                              </a:rPr>
                              <m:t>𝐰</m:t>
                            </m:r>
                          </m:e>
                          <m:sup>
                            <m:r>
                              <a:rPr lang="en-US" sz="2600" b="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600" b="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sz="2600" b="0" i="1">
                                <a:latin typeface="Cambria Math" panose="02040503050406030204" pitchFamily="18" charset="0"/>
                              </a:rPr>
                              <m:t>−1)</m:t>
                            </m:r>
                          </m:sup>
                        </m:sSup>
                      </m:e>
                    </m:d>
                    <m:r>
                      <a:rPr lang="en-US" sz="2600" b="0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600" b="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sz="2600"/>
                  <a:t>)</a:t>
                </a:r>
              </a:p>
              <a:p>
                <a:pPr marL="0" indent="0">
                  <a:buNone/>
                </a:pPr>
                <a:r>
                  <a:rPr lang="en-US" sz="2600" b="1">
                    <a:solidFill>
                      <a:schemeClr val="accent3"/>
                    </a:solidFill>
                  </a:rPr>
                  <a:t>Hyper Parameters:</a:t>
                </a:r>
              </a:p>
              <a:p>
                <a14:m>
                  <m:oMath xmlns:m="http://schemas.openxmlformats.org/officeDocument/2006/math">
                    <m:r>
                      <a:rPr lang="en-US" sz="260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2600"/>
                  <a:t> is the learning rate. A common starting range is </a:t>
                </a:r>
                <a14:m>
                  <m:oMath xmlns:m="http://schemas.openxmlformats.org/officeDocument/2006/math">
                    <m:r>
                      <a:rPr lang="en-US" sz="260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600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60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sz="2600" i="1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en-US" sz="2600"/>
                  <a:t>, but the stable range depends on the curvature of </a:t>
                </a:r>
                <a14:m>
                  <m:oMath xmlns:m="http://schemas.openxmlformats.org/officeDocument/2006/math">
                    <m:r>
                      <a:rPr lang="en-US" sz="2600" b="0" i="1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2600"/>
                  <a:t>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6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 sz="2600"/>
                  <a:t> is the maximum number of iterations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CD4650A-956D-5B52-B30E-2899974B70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5165019"/>
              </a:xfrm>
              <a:blipFill>
                <a:blip r:embed="rId3"/>
                <a:stretch>
                  <a:fillRect l="-790" t="-22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9B81AFF-FA0F-F084-D676-CBFAC281C6F6}"/>
                  </a:ext>
                </a:extLst>
              </p:cNvPr>
              <p:cNvSpPr txBox="1"/>
              <p:nvPr/>
            </p:nvSpPr>
            <p:spPr>
              <a:xfrm>
                <a:off x="2333393" y="1922339"/>
                <a:ext cx="7525214" cy="1972143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p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Initialize</m:t>
                      </m:r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()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range(1,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800" i="1" smtClean="0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800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8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8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</m:oMath>
                  </m:oMathPara>
                </a14:m>
                <a:endParaRPr lang="en-US" sz="2800" b="1"/>
              </a:p>
              <a:p>
                <a:pPr marL="466725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9B81AFF-FA0F-F084-D676-CBFAC281C6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393" y="1922339"/>
                <a:ext cx="7525214" cy="1972143"/>
              </a:xfrm>
              <a:prstGeom prst="rect">
                <a:avLst/>
              </a:prstGeom>
              <a:blipFill>
                <a:blip r:embed="rId4"/>
                <a:stretch>
                  <a:fillRect l="-404" b="-61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8410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21DCD-83FA-1AF6-27B7-E5B003309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are the conditions for convergence?</a:t>
            </a:r>
          </a:p>
        </p:txBody>
      </p:sp>
      <p:pic>
        <p:nvPicPr>
          <p:cNvPr id="5" name="Picture 4" descr="A graph of a function&#10;&#10;AI-generated content may be incorrect.">
            <a:extLst>
              <a:ext uri="{FF2B5EF4-FFF2-40B4-BE49-F238E27FC236}">
                <a16:creationId xmlns:a16="http://schemas.microsoft.com/office/drawing/2014/main" id="{088748E2-3285-1E20-E1FE-F2588F1D0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1632927"/>
            <a:ext cx="9299937" cy="47983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0A77AAA-D55A-78BC-3889-29C046785CC0}"/>
              </a:ext>
            </a:extLst>
          </p:cNvPr>
          <p:cNvSpPr txBox="1"/>
          <p:nvPr/>
        </p:nvSpPr>
        <p:spPr>
          <a:xfrm>
            <a:off x="7737232" y="3108782"/>
            <a:ext cx="36869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/>
              <a:t>Learning rate </a:t>
            </a:r>
            <a:r>
              <a:rPr lang="en-US" sz="2800"/>
              <a:t>seemed to affect convergence even on a simple parabola. </a:t>
            </a:r>
          </a:p>
        </p:txBody>
      </p:sp>
    </p:spTree>
    <p:extLst>
      <p:ext uri="{BB962C8B-B14F-4D97-AF65-F5344CB8AC3E}">
        <p14:creationId xmlns:p14="http://schemas.microsoft.com/office/powerpoint/2010/main" val="39408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C8B6E9E-A96E-1F83-D077-F21BC5599B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/>
              <a:t>Convergence Assuming</a:t>
            </a:r>
            <a:br>
              <a:rPr lang="en-US"/>
            </a:br>
            <a:r>
              <a:rPr lang="en-US"/>
              <a:t>Quadratic Approximation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AD21DB4-374E-8711-8826-9F02C3ACAD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839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ABCB8-BDB7-96D5-839E-BE7785F74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1BABD0A-3D5C-8328-BA16-9338D5B5DD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7129" y="2892201"/>
            <a:ext cx="3374871" cy="34289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A2CEDD-0FBC-2DF6-AA73-D0F7AF83A8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892201"/>
            <a:ext cx="3126418" cy="3230449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772506F-2541-BF65-0BC4-98CFD9AC1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70748"/>
            <a:ext cx="11567160" cy="1042435"/>
          </a:xfrm>
        </p:spPr>
        <p:txBody>
          <a:bodyPr>
            <a:normAutofit fontScale="90000"/>
          </a:bodyPr>
          <a:lstStyle/>
          <a:p>
            <a:r>
              <a:rPr lang="en-US"/>
              <a:t>Recap: Taylor Expansion of the Error Surface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F44AF95-4C3B-1C3F-7AA2-CED4794031D4}"/>
              </a:ext>
            </a:extLst>
          </p:cNvPr>
          <p:cNvSpPr/>
          <p:nvPr/>
        </p:nvSpPr>
        <p:spPr>
          <a:xfrm>
            <a:off x="3275482" y="5586594"/>
            <a:ext cx="3971925" cy="1057274"/>
          </a:xfrm>
          <a:prstGeom prst="roundRect">
            <a:avLst>
              <a:gd name="adj" fmla="val 8559"/>
            </a:avLst>
          </a:prstGeom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7B5D9C00-93FA-F2E1-9DBF-3556DEB5540A}"/>
              </a:ext>
            </a:extLst>
          </p:cNvPr>
          <p:cNvSpPr/>
          <p:nvPr/>
        </p:nvSpPr>
        <p:spPr>
          <a:xfrm>
            <a:off x="7494041" y="5658901"/>
            <a:ext cx="4345782" cy="989496"/>
          </a:xfrm>
          <a:prstGeom prst="wedgeRoundRectCallout">
            <a:avLst>
              <a:gd name="adj1" fmla="val -56922"/>
              <a:gd name="adj2" fmla="val -23815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/>
              <a:t>Use a change of variables to better understand this part.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6C779D3B-C2F8-8E6F-CDA6-2509E0F390B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113183"/>
                <a:ext cx="11567160" cy="5744817"/>
              </a:xfrm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:r>
                  <a:rPr lang="en-US"/>
                  <a:t>The 2</a:t>
                </a:r>
                <a:r>
                  <a:rPr lang="en-US" baseline="30000"/>
                  <a:t>nd</a:t>
                </a:r>
                <a:r>
                  <a:rPr lang="en-US"/>
                  <a:t>-order Taylor expansion of the error surface at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acc>
                    <m:r>
                      <a:rPr lang="en-US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/>
                  <a:t>:</a:t>
                </a:r>
              </a:p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acc>
                            <m:accPr>
                              <m:chr m:val="̂"/>
                              <m:ctrlPr>
                                <a:rPr lang="en-US" i="1" dirty="0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 dirty="0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̂"/>
                              <m:ctrlPr>
                                <a:rPr lang="en-US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̂"/>
                                  <m:ctrlPr>
                                    <a:rPr lang="en-US" i="1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</m:acc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acc>
                                <m:accPr>
                                  <m:chr m:val="̂"/>
                                  <m:ctrlPr>
                                    <a:rPr lang="en-US" i="1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</m:acc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acc>
                            <m:accPr>
                              <m:chr m:val="̂"/>
                              <m:ctrlPr>
                                <a:rPr lang="en-US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US"/>
              </a:p>
              <a:p>
                <a:pPr>
                  <a:spcBef>
                    <a:spcPts val="0"/>
                  </a:spcBef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e>
                    </m:d>
                  </m:oMath>
                </a14:m>
                <a:r>
                  <a:rPr lang="en-US"/>
                  <a:t>is the </a:t>
                </a:r>
                <a:r>
                  <a:rPr lang="en-US" b="1"/>
                  <a:t>Gradient</a:t>
                </a:r>
                <a:r>
                  <a:rPr lang="en-US"/>
                  <a:t> of </a:t>
                </a:r>
                <a:r>
                  <a:rPr lang="en-US" i="1"/>
                  <a:t>E</a:t>
                </a:r>
                <a:r>
                  <a:rPr lang="en-US"/>
                  <a:t> </a:t>
                </a:r>
                <a:br>
                  <a:rPr lang="en-US"/>
                </a:br>
                <a:r>
                  <a:rPr lang="en-US"/>
                  <a:t>evaluated at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acc>
                  </m:oMath>
                </a14:m>
                <a:r>
                  <a:rPr lang="en-US">
                    <a:solidFill>
                      <a:schemeClr val="accent4"/>
                    </a:solidFill>
                  </a:rPr>
                  <a:t> </a:t>
                </a:r>
                <a:r>
                  <a:rPr lang="en-US"/>
                  <a:t>(vector)</a:t>
                </a:r>
              </a:p>
              <a:p>
                <a:pPr>
                  <a:spcBef>
                    <a:spcPts val="0"/>
                  </a:spcBef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∇∇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n-US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e>
                    </m:d>
                  </m:oMath>
                </a14:m>
                <a:r>
                  <a:rPr lang="en-US"/>
                  <a:t> is the </a:t>
                </a:r>
                <a:r>
                  <a:rPr lang="en-US" b="1"/>
                  <a:t>Hessian</a:t>
                </a:r>
                <a:r>
                  <a:rPr lang="en-US"/>
                  <a:t> of </a:t>
                </a:r>
                <a:r>
                  <a:rPr lang="en-US" i="1"/>
                  <a:t>E </a:t>
                </a:r>
                <a:br>
                  <a:rPr lang="en-US" i="1"/>
                </a:br>
                <a:r>
                  <a:rPr lang="en-US"/>
                  <a:t>evaluated at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acc>
                  </m:oMath>
                </a14:m>
                <a:r>
                  <a:rPr lang="en-US">
                    <a:solidFill>
                      <a:schemeClr val="accent4"/>
                    </a:solidFill>
                  </a:rPr>
                  <a:t> </a:t>
                </a:r>
                <a:r>
                  <a:rPr lang="en-US"/>
                  <a:t>(a matrix)</a:t>
                </a:r>
              </a:p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:r>
                  <a:rPr lang="en-US"/>
                  <a:t>If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acc>
                  </m:oMath>
                </a14:m>
                <a:r>
                  <a:rPr lang="en-US"/>
                  <a:t> is a </a:t>
                </a:r>
                <a:r>
                  <a:rPr lang="en-US" b="1"/>
                  <a:t>stationary point </a:t>
                </a:r>
                <a:r>
                  <a:rPr lang="en-US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p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/>
                  <a:t>)</a:t>
                </a:r>
                <a:r>
                  <a:rPr lang="en-US" b="1"/>
                  <a:t> </a:t>
                </a:r>
                <a:br>
                  <a:rPr lang="en-US" b="1"/>
                </a:br>
                <a:r>
                  <a:rPr lang="en-US"/>
                  <a:t>then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p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=0=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endParaRPr lang="en-US"/>
              </a:p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p>
                                  <m:r>
                                    <a:rPr lang="en-US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𝑤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6C779D3B-C2F8-8E6F-CDA6-2509E0F390B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113183"/>
                <a:ext cx="11567160" cy="5744817"/>
              </a:xfrm>
              <a:blipFill>
                <a:blip r:embed="rId5"/>
                <a:stretch>
                  <a:fillRect l="-1054" t="-1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8255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A2031-632E-F8DB-FB87-EB81A748F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CB522-6B72-20DB-B74E-CAF8304DD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/>
              <a:t>Recap:</a:t>
            </a:r>
            <a:r>
              <a:rPr lang="en-US"/>
              <a:t> Quadratic Approx. Error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1E9712-781D-0C68-1E0C-4581CDF0EB6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:r>
                  <a:rPr lang="en-US" sz="2400"/>
                  <a:t>We constructed the </a:t>
                </a:r>
                <a:r>
                  <a:rPr lang="en-US" sz="2400" b="1"/>
                  <a:t>2</a:t>
                </a:r>
                <a:r>
                  <a:rPr lang="en-US" sz="2400" b="1" baseline="30000"/>
                  <a:t>nd</a:t>
                </a:r>
                <a:r>
                  <a:rPr lang="en-US" sz="2400" b="1"/>
                  <a:t>-order Taylor expansion </a:t>
                </a:r>
                <a:r>
                  <a:rPr lang="en-US" sz="2400"/>
                  <a:t>of the error surface at the </a:t>
                </a:r>
                <a:r>
                  <a:rPr lang="en-US" sz="2400" b="1"/>
                  <a:t>stationary point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𝒘</m:t>
                        </m:r>
                      </m:e>
                      <m:sup>
                        <m:r>
                          <a:rPr lang="en-US" sz="2400" b="1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400"/>
                  <a:t> (where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𝐸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"/>
                            <m:endChr m:val="|"/>
                            <m:ctrlPr>
                              <a:rPr lang="en-US" sz="240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​</m:t>
                            </m:r>
                          </m:e>
                        </m:d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𝑤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/>
                  <a:t>):</a:t>
                </a:r>
              </a:p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400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𝑤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2400"/>
              </a:p>
              <a:p>
                <a:pPr marL="0" indent="0">
                  <a:spcBef>
                    <a:spcPts val="600"/>
                  </a:spcBef>
                  <a:spcAft>
                    <a:spcPts val="600"/>
                  </a:spcAft>
                  <a:buNone/>
                </a:pPr>
                <a:r>
                  <a:rPr lang="en-US" sz="2400"/>
                  <a:t>Using the </a:t>
                </a:r>
                <a:r>
                  <a:rPr lang="en-US" sz="2400" b="1"/>
                  <a:t>Eigen-decomposition of the Hessian: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𝐻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/>
                  <a:t>we applied a </a:t>
                </a:r>
                <a:r>
                  <a:rPr lang="en-US" sz="2400" b="1"/>
                  <a:t>change of variables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2400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</m:e>
                              <m:sup>
                                <m:r>
                                  <a:rPr lang="en-US" sz="2400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</m:sSup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/>
                  <a:t> to obtain:</a:t>
                </a:r>
              </a:p>
              <a:p>
                <a:pPr marL="0" indent="0"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nary>
                        <m:naryPr>
                          <m:chr m:val="∑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/>
                        <m:e>
                          <m:sSubSup>
                            <m:sSubSupPr>
                              <m:ctrlP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sz="2400"/>
              </a:p>
              <a:p>
                <a:pPr marL="0" indent="0"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/>
                  <a:t>At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/>
                  <a:t> we get the error at the stationary point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p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>
                    <a:solidFill>
                      <a:schemeClr val="accent6"/>
                    </a:solidFill>
                  </a:rPr>
                  <a:t>.</a:t>
                </a:r>
              </a:p>
              <a:p>
                <a:pPr>
                  <a:spcBef>
                    <a:spcPts val="0"/>
                  </a:spcBef>
                  <a:spcAft>
                    <a:spcPts val="1200"/>
                  </a:spcAft>
                </a:pPr>
                <a:r>
                  <a:rPr lang="en-US"/>
                  <a:t>If we move in </a:t>
                </a:r>
                <a:r>
                  <a:rPr lang="en-US" b="1"/>
                  <a:t>direction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</a:rPr>
                      <m:t>𝒊</m:t>
                    </m:r>
                  </m:oMath>
                </a14:m>
                <a:r>
                  <a:rPr lang="en-US"/>
                  <a:t> (corresponding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) then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>
                    <a:solidFill>
                      <a:schemeClr val="accent3"/>
                    </a:solidFill>
                  </a:rPr>
                  <a:t> </a:t>
                </a:r>
                <a:r>
                  <a:rPr lang="en-US" b="1"/>
                  <a:t>increases.</a:t>
                </a:r>
                <a:r>
                  <a:rPr lang="en-US"/>
                  <a:t> </a:t>
                </a:r>
              </a:p>
              <a:p>
                <a:pPr lvl="1">
                  <a:spcBef>
                    <a:spcPts val="0"/>
                  </a:spcBef>
                  <a:spcAft>
                    <a:spcPts val="1200"/>
                  </a:spcAft>
                </a:pPr>
                <a:r>
                  <a:rPr lang="en-US"/>
                  <a:t>The direction of the change in error </a:t>
                </a:r>
                <a:r>
                  <a:rPr lang="en-US" b="1"/>
                  <a:t>depends on the sign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𝝀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endParaRPr lang="en-US" sz="2400" b="1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A1E9712-781D-0C68-1E0C-4581CDF0EB6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  <a:blipFill>
                <a:blip r:embed="rId2"/>
                <a:stretch>
                  <a:fillRect l="-1054" t="-60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54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8613A-CA5A-13DD-7BD5-15D87BAEC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71140-A3C9-1AC5-49DE-D2968259D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-2892117"/>
            <a:ext cx="11567160" cy="1042435"/>
          </a:xfrm>
        </p:spPr>
        <p:txBody>
          <a:bodyPr>
            <a:normAutofit/>
          </a:bodyPr>
          <a:lstStyle/>
          <a:p>
            <a:r>
              <a:rPr lang="en-US" b="1"/>
              <a:t>Recap:</a:t>
            </a:r>
            <a:r>
              <a:rPr lang="en-US"/>
              <a:t> Quadratic Approx. Error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D4CC06A-A206-8F32-4E66-5D00A1A399E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-1736019"/>
                <a:ext cx="11567160" cy="5165019"/>
              </a:xfrm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:r>
                  <a:rPr lang="en-US" sz="2400"/>
                  <a:t>We constructed the </a:t>
                </a:r>
                <a:r>
                  <a:rPr lang="en-US" sz="2400" b="1"/>
                  <a:t>2</a:t>
                </a:r>
                <a:r>
                  <a:rPr lang="en-US" sz="2400" b="1" baseline="30000"/>
                  <a:t>nd</a:t>
                </a:r>
                <a:r>
                  <a:rPr lang="en-US" sz="2400" b="1"/>
                  <a:t>-order Taylor expansion </a:t>
                </a:r>
                <a:r>
                  <a:rPr lang="en-US" sz="2400"/>
                  <a:t>of the error surface at the </a:t>
                </a:r>
                <a:r>
                  <a:rPr lang="en-US" sz="2400" b="1"/>
                  <a:t>stationary point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𝒘</m:t>
                        </m:r>
                      </m:e>
                      <m:sup>
                        <m:r>
                          <a:rPr lang="en-US" sz="2400" b="1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400"/>
                  <a:t> (where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𝐸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"/>
                            <m:endChr m:val="|"/>
                            <m:ctrlPr>
                              <a:rPr lang="en-US" sz="240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>
                                <a:latin typeface="Cambria Math" panose="02040503050406030204" pitchFamily="18" charset="0"/>
                              </a:rPr>
                              <m:t>​</m:t>
                            </m:r>
                          </m:e>
                        </m:d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𝑤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/>
                  <a:t>):</a:t>
                </a:r>
              </a:p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solidFill>
                                        <a:schemeClr val="accent6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400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𝑤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2400"/>
              </a:p>
              <a:p>
                <a:pPr marL="0" indent="0">
                  <a:spcBef>
                    <a:spcPts val="600"/>
                  </a:spcBef>
                  <a:spcAft>
                    <a:spcPts val="600"/>
                  </a:spcAft>
                  <a:buNone/>
                </a:pPr>
                <a:r>
                  <a:rPr lang="en-US" sz="2400"/>
                  <a:t>Using the </a:t>
                </a:r>
                <a:r>
                  <a:rPr lang="en-US" sz="2400" b="1"/>
                  <a:t>Eigen-decomposition of the Hessian: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𝐻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/>
                  <a:t>we applied a </a:t>
                </a:r>
                <a:r>
                  <a:rPr lang="en-US" sz="2400" b="1"/>
                  <a:t>change of variables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2400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</m:e>
                              <m:sup>
                                <m:r>
                                  <a:rPr lang="en-US" sz="2400" i="1">
                                    <a:solidFill>
                                      <a:schemeClr val="accent6"/>
                                    </a:solidFill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</m:sSup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/>
                  <a:t> to obtain:</a:t>
                </a:r>
              </a:p>
              <a:p>
                <a:pPr marL="0" indent="0">
                  <a:spcBef>
                    <a:spcPts val="0"/>
                  </a:spcBef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nary>
                        <m:naryPr>
                          <m:chr m:val="∑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/>
                        <m:e>
                          <m:sSubSup>
                            <m:sSubSupPr>
                              <m:ctrlP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sz="2400"/>
              </a:p>
              <a:p>
                <a:pPr marL="0" indent="0"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/>
                  <a:t>At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/>
                  <a:t> we get the error at the stationary point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𝐸</m:t>
                    </m:r>
                    <m:d>
                      <m:dPr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  <m:sup>
                            <m:r>
                              <a:rPr lang="en-US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>
                    <a:solidFill>
                      <a:schemeClr val="accent6"/>
                    </a:solidFill>
                  </a:rPr>
                  <a:t>.</a:t>
                </a:r>
              </a:p>
              <a:p>
                <a:pPr>
                  <a:spcBef>
                    <a:spcPts val="0"/>
                  </a:spcBef>
                  <a:spcAft>
                    <a:spcPts val="1200"/>
                  </a:spcAft>
                </a:pPr>
                <a:r>
                  <a:rPr lang="en-US"/>
                  <a:t>If we move in </a:t>
                </a:r>
                <a:r>
                  <a:rPr lang="en-US" b="1"/>
                  <a:t>direction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</a:rPr>
                      <m:t>𝒊</m:t>
                    </m:r>
                  </m:oMath>
                </a14:m>
                <a:r>
                  <a:rPr lang="en-US"/>
                  <a:t> (corresponding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) then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>
                    <a:solidFill>
                      <a:schemeClr val="accent3"/>
                    </a:solidFill>
                  </a:rPr>
                  <a:t> </a:t>
                </a:r>
                <a:r>
                  <a:rPr lang="en-US" b="1"/>
                  <a:t>increases.</a:t>
                </a:r>
                <a:r>
                  <a:rPr lang="en-US"/>
                  <a:t> </a:t>
                </a:r>
              </a:p>
              <a:p>
                <a:pPr lvl="1">
                  <a:spcBef>
                    <a:spcPts val="0"/>
                  </a:spcBef>
                  <a:spcAft>
                    <a:spcPts val="1200"/>
                  </a:spcAft>
                </a:pPr>
                <a:r>
                  <a:rPr lang="en-US"/>
                  <a:t>The direction of the change in error </a:t>
                </a:r>
                <a:r>
                  <a:rPr lang="en-US" b="1"/>
                  <a:t>depends on the sign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𝝀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endParaRPr lang="en-US" sz="2400" b="1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D4CC06A-A206-8F32-4E66-5D00A1A399E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-1736019"/>
                <a:ext cx="11567160" cy="5165019"/>
              </a:xfrm>
              <a:blipFill>
                <a:blip r:embed="rId2"/>
                <a:stretch>
                  <a:fillRect l="-1054" t="-60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D494D4BF-AAB5-643B-B8F8-2469629EAC8B}"/>
              </a:ext>
            </a:extLst>
          </p:cNvPr>
          <p:cNvSpPr txBox="1"/>
          <p:nvPr/>
        </p:nvSpPr>
        <p:spPr>
          <a:xfrm>
            <a:off x="312419" y="3258131"/>
            <a:ext cx="103392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800"/>
              <a:t>Therefore, if the </a:t>
            </a:r>
            <a:r>
              <a:rPr lang="en-US" sz="2800" b="1"/>
              <a:t>eigenvalues are</a:t>
            </a:r>
            <a:r>
              <a:rPr lang="en-US" sz="2800"/>
              <a:t> 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95F5AF0-CEF8-9B48-CDF2-D5960D17A1AE}"/>
              </a:ext>
            </a:extLst>
          </p:cNvPr>
          <p:cNvGrpSpPr/>
          <p:nvPr/>
        </p:nvGrpSpPr>
        <p:grpSpPr>
          <a:xfrm>
            <a:off x="718193" y="3828070"/>
            <a:ext cx="3180806" cy="2825946"/>
            <a:chOff x="718193" y="3828070"/>
            <a:chExt cx="3180806" cy="282594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7B70E73-7E64-1900-E631-5A915144F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509" t="16788" r="10539" b="8292"/>
            <a:stretch>
              <a:fillRect/>
            </a:stretch>
          </p:blipFill>
          <p:spPr>
            <a:xfrm>
              <a:off x="781867" y="3828070"/>
              <a:ext cx="3053458" cy="2825946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F5A6D7B-4602-A026-522C-BABC9A9ED8DD}"/>
                </a:ext>
              </a:extLst>
            </p:cNvPr>
            <p:cNvSpPr txBox="1"/>
            <p:nvPr/>
          </p:nvSpPr>
          <p:spPr>
            <a:xfrm>
              <a:off x="718193" y="5699909"/>
              <a:ext cx="3180806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ts val="0"/>
                </a:spcBef>
                <a:spcAft>
                  <a:spcPts val="1200"/>
                </a:spcAft>
              </a:pPr>
              <a:r>
                <a:rPr lang="en-US" sz="2800" b="1"/>
                <a:t>all positive </a:t>
              </a:r>
              <a:r>
                <a:rPr lang="en-US" sz="2800" b="1">
                  <a:sym typeface="Wingdings" pitchFamily="2" charset="2"/>
                </a:rPr>
                <a:t> </a:t>
              </a:r>
              <a:r>
                <a:rPr lang="en-US" sz="2800" b="1"/>
                <a:t>local minimum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0FFF4E2-24BC-76BA-2635-7EFD1F4F7DA3}"/>
              </a:ext>
            </a:extLst>
          </p:cNvPr>
          <p:cNvGrpSpPr/>
          <p:nvPr/>
        </p:nvGrpSpPr>
        <p:grpSpPr>
          <a:xfrm>
            <a:off x="4546558" y="3828070"/>
            <a:ext cx="3180806" cy="2946151"/>
            <a:chOff x="4546558" y="3828070"/>
            <a:chExt cx="3180806" cy="294615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F07985C-E761-3CD6-9A11-BCA127B1D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10919" t="19523" r="11066"/>
            <a:stretch>
              <a:fillRect/>
            </a:stretch>
          </p:blipFill>
          <p:spPr>
            <a:xfrm>
              <a:off x="4632438" y="3828070"/>
              <a:ext cx="2856021" cy="2946151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8E63125-C868-ADE0-9579-F91E1C434F2D}"/>
                </a:ext>
              </a:extLst>
            </p:cNvPr>
            <p:cNvSpPr txBox="1"/>
            <p:nvPr/>
          </p:nvSpPr>
          <p:spPr>
            <a:xfrm>
              <a:off x="4546558" y="5699909"/>
              <a:ext cx="3180806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ts val="0"/>
                </a:spcBef>
                <a:spcAft>
                  <a:spcPts val="1200"/>
                </a:spcAft>
              </a:pPr>
              <a:r>
                <a:rPr lang="en-US" sz="2800" b="1"/>
                <a:t>all negative </a:t>
              </a:r>
              <a:r>
                <a:rPr lang="en-US" sz="2800" b="1">
                  <a:sym typeface="Wingdings" pitchFamily="2" charset="2"/>
                </a:rPr>
                <a:t> </a:t>
              </a:r>
              <a:r>
                <a:rPr lang="en-US" sz="2800" b="1"/>
                <a:t>local maximum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7C3567A-53B8-A293-4D4E-7A2EB16013D0}"/>
              </a:ext>
            </a:extLst>
          </p:cNvPr>
          <p:cNvGrpSpPr/>
          <p:nvPr/>
        </p:nvGrpSpPr>
        <p:grpSpPr>
          <a:xfrm>
            <a:off x="8374923" y="3828070"/>
            <a:ext cx="3249889" cy="2946151"/>
            <a:chOff x="8455394" y="3828070"/>
            <a:chExt cx="3249889" cy="294615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2965EED-09FB-B080-8BEB-26C4C34F5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986" t="19583" r="11058"/>
            <a:stretch>
              <a:fillRect/>
            </a:stretch>
          </p:blipFill>
          <p:spPr>
            <a:xfrm>
              <a:off x="8455394" y="3828070"/>
              <a:ext cx="2856021" cy="2946151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7A373D1-FB9A-6FBB-81A1-3BA171A1653A}"/>
                </a:ext>
              </a:extLst>
            </p:cNvPr>
            <p:cNvSpPr txBox="1"/>
            <p:nvPr/>
          </p:nvSpPr>
          <p:spPr>
            <a:xfrm>
              <a:off x="8524477" y="5699909"/>
              <a:ext cx="3180806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ts val="0"/>
                </a:spcBef>
                <a:spcAft>
                  <a:spcPts val="1200"/>
                </a:spcAft>
              </a:pPr>
              <a:r>
                <a:rPr lang="en-US" sz="2800" b="1"/>
                <a:t>mixed </a:t>
              </a:r>
              <a:r>
                <a:rPr lang="en-US" sz="2800" b="1">
                  <a:sym typeface="Wingdings" pitchFamily="2" charset="2"/>
                </a:rPr>
                <a:t></a:t>
              </a:r>
              <a:br>
                <a:rPr lang="en-US" sz="2800" b="1">
                  <a:sym typeface="Wingdings" pitchFamily="2" charset="2"/>
                </a:rPr>
              </a:br>
              <a:r>
                <a:rPr lang="en-US" sz="2800" b="1">
                  <a:sym typeface="Wingdings" pitchFamily="2" charset="2"/>
                </a:rPr>
                <a:t>saddle point</a:t>
              </a:r>
              <a:endParaRPr lang="en-US" sz="2800" b="1"/>
            </a:p>
          </p:txBody>
        </p:sp>
      </p:grpSp>
    </p:spTree>
    <p:extLst>
      <p:ext uri="{BB962C8B-B14F-4D97-AF65-F5344CB8AC3E}">
        <p14:creationId xmlns:p14="http://schemas.microsoft.com/office/powerpoint/2010/main" val="17374890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EE07D-E597-9391-7A93-540047E53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Eigenvectors of the Hessian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A410F-C54C-97F2-37A4-8D77792C5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948546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Elliptical iso-contours of constant error in the Taylor approximation align with the eigenvectors of the Hessian matrix.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05ACD5-67A8-3795-B6A1-37CCDF064969}"/>
              </a:ext>
            </a:extLst>
          </p:cNvPr>
          <p:cNvSpPr txBox="1"/>
          <p:nvPr/>
        </p:nvSpPr>
        <p:spPr>
          <a:xfrm>
            <a:off x="9472986" y="6488668"/>
            <a:ext cx="2719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Plots in demo notebook.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123A9B-CF04-10AC-CC39-D5D3FCBBF1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2942"/>
          <a:stretch>
            <a:fillRect/>
          </a:stretch>
        </p:blipFill>
        <p:spPr>
          <a:xfrm>
            <a:off x="812985" y="2573835"/>
            <a:ext cx="9198523" cy="39148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00ED8C7-D1B1-CA37-295B-DE99839A1A7F}"/>
                  </a:ext>
                </a:extLst>
              </p:cNvPr>
              <p:cNvSpPr txBox="1"/>
              <p:nvPr/>
            </p:nvSpPr>
            <p:spPr>
              <a:xfrm>
                <a:off x="8514413" y="4392751"/>
                <a:ext cx="39222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  <m:sup>
                          <m:r>
                            <a:rPr lang="en-US" sz="20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00ED8C7-D1B1-CA37-295B-DE99839A1A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4413" y="4392751"/>
                <a:ext cx="392223" cy="307777"/>
              </a:xfrm>
              <a:prstGeom prst="rect">
                <a:avLst/>
              </a:prstGeom>
              <a:blipFill>
                <a:blip r:embed="rId4"/>
                <a:stretch>
                  <a:fillRect l="-78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F3433F5-57AD-5594-A024-F4A394B77BFE}"/>
                  </a:ext>
                </a:extLst>
              </p:cNvPr>
              <p:cNvSpPr txBox="1"/>
              <p:nvPr/>
            </p:nvSpPr>
            <p:spPr>
              <a:xfrm>
                <a:off x="7538607" y="3978833"/>
                <a:ext cx="43435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US" sz="2400" b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F3433F5-57AD-5594-A024-F4A394B77B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8607" y="3978833"/>
                <a:ext cx="434350" cy="369332"/>
              </a:xfrm>
              <a:prstGeom prst="rect">
                <a:avLst/>
              </a:prstGeom>
              <a:blipFill>
                <a:blip r:embed="rId5"/>
                <a:stretch>
                  <a:fillRect l="-8451" r="-4225"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7D302CE-CAD0-FD62-92B9-76F1464D34D7}"/>
                  </a:ext>
                </a:extLst>
              </p:cNvPr>
              <p:cNvSpPr txBox="1"/>
              <p:nvPr/>
            </p:nvSpPr>
            <p:spPr>
              <a:xfrm>
                <a:off x="8501921" y="4727410"/>
                <a:ext cx="43435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sz="2400" b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7D302CE-CAD0-FD62-92B9-76F1464D34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01921" y="4727410"/>
                <a:ext cx="434350" cy="369332"/>
              </a:xfrm>
              <a:prstGeom prst="rect">
                <a:avLst/>
              </a:prstGeom>
              <a:blipFill>
                <a:blip r:embed="rId6"/>
                <a:stretch>
                  <a:fillRect l="-8451" r="-4225" b="-14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5957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F43B3A2-5FB4-16F9-8238-5BD20DDD49C8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44693" y="1742703"/>
            <a:ext cx="2371696" cy="2371696"/>
          </a:xfrm>
          <a:prstGeom prst="rect">
            <a:avLst/>
          </a:pr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996250-A900-11AF-FDA1-FC80DDF8ADA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112851" y="1000897"/>
            <a:ext cx="8486226" cy="3855308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>
                <a:solidFill>
                  <a:srgbClr val="000000"/>
                </a:solidFill>
              </a:rPr>
              <a:t>The eigenvector u1 corresponds to the: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3FDDD0-A292-F970-090A-8551C5ED85C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0" y="5820032"/>
            <a:ext cx="12192001" cy="1037968"/>
          </a:xfrm>
          <a:prstGeom prst="rect">
            <a:avLst/>
          </a:prstGeom>
          <a:solidFill>
            <a:srgbClr val="19803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1155" tIns="259492" rIns="1852888" bIns="203886" rtlCol="0" anchor="ctr">
            <a:normAutofit fontScale="85000" lnSpcReduction="10000"/>
          </a:bodyPr>
          <a:lstStyle/>
          <a:p>
            <a:r>
              <a:rPr lang="en-US" sz="2600">
                <a:solidFill>
                  <a:srgbClr val="FFFFFF"/>
                </a:solidFill>
              </a:rPr>
              <a:t>The </a:t>
            </a:r>
            <a:r>
              <a:rPr lang="en-US" sz="26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Slido app</a:t>
            </a:r>
            <a:r>
              <a:rPr lang="en-US" sz="2600">
                <a:solidFill>
                  <a:srgbClr val="FFFFFF"/>
                </a:solidFill>
              </a:rPr>
              <a:t> must be installed on every computer you’re presenting from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7B1DEA5-EF26-3738-00B0-192A6F71D7D3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96462" y="6190785"/>
            <a:ext cx="296462" cy="296462"/>
          </a:xfrm>
          <a:prstGeom prst="rect">
            <a:avLst/>
          </a:prstGeom>
        </p:spPr>
      </p:pic>
      <p:sp>
        <p:nvSpPr>
          <p:cNvPr id="7" name="Trapezoid 6">
            <a:extLst>
              <a:ext uri="{FF2B5EF4-FFF2-40B4-BE49-F238E27FC236}">
                <a16:creationId xmlns:a16="http://schemas.microsoft.com/office/drawing/2014/main" id="{149A51AC-F8E0-EFFE-6C61-B12D66D188D3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 rot="2700000">
            <a:off x="9620371" y="514924"/>
            <a:ext cx="3335198" cy="778213"/>
          </a:xfrm>
          <a:prstGeom prst="trapezoid">
            <a:avLst>
              <a:gd name="adj" fmla="val 100000"/>
            </a:avLst>
          </a:prstGeom>
          <a:solidFill>
            <a:srgbClr val="EDFA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t">
            <a:normAutofit fontScale="70000" lnSpcReduction="20000"/>
          </a:bodyPr>
          <a:lstStyle/>
          <a:p>
            <a:pPr algn="ctr"/>
            <a:r>
              <a:rPr lang="en-US" sz="2600" b="1">
                <a:solidFill>
                  <a:srgbClr val="198038"/>
                </a:solidFill>
              </a:rPr>
              <a:t>Do not edit
</a:t>
            </a:r>
            <a:r>
              <a:rPr lang="en-US" sz="2200">
                <a:solidFill>
                  <a:srgbClr val="198038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change the design</a:t>
            </a:r>
            <a:endParaRPr lang="en-US" sz="2200">
              <a:solidFill>
                <a:srgbClr val="198038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B59A35A-3C4A-2FF7-50DA-E1FCB433F5CA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746748" y="6153727"/>
            <a:ext cx="1111733" cy="3705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583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2BC80C-3377-F96B-AE28-36D3D35A2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DE972-C562-D703-49C8-A1D346317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Eigenvectors of the Hessian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A2022-6884-0F28-D99B-AF78A687C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9485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Elliptical iso-contours of constant error in the Taylor approximation align with the eigenvectors of the Hessian matrix.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64E2BC-00CD-950D-6802-49F878B222E0}"/>
              </a:ext>
            </a:extLst>
          </p:cNvPr>
          <p:cNvSpPr txBox="1"/>
          <p:nvPr/>
        </p:nvSpPr>
        <p:spPr>
          <a:xfrm>
            <a:off x="9472986" y="6488668"/>
            <a:ext cx="2719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Plots in demo notebook.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DCA437-B9CF-21D1-7BC2-DF36B73002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70594" y="2573835"/>
            <a:ext cx="10566029" cy="39148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1960EEE-7E7A-7670-EFB6-2D81836D1DF8}"/>
                  </a:ext>
                </a:extLst>
              </p:cNvPr>
              <p:cNvSpPr txBox="1"/>
              <p:nvPr/>
            </p:nvSpPr>
            <p:spPr>
              <a:xfrm>
                <a:off x="2730834" y="4392751"/>
                <a:ext cx="39222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0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  <m:sup>
                          <m:r>
                            <a:rPr lang="en-US" sz="2000" b="1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en-US" sz="2000" b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1960EEE-7E7A-7670-EFB6-2D81836D1D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0834" y="4392751"/>
                <a:ext cx="392223" cy="307777"/>
              </a:xfrm>
              <a:prstGeom prst="rect">
                <a:avLst/>
              </a:prstGeom>
              <a:blipFill>
                <a:blip r:embed="rId4"/>
                <a:stretch>
                  <a:fillRect l="-78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B818D47-DB62-35B9-37F9-1D52C1A6E0D7}"/>
                  </a:ext>
                </a:extLst>
              </p:cNvPr>
              <p:cNvSpPr txBox="1"/>
              <p:nvPr/>
            </p:nvSpPr>
            <p:spPr>
              <a:xfrm>
                <a:off x="1755028" y="3978833"/>
                <a:ext cx="43435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US" sz="2400" b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B818D47-DB62-35B9-37F9-1D52C1A6E0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5028" y="3978833"/>
                <a:ext cx="434350" cy="369332"/>
              </a:xfrm>
              <a:prstGeom prst="rect">
                <a:avLst/>
              </a:prstGeom>
              <a:blipFill>
                <a:blip r:embed="rId5"/>
                <a:stretch>
                  <a:fillRect l="-8451" r="-4225"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89FEF09-7BE7-A260-989B-696057934F3D}"/>
                  </a:ext>
                </a:extLst>
              </p:cNvPr>
              <p:cNvSpPr txBox="1"/>
              <p:nvPr/>
            </p:nvSpPr>
            <p:spPr>
              <a:xfrm>
                <a:off x="2718342" y="4727410"/>
                <a:ext cx="43435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sz="2400" b="1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89FEF09-7BE7-A260-989B-696057934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8342" y="4727410"/>
                <a:ext cx="434350" cy="369332"/>
              </a:xfrm>
              <a:prstGeom prst="rect">
                <a:avLst/>
              </a:prstGeom>
              <a:blipFill>
                <a:blip r:embed="rId6"/>
                <a:stretch>
                  <a:fillRect l="-8451" r="-4225" b="-14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62BEB881-0A40-1F9B-EDDA-FC58C18BA5E2}"/>
              </a:ext>
            </a:extLst>
          </p:cNvPr>
          <p:cNvSpPr/>
          <p:nvPr/>
        </p:nvSpPr>
        <p:spPr>
          <a:xfrm>
            <a:off x="829871" y="2991985"/>
            <a:ext cx="2719014" cy="753364"/>
          </a:xfrm>
          <a:prstGeom prst="wedgeRoundRectCallout">
            <a:avLst>
              <a:gd name="adj1" fmla="val -16532"/>
              <a:gd name="adj2" fmla="val 92297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Direction with Smallest Eigenvalue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DB669C19-C2D6-1ECA-4FCC-6F94CDE7C494}"/>
              </a:ext>
            </a:extLst>
          </p:cNvPr>
          <p:cNvSpPr/>
          <p:nvPr/>
        </p:nvSpPr>
        <p:spPr>
          <a:xfrm>
            <a:off x="181513" y="5233106"/>
            <a:ext cx="2719014" cy="753364"/>
          </a:xfrm>
          <a:prstGeom prst="wedgeRoundRectCallout">
            <a:avLst>
              <a:gd name="adj1" fmla="val 39387"/>
              <a:gd name="adj2" fmla="val -95412"/>
              <a:gd name="adj3" fmla="val 16667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Direction with Largest Eigenvalue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9CC3187-5E35-161F-C9E7-5676A316714B}"/>
                  </a:ext>
                </a:extLst>
              </p:cNvPr>
              <p:cNvSpPr txBox="1"/>
              <p:nvPr/>
            </p:nvSpPr>
            <p:spPr>
              <a:xfrm>
                <a:off x="5595435" y="2373086"/>
                <a:ext cx="6125343" cy="39427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en-US" sz="2400"/>
                  <a:t>Plot the vectors so length represents a constant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US" sz="2400"/>
                  <a:t> change in error along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sz="2400"/>
                  <a:t> </a:t>
                </a:r>
              </a:p>
              <a:p>
                <a:pPr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sz="240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nary>
                        <m:naryPr>
                          <m:chr m:val="∑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/>
                        <m:e>
                          <m:sSubSup>
                            <m:sSubSupPr>
                              <m:ctrlP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sz="2400"/>
              </a:p>
              <a:p>
                <a:pPr>
                  <a:spcAft>
                    <a:spcPts val="600"/>
                  </a:spcAft>
                </a:pPr>
                <a:r>
                  <a:rPr lang="en-US" sz="2400"/>
                  <a:t>Then we would want:</a:t>
                </a:r>
              </a:p>
              <a:p>
                <a:pPr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Sup>
                        <m:sSubSupPr>
                          <m:ctrlP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⇒  </m:t>
                      </m:r>
                      <m:sSub>
                        <m:sSubPr>
                          <m:ctrlP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en-US" sz="2400" i="1"/>
              </a:p>
              <a:p>
                <a:pPr>
                  <a:spcAft>
                    <a:spcPts val="600"/>
                  </a:spcAft>
                </a:pPr>
                <a:r>
                  <a:rPr lang="en-US" sz="2400"/>
                  <a:t>lengths proportional to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1/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rad>
                  </m:oMath>
                </a14:m>
                <a:endParaRPr lang="en-US" sz="240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9CC3187-5E35-161F-C9E7-5676A31671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5435" y="2373086"/>
                <a:ext cx="6125343" cy="3942746"/>
              </a:xfrm>
              <a:prstGeom prst="rect">
                <a:avLst/>
              </a:prstGeom>
              <a:blipFill>
                <a:blip r:embed="rId7"/>
                <a:stretch>
                  <a:fillRect l="-1592" t="-1236" r="-1393" b="-21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627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4AA71-6DB2-EFE1-6B99-229006D17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Grad. Descent on the Quadratic Approx.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D72046-A678-91D4-E473-A35C7CBF24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433461"/>
              </a:xfrm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:r>
                  <a:rPr lang="en-US" sz="2400"/>
                  <a:t>Suppose we apply </a:t>
                </a:r>
                <a:r>
                  <a:rPr lang="en-US" sz="2400" b="1"/>
                  <a:t>gradient descent</a:t>
                </a:r>
                <a:r>
                  <a:rPr lang="en-US" sz="2400"/>
                  <a:t> to our </a:t>
                </a:r>
                <a:r>
                  <a:rPr lang="en-US" sz="2400" b="1"/>
                  <a:t>Taylor Approximation:</a:t>
                </a:r>
                <a:r>
                  <a:rPr lang="en-US" sz="2400"/>
                  <a:t> </a:t>
                </a:r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i="1">
                              <a:solidFill>
                                <a:srgbClr val="DF532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nary>
                        <m:naryPr>
                          <m:chr m:val="∑"/>
                          <m:supHide m:val="on"/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/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b>
                            <m:sSub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/>
              </a:p>
              <a:p>
                <a:pPr marL="0" indent="0"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/>
                  <a:t>Construct the </a:t>
                </a:r>
                <a:r>
                  <a:rPr lang="en-US" sz="2400" b="1"/>
                  <a:t>gradient </a:t>
                </a:r>
                <a:r>
                  <a:rPr lang="en-US" sz="2400"/>
                  <a:t>with respect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/>
                  <a:t>:  </a:t>
                </a:r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𝜕</m:t>
                          </m:r>
                        </m:num>
                        <m:den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 dirty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 dirty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i="1" dirty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US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 </m:t>
                          </m:r>
                          <m:acc>
                            <m:accPr>
                              <m:chr m:val="̃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400"/>
                  <a:t>The </a:t>
                </a:r>
                <a:r>
                  <a:rPr lang="en-US" sz="2400" b="1"/>
                  <a:t>gradient descent update</a:t>
                </a:r>
                <a:r>
                  <a:rPr lang="en-US" sz="2400"/>
                  <a:t> recurrence:</a:t>
                </a: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−1)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𝜂</m:t>
                      </m:r>
                      <m:sSub>
                        <m:sSubPr>
                          <m:ctrlPr>
                            <a:rPr lang="en-US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num>
                                <m:den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i="1" dirty="0">
                                          <a:solidFill>
                                            <a:schemeClr val="accent3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 dirty="0">
                                          <a:solidFill>
                                            <a:schemeClr val="accent3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  <m:sub>
                                      <m:r>
                                        <a:rPr lang="en-US" i="1" dirty="0">
                                          <a:solidFill>
                                            <a:schemeClr val="accent3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den>
                              </m:f>
                              <m:sSub>
                                <m:sSubPr>
                                  <m:ctrlP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acc>
                                    <m:accPr>
                                      <m:chr m:val="̃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</m:acc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𝜂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b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i="1">
                  <a:latin typeface="Cambria Math" panose="02040503050406030204" pitchFamily="18" charset="0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𝜂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:endParaRPr lang="en-US" sz="240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D72046-A678-91D4-E473-A35C7CBF24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433461"/>
              </a:xfrm>
              <a:blipFill>
                <a:blip r:embed="rId2"/>
                <a:stretch>
                  <a:fillRect l="-790" t="-1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6655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7C3D9-B007-DCDC-0AD2-D41D2AE71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68466-E0EF-AB5E-F3C9-374D5676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1" y="-1626861"/>
            <a:ext cx="11567160" cy="1042435"/>
          </a:xfrm>
        </p:spPr>
        <p:txBody>
          <a:bodyPr>
            <a:normAutofit/>
          </a:bodyPr>
          <a:lstStyle/>
          <a:p>
            <a:r>
              <a:rPr lang="en-US"/>
              <a:t>Grad. Descent on the Quadratic Approx.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54C45E5-79A8-4429-D69A-CC166E52B955}"/>
                  </a:ext>
                </a:extLst>
              </p:cNvPr>
              <p:cNvSpPr txBox="1"/>
              <p:nvPr/>
            </p:nvSpPr>
            <p:spPr>
              <a:xfrm>
                <a:off x="312418" y="4540106"/>
                <a:ext cx="11567159" cy="13621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en-US" sz="2800"/>
                  <a:t>If we </a:t>
                </a:r>
                <a:r>
                  <a:rPr lang="en-US" sz="2800" b="1"/>
                  <a:t>iteratively</a:t>
                </a:r>
                <a:r>
                  <a:rPr lang="en-US" sz="2800"/>
                  <a:t> apply the gradient descent update, we obtain:</a:t>
                </a:r>
              </a:p>
              <a:p>
                <a:pPr marL="0" indent="0" algn="ctr">
                  <a:spcAft>
                    <a:spcPts val="1200"/>
                  </a:spcAft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𝜂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sSubSup>
                      <m:sSubSup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800" b="0" i="1" smtClean="0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sup>
                    </m:sSubSup>
                  </m:oMath>
                </a14:m>
                <a:r>
                  <a:rPr lang="en-US" sz="2800"/>
                  <a:t> </a:t>
                </a:r>
                <a:r>
                  <a:rPr lang="en-US" sz="2800">
                    <a:sym typeface="Wingdings" pitchFamily="2" charset="2"/>
                  </a:rPr>
                  <a:t>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(2)</m:t>
                        </m:r>
                      </m:sup>
                    </m:sSubSup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𝜂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𝜂</m:t>
                            </m:r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  <m:sSubSup>
                          <m:sSubSupPr>
                            <m:ctrlPr>
                              <a:rPr lang="en-US" sz="2800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2800" i="1">
                                    <a:solidFill>
                                      <a:schemeClr val="accent3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solidFill>
                                      <a:schemeClr val="accent3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</m:sup>
                        </m:sSubSup>
                      </m:e>
                    </m:d>
                  </m:oMath>
                </a14:m>
                <a:r>
                  <a:rPr lang="en-US" sz="2800"/>
                  <a:t> </a:t>
                </a:r>
                <a:r>
                  <a:rPr lang="en-US" sz="2800">
                    <a:sym typeface="Wingdings" pitchFamily="2" charset="2"/>
                  </a:rPr>
                  <a:t> … 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54C45E5-79A8-4429-D69A-CC166E52B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8" y="4540106"/>
                <a:ext cx="11567159" cy="1362104"/>
              </a:xfrm>
              <a:prstGeom prst="rect">
                <a:avLst/>
              </a:prstGeom>
              <a:blipFill>
                <a:blip r:embed="rId2"/>
                <a:stretch>
                  <a:fillRect l="-1054" t="-4484" b="-4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96FC3D8-A8B0-8DBF-FE87-59692F3F8CFA}"/>
              </a:ext>
            </a:extLst>
          </p:cNvPr>
          <p:cNvSpPr/>
          <p:nvPr/>
        </p:nvSpPr>
        <p:spPr>
          <a:xfrm>
            <a:off x="3737826" y="5916725"/>
            <a:ext cx="4380675" cy="83916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A2972F7-0077-626C-7F74-D2734D6DC73F}"/>
                  </a:ext>
                </a:extLst>
              </p:cNvPr>
              <p:cNvSpPr txBox="1"/>
              <p:nvPr/>
            </p:nvSpPr>
            <p:spPr>
              <a:xfrm>
                <a:off x="2909152" y="5902210"/>
                <a:ext cx="6097656" cy="7974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36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3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  <m:sSub>
                                <m:sSubPr>
                                  <m:ctrlPr>
                                    <a:rPr lang="en-US" sz="36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sz="3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</m:sup>
                      </m:sSup>
                      <m:sSubSup>
                        <m:sSubSupPr>
                          <m:ctrlP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sz="3600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600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A2972F7-0077-626C-7F74-D2734D6DC7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9152" y="5902210"/>
                <a:ext cx="6097656" cy="79746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ontent Placeholder 2">
                <a:extLst>
                  <a:ext uri="{FF2B5EF4-FFF2-40B4-BE49-F238E27FC236}">
                    <a16:creationId xmlns:a16="http://schemas.microsoft.com/office/drawing/2014/main" id="{E233FD55-F29A-6E48-B2F5-C389FF3803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-465337"/>
                <a:ext cx="11567160" cy="5433461"/>
              </a:xfrm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spcAft>
                    <a:spcPts val="1800"/>
                  </a:spcAft>
                  <a:buNone/>
                </a:pPr>
                <a:r>
                  <a:rPr lang="en-US" sz="2400"/>
                  <a:t>Suppose we apply </a:t>
                </a:r>
                <a:r>
                  <a:rPr lang="en-US" sz="2400" b="1"/>
                  <a:t>gradient descent</a:t>
                </a:r>
                <a:r>
                  <a:rPr lang="en-US" sz="2400"/>
                  <a:t> to our </a:t>
                </a:r>
                <a:r>
                  <a:rPr lang="en-US" sz="2400" b="1"/>
                  <a:t>Taylor Approximation:</a:t>
                </a:r>
                <a:r>
                  <a:rPr lang="en-US" sz="2400"/>
                  <a:t> </a:t>
                </a:r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i="1">
                              <a:solidFill>
                                <a:srgbClr val="DF532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rgbClr val="DF5327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nary>
                        <m:naryPr>
                          <m:chr m:val="∑"/>
                          <m:supHide m:val="on"/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/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b>
                            <m:sSub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/>
              </a:p>
              <a:p>
                <a:pPr marL="0" indent="0">
                  <a:spcBef>
                    <a:spcPts val="0"/>
                  </a:spcBef>
                  <a:spcAft>
                    <a:spcPts val="1200"/>
                  </a:spcAft>
                  <a:buNone/>
                </a:pPr>
                <a:r>
                  <a:rPr lang="en-US" sz="2400"/>
                  <a:t>Construct the </a:t>
                </a:r>
                <a:r>
                  <a:rPr lang="en-US" sz="2400" b="1"/>
                  <a:t>gradient </a:t>
                </a:r>
                <a:r>
                  <a:rPr lang="en-US" sz="2400"/>
                  <a:t>with respect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2400"/>
                  <a:t>:  </a:t>
                </a:r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𝜕</m:t>
                          </m:r>
                        </m:num>
                        <m:den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 dirty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 dirty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i="1" dirty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US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 </m:t>
                          </m:r>
                          <m:acc>
                            <m:accPr>
                              <m:chr m:val="̃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sSup>
                            <m:sSupPr>
                              <m:ctrlP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p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400"/>
                  <a:t>The </a:t>
                </a:r>
                <a:r>
                  <a:rPr lang="en-US" sz="2400" b="1"/>
                  <a:t>gradient descent update</a:t>
                </a:r>
                <a:r>
                  <a:rPr lang="en-US" sz="2400"/>
                  <a:t> recurrence:</a:t>
                </a: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−1)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𝜂</m:t>
                      </m:r>
                      <m:sSub>
                        <m:sSubPr>
                          <m:ctrlPr>
                            <a:rPr lang="en-US" i="1" dirty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num>
                                <m:den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i="1" dirty="0">
                                          <a:solidFill>
                                            <a:schemeClr val="accent3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 dirty="0">
                                          <a:solidFill>
                                            <a:schemeClr val="accent3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  <m:sub>
                                      <m:r>
                                        <a:rPr lang="en-US" i="1" dirty="0">
                                          <a:solidFill>
                                            <a:schemeClr val="accent3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den>
                              </m:f>
                              <m:sSub>
                                <m:sSubPr>
                                  <m:ctrlP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acc>
                                    <m:accPr>
                                      <m:chr m:val="̃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</m:acc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p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 </m:t>
                      </m:r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𝜂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d>
                                <m:dPr>
                                  <m:ctrlP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b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i="1">
                  <a:latin typeface="Cambria Math" panose="02040503050406030204" pitchFamily="18" charset="0"/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𝜂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sSubSup>
                        <m:sSubSup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  <a:p>
                <a:pPr marL="0" indent="0">
                  <a:spcBef>
                    <a:spcPts val="0"/>
                  </a:spcBef>
                  <a:spcAft>
                    <a:spcPts val="600"/>
                  </a:spcAft>
                  <a:buNone/>
                </a:pPr>
                <a:endParaRPr lang="en-US" sz="2400"/>
              </a:p>
            </p:txBody>
          </p:sp>
        </mc:Choice>
        <mc:Fallback xmlns="">
          <p:sp>
            <p:nvSpPr>
              <p:cNvPr id="10" name="Content Placeholder 2">
                <a:extLst>
                  <a:ext uri="{FF2B5EF4-FFF2-40B4-BE49-F238E27FC236}">
                    <a16:creationId xmlns:a16="http://schemas.microsoft.com/office/drawing/2014/main" id="{E233FD55-F29A-6E48-B2F5-C389FF3803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-465337"/>
                <a:ext cx="11567160" cy="5433461"/>
              </a:xfrm>
              <a:blipFill>
                <a:blip r:embed="rId4"/>
                <a:stretch>
                  <a:fillRect l="-790" t="-1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93936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14FE25-7FE6-B7DF-B1C6-C5AC714A0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4B96F-DEB7-BE6F-1A83-63CA3E572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Grad. Descent on the Quadratic Approx.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EBAE559-1C77-4329-2F57-D74C5FE9B4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043438" cy="5433460"/>
              </a:xfrm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400"/>
                  </a:spcBef>
                  <a:spcAft>
                    <a:spcPts val="600"/>
                  </a:spcAft>
                  <a:buNone/>
                </a:pPr>
                <a:r>
                  <a:rPr lang="en-US"/>
                  <a:t>Assuming a </a:t>
                </a:r>
                <a:r>
                  <a:rPr lang="en-US" b="1"/>
                  <a:t>quadratic approximation</a:t>
                </a:r>
                <a:r>
                  <a:rPr lang="en-US"/>
                  <a:t> around the minimum, after </a:t>
                </a:r>
                <a14:m>
                  <m:oMath xmlns:m="http://schemas.openxmlformats.org/officeDocument/2006/math">
                    <m:r>
                      <a:rPr lang="en-US" sz="3200" b="0" i="1"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/>
                  <a:t> iterations of gradient descent:</a:t>
                </a:r>
              </a:p>
              <a:p>
                <a:pPr marL="0" indent="0">
                  <a:spcBef>
                    <a:spcPts val="400"/>
                  </a:spcBef>
                  <a:spcAft>
                    <a:spcPts val="600"/>
                  </a:spcAft>
                  <a:buNone/>
                </a:pPr>
                <a:endParaRPr lang="en-US"/>
              </a:p>
              <a:p>
                <a:pPr marL="0" indent="0">
                  <a:spcBef>
                    <a:spcPts val="400"/>
                  </a:spcBef>
                  <a:spcAft>
                    <a:spcPts val="600"/>
                  </a:spcAft>
                  <a:buNone/>
                </a:pPr>
                <a:endParaRPr lang="en-US"/>
              </a:p>
              <a:p>
                <a:pPr marL="0" indent="0">
                  <a:spcBef>
                    <a:spcPts val="400"/>
                  </a:spcBef>
                  <a:buNone/>
                </a:pPr>
                <a:r>
                  <a:rPr lang="en-US"/>
                  <a:t>and the </a:t>
                </a:r>
                <a:r>
                  <a:rPr lang="en-US" b="1"/>
                  <a:t>error is minimized when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en-US"/>
                  <a:t>. 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To ensure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𝜏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→0</m:t>
                    </m:r>
                  </m:oMath>
                </a14:m>
                <a:r>
                  <a:rPr lang="en-US"/>
                  <a:t>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→∞</m:t>
                    </m:r>
                  </m:oMath>
                </a14:m>
                <a:r>
                  <a:rPr lang="en-US"/>
                  <a:t> the learning rate should satisfy:</a:t>
                </a:r>
              </a:p>
              <a:p>
                <a:pPr marL="0" indent="0">
                  <a:spcAft>
                    <a:spcPts val="600"/>
                  </a:spcAft>
                  <a:buNone/>
                </a:pPr>
                <a:r>
                  <a:rPr lang="en-US" sz="3200" b="1">
                    <a:solidFill>
                      <a:schemeClr val="accent5"/>
                    </a:solidFill>
                  </a:rPr>
                  <a:t>	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3200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3200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𝜼</m:t>
                        </m:r>
                        <m:sSub>
                          <m:sSubPr>
                            <m:ctrlPr>
                              <a:rPr lang="en-US" sz="3200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𝝀</m:t>
                            </m:r>
                          </m:e>
                          <m:sub>
                            <m:r>
                              <a:rPr lang="en-US" sz="3200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sub>
                        </m:sSub>
                      </m:e>
                    </m:d>
                    <m:r>
                      <a:rPr lang="en-US" sz="3200" b="1" i="1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3200" b="1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en-US" sz="3200" b="1"/>
                  <a:t>  </a:t>
                </a:r>
                <a:r>
                  <a:rPr lang="en-US" sz="2400" b="1"/>
                  <a:t>(Convergence Condition)</a:t>
                </a:r>
                <a:endParaRPr lang="en-US" sz="2400"/>
              </a:p>
              <a:p>
                <a:pPr>
                  <a:spcAft>
                    <a:spcPts val="600"/>
                  </a:spcAft>
                </a:pPr>
                <a:r>
                  <a:rPr lang="en-US"/>
                  <a:t>Smaller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𝜼</m:t>
                        </m:r>
                        <m:sSub>
                          <m:sSubPr>
                            <m:ctrlPr>
                              <a:rPr lang="en-US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𝝀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𝒊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/>
                  <a:t> is better (converges faster) </a:t>
                </a:r>
              </a:p>
              <a:p>
                <a:pPr>
                  <a:spcAft>
                    <a:spcPts val="600"/>
                  </a:spcAft>
                </a:pPr>
                <a:r>
                  <a:rPr lang="en-US"/>
                  <a:t>Negative </a:t>
                </a: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b="1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1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𝜼</m:t>
                    </m:r>
                    <m:sSub>
                      <m:sSubPr>
                        <m:ctrlPr>
                          <a:rPr lang="en-US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𝝀</m:t>
                        </m:r>
                      </m:e>
                      <m:sub>
                        <m:r>
                          <a:rPr lang="en-US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en-US"/>
                  <a:t> </a:t>
                </a:r>
                <a:r>
                  <a:rPr lang="en-US">
                    <a:sym typeface="Wingdings" pitchFamily="2" charset="2"/>
                  </a:rPr>
                  <a:t>oscillatory behavior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EBAE559-1C77-4329-2F57-D74C5FE9B4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043438" cy="5433460"/>
              </a:xfrm>
              <a:blipFill>
                <a:blip r:embed="rId3"/>
                <a:stretch>
                  <a:fillRect l="-1104" t="-11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D140E495-1B2C-076E-E28C-220BC79389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8726"/>
          <a:stretch>
            <a:fillRect/>
          </a:stretch>
        </p:blipFill>
        <p:spPr>
          <a:xfrm>
            <a:off x="8161843" y="4570849"/>
            <a:ext cx="3717736" cy="228715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66277C4-2DBF-A857-DC54-7CEA7187DD75}"/>
                  </a:ext>
                </a:extLst>
              </p:cNvPr>
              <p:cNvSpPr txBox="1"/>
              <p:nvPr/>
            </p:nvSpPr>
            <p:spPr>
              <a:xfrm>
                <a:off x="3045502" y="2407954"/>
                <a:ext cx="6100996" cy="7974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sz="36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6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6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6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36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  <m:sSub>
                                <m:sSubPr>
                                  <m:ctrlPr>
                                    <a:rPr lang="en-US" sz="3600" i="1">
                                      <a:solidFill>
                                        <a:schemeClr val="accent5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i="1">
                                      <a:solidFill>
                                        <a:schemeClr val="accent5"/>
                                      </a:solidFill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a:rPr lang="en-US" sz="3600" i="1">
                                      <a:solidFill>
                                        <a:schemeClr val="accent5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sz="36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𝜏</m:t>
                          </m:r>
                        </m:sup>
                      </m:sSup>
                      <m:sSubSup>
                        <m:sSubSupPr>
                          <m:ctrlP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sz="3600" i="1">
                              <a:solidFill>
                                <a:srgbClr val="028842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sz="3600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600" i="1">
                                  <a:solidFill>
                                    <a:srgbClr val="028842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bSup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66277C4-2DBF-A857-DC54-7CEA7187DD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5502" y="2407954"/>
                <a:ext cx="6100996" cy="79746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19012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20446-C82E-EC61-B566-E3E3FB13F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Learning Rate Impact on Convergence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E096E8-5B63-B529-27D1-454CFB9CF65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4197785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/>
                  <a:t>To maximize the </a:t>
                </a:r>
                <a:r>
                  <a:rPr lang="en-US" sz="2400" b="1"/>
                  <a:t>progress on each step </a:t>
                </a:r>
                <a:r>
                  <a:rPr lang="en-US" sz="2400"/>
                  <a:t>of gradient descent we want to </a:t>
                </a:r>
                <a:r>
                  <a:rPr lang="en-US" sz="2400" b="1"/>
                  <a:t>make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400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1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𝜼</m:t>
                            </m:r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chemeClr val="accent5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chemeClr val="accent5"/>
                                    </a:solidFill>
                                    <a:latin typeface="Cambria Math" panose="02040503050406030204" pitchFamily="18" charset="0"/>
                                  </a:rPr>
                                  <m:t>𝝀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chemeClr val="accent5"/>
                                    </a:solidFill>
                                    <a:latin typeface="Cambria Math" panose="02040503050406030204" pitchFamily="18" charset="0"/>
                                  </a:rPr>
                                  <m:t>𝒊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𝜏</m:t>
                        </m:r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→0</m:t>
                    </m:r>
                  </m:oMath>
                </a14:m>
                <a:r>
                  <a:rPr lang="en-US" sz="2400"/>
                  <a:t> quickly as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 sz="2400"/>
                  <a:t> increases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/>
                  <a:t>However, to </a:t>
                </a:r>
                <a:r>
                  <a:rPr lang="en-US" sz="2400" b="1"/>
                  <a:t>ensure convergence we require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𝜼</m:t>
                        </m:r>
                        <m:sSub>
                          <m:sSubPr>
                            <m:ctrlPr>
                              <a:rPr lang="en-US" sz="24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𝝀</m:t>
                            </m:r>
                          </m:e>
                          <m:sub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𝒊</m:t>
                            </m:r>
                          </m:sub>
                        </m:sSub>
                      </m:e>
                    </m:d>
                    <m:r>
                      <a:rPr lang="en-US" sz="2400" b="1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en-US" sz="2400" b="1"/>
                  <a:t> for all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𝝀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endParaRPr lang="en-US" sz="1999" b="1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min</m:t>
                        </m:r>
                      </m:sub>
                    </m:sSub>
                  </m:oMath>
                </a14:m>
                <a:r>
                  <a:rPr lang="en-US" sz="240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 sz="2400"/>
                  <a:t> be the smallest and largest </a:t>
                </a:r>
                <a:r>
                  <a:rPr lang="en-US" sz="2400" b="1"/>
                  <a:t>eigenvalues</a:t>
                </a:r>
                <a:r>
                  <a:rPr lang="en-US" sz="2400"/>
                  <a:t> of the Hessian 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sz="2400" b="1"/>
                  <a:t>Convergence:</a:t>
                </a:r>
                <a:r>
                  <a:rPr lang="en-US" sz="2400"/>
                  <a:t>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0&lt;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max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/>
                  <a:t> because if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≥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max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/>
                  <a:t> then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𝜂</m:t>
                        </m:r>
                        <m:sSub>
                          <m:sSubPr>
                            <m:ctrlP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>
                                <a:solidFill>
                                  <a:schemeClr val="accent6"/>
                                </a:solidFill>
                                <a:latin typeface="Cambria Math" panose="02040503050406030204" pitchFamily="18" charset="0"/>
                              </a:rPr>
                              <m:t>max</m:t>
                            </m:r>
                          </m:sub>
                        </m:sSub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2400"/>
              </a:p>
              <a:p>
                <a:pPr>
                  <a:lnSpc>
                    <a:spcPct val="110000"/>
                  </a:lnSpc>
                </a:pPr>
                <a:r>
                  <a:rPr lang="en-US" sz="2400"/>
                  <a:t>To </a:t>
                </a:r>
                <a:r>
                  <a:rPr lang="en-US" sz="2400" b="1"/>
                  <a:t>accelerate the contraction </a:t>
                </a:r>
                <a:r>
                  <a:rPr lang="en-US" sz="2400"/>
                  <a:t>along the direction of</a:t>
                </a:r>
                <a:r>
                  <a:rPr lang="en-US" sz="2400" b="1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𝝀</m:t>
                        </m:r>
                      </m:e>
                      <m:sub>
                        <m:r>
                          <a:rPr lang="en-US" sz="2400" b="1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𝒎𝒊𝒏</m:t>
                        </m:r>
                      </m:sub>
                    </m:sSub>
                  </m:oMath>
                </a14:m>
                <a:r>
                  <a:rPr lang="en-US" sz="2400"/>
                  <a:t> we choose the largest learning rate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&lt;2/</m:t>
                    </m:r>
                    <m:sSub>
                      <m:sSubPr>
                        <m:ctrlPr>
                          <a:rPr lang="en-US" sz="2400" b="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 sz="2400"/>
                  <a:t>, and the contraction is bounded below: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E096E8-5B63-B529-27D1-454CFB9CF6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4197785"/>
              </a:xfrm>
              <a:blipFill>
                <a:blip r:embed="rId3"/>
                <a:stretch>
                  <a:fillRect l="-790" t="-7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B301F7A-8CB7-10A1-DDEA-99B14DFF463C}"/>
                  </a:ext>
                </a:extLst>
              </p:cNvPr>
              <p:cNvSpPr txBox="1"/>
              <p:nvPr/>
            </p:nvSpPr>
            <p:spPr>
              <a:xfrm>
                <a:off x="4734229" y="5248706"/>
                <a:ext cx="2962533" cy="9745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d>
                        <m:dPr>
                          <m:ctrlP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800" i="1">
                                      <a:solidFill>
                                        <a:srgbClr val="DF532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solidFill>
                                        <a:srgbClr val="DF5327"/>
                                      </a:solidFill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800">
                                      <a:solidFill>
                                        <a:srgbClr val="DF5327"/>
                                      </a:solidFill>
                                      <a:latin typeface="Cambria Math" panose="02040503050406030204" pitchFamily="18" charset="0"/>
                                    </a:rPr>
                                    <m:t>max</m:t>
                                  </m:r>
                                </m:sub>
                              </m:sSub>
                            </m:den>
                          </m:f>
                          <m:sSub>
                            <m:sSubPr>
                              <m:ctrlPr>
                                <a:rPr lang="en-US" sz="2800" i="1">
                                  <a:solidFill>
                                    <a:srgbClr val="0049AD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rgbClr val="0049AD"/>
                                  </a:solidFill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800">
                                  <a:solidFill>
                                    <a:srgbClr val="0049AD"/>
                                  </a:solidFill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  <m:r>
                                <a:rPr lang="en-US" sz="2800" i="1">
                                  <a:solidFill>
                                    <a:srgbClr val="0049AD"/>
                                  </a:solidFill>
                                  <a:latin typeface="Cambria Math" panose="02040503050406030204" pitchFamily="18" charset="0"/>
                                </a:rPr>
                                <m:t>⁡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B301F7A-8CB7-10A1-DDEA-99B14DFF46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4229" y="5248706"/>
                <a:ext cx="2962533" cy="974562"/>
              </a:xfrm>
              <a:prstGeom prst="rect">
                <a:avLst/>
              </a:prstGeom>
              <a:blipFill>
                <a:blip r:embed="rId4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1990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D1300-F02D-4CA0-9013-B85FD20E3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Condition Number and Loss Surface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DB16D2-679D-9F2D-ED34-95832DC6B8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2354613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The </a:t>
                </a:r>
                <a:r>
                  <a:rPr lang="en-US" b="1"/>
                  <a:t>reduction in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min</m:t>
                            </m:r>
                          </m:sub>
                          <m:sup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US"/>
                  <a:t> along the eigenvector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</a:rPr>
                          <m:t>min</m:t>
                        </m:r>
                      </m:sub>
                    </m:sSub>
                  </m:oMath>
                </a14:m>
                <a:r>
                  <a:rPr lang="en-US"/>
                  <a:t> for any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&lt;2/</m:t>
                    </m:r>
                    <m:sSub>
                      <m:sSubPr>
                        <m:ctrlPr>
                          <a:rPr lang="en-US" b="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/>
                  <a:t>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DDB16D2-679D-9F2D-ED34-95832DC6B8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2354613"/>
              </a:xfrm>
              <a:blipFill>
                <a:blip r:embed="rId3"/>
                <a:stretch>
                  <a:fillRect l="-10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Group 11">
            <a:extLst>
              <a:ext uri="{FF2B5EF4-FFF2-40B4-BE49-F238E27FC236}">
                <a16:creationId xmlns:a16="http://schemas.microsoft.com/office/drawing/2014/main" id="{4A9BCE3A-4EDF-3DAC-3D27-D2BE08701C51}"/>
              </a:ext>
            </a:extLst>
          </p:cNvPr>
          <p:cNvGrpSpPr/>
          <p:nvPr/>
        </p:nvGrpSpPr>
        <p:grpSpPr>
          <a:xfrm>
            <a:off x="7632518" y="3092876"/>
            <a:ext cx="4029830" cy="3496683"/>
            <a:chOff x="4960751" y="3681532"/>
            <a:chExt cx="4029830" cy="349668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C43F0F0-83B8-2CB5-BDAC-FD1ABAFA3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48761" t="10681" r="13099"/>
            <a:stretch>
              <a:fillRect/>
            </a:stretch>
          </p:blipFill>
          <p:spPr>
            <a:xfrm>
              <a:off x="4960751" y="3681532"/>
              <a:ext cx="4029830" cy="349668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6507C236-AA79-0BD2-B519-B7B238EBD5D9}"/>
                    </a:ext>
                  </a:extLst>
                </p:cNvPr>
                <p:cNvSpPr txBox="1"/>
                <p:nvPr/>
              </p:nvSpPr>
              <p:spPr>
                <a:xfrm>
                  <a:off x="7510072" y="5082298"/>
                  <a:ext cx="392223" cy="307777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p>
                          <m:sSupPr>
                            <m:ctrlPr>
                              <a:rPr lang="en-US" sz="2000" b="1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𝐰</m:t>
                            </m:r>
                          </m:e>
                          <m:sup>
                            <m:r>
                              <a:rPr lang="en-US" sz="2000" b="1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p>
                      </m:oMath>
                    </m:oMathPara>
                  </a14:m>
                  <a:endParaRPr lang="en-US" sz="2000" b="1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id="{6507C236-AA79-0BD2-B519-B7B238EBD5D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10072" y="5082298"/>
                  <a:ext cx="392223" cy="307777"/>
                </a:xfrm>
                <a:prstGeom prst="rect">
                  <a:avLst/>
                </a:prstGeom>
                <a:blipFill>
                  <a:blip r:embed="rId5"/>
                  <a:stretch>
                    <a:fillRect l="-769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2F20480F-AC2E-EF23-454D-983F0E740826}"/>
                    </a:ext>
                  </a:extLst>
                </p:cNvPr>
                <p:cNvSpPr txBox="1"/>
                <p:nvPr/>
              </p:nvSpPr>
              <p:spPr>
                <a:xfrm>
                  <a:off x="6534266" y="4668380"/>
                  <a:ext cx="737318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chemeClr val="accent1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chemeClr val="accent1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400" b="1" i="0" smtClean="0">
                                <a:solidFill>
                                  <a:schemeClr val="accent1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𝐦𝐢𝐧</m:t>
                            </m:r>
                          </m:sub>
                        </m:sSub>
                      </m:oMath>
                    </m:oMathPara>
                  </a14:m>
                  <a:endParaRPr lang="en-US" sz="2400"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8" name="TextBox 7">
                  <a:extLst>
                    <a:ext uri="{FF2B5EF4-FFF2-40B4-BE49-F238E27FC236}">
                      <a16:creationId xmlns:a16="http://schemas.microsoft.com/office/drawing/2014/main" id="{2F20480F-AC2E-EF23-454D-983F0E74082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34266" y="4668380"/>
                  <a:ext cx="737318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3306" r="-826" b="-14754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DFCF1E7E-F86A-340F-B110-01160DF96B7C}"/>
                    </a:ext>
                  </a:extLst>
                </p:cNvPr>
                <p:cNvSpPr txBox="1"/>
                <p:nvPr/>
              </p:nvSpPr>
              <p:spPr>
                <a:xfrm>
                  <a:off x="7448195" y="5252749"/>
                  <a:ext cx="745332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0553B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0553B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400" b="1" i="0" smtClean="0">
                                <a:solidFill>
                                  <a:srgbClr val="F0553B"/>
                                </a:solidFill>
                                <a:latin typeface="Cambria Math" panose="02040503050406030204" pitchFamily="18" charset="0"/>
                              </a:rPr>
                              <m:t>𝐦𝐚𝐱</m:t>
                            </m:r>
                          </m:sub>
                        </m:sSub>
                      </m:oMath>
                    </m:oMathPara>
                  </a14:m>
                  <a:endParaRPr lang="en-US" sz="2400" b="1">
                    <a:solidFill>
                      <a:srgbClr val="F0553B"/>
                    </a:solidFill>
                  </a:endParaRPr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DFCF1E7E-F86A-340F-B110-01160DF96B7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48195" y="5252749"/>
                  <a:ext cx="745332" cy="369332"/>
                </a:xfrm>
                <a:prstGeom prst="rect">
                  <a:avLst/>
                </a:prstGeom>
                <a:blipFill>
                  <a:blip r:embed="rId7"/>
                  <a:stretch>
                    <a:fillRect l="-4098" b="-98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Rounded Rectangular Callout 9">
              <a:extLst>
                <a:ext uri="{FF2B5EF4-FFF2-40B4-BE49-F238E27FC236}">
                  <a16:creationId xmlns:a16="http://schemas.microsoft.com/office/drawing/2014/main" id="{5E9C3693-D83B-ACDE-8D4C-AD7D3560FC0D}"/>
                </a:ext>
              </a:extLst>
            </p:cNvPr>
            <p:cNvSpPr/>
            <p:nvPr/>
          </p:nvSpPr>
          <p:spPr>
            <a:xfrm>
              <a:off x="5609109" y="3681532"/>
              <a:ext cx="2719014" cy="753364"/>
            </a:xfrm>
            <a:prstGeom prst="wedgeRoundRectCallout">
              <a:avLst>
                <a:gd name="adj1" fmla="val -16532"/>
                <a:gd name="adj2" fmla="val 92297"/>
                <a:gd name="adj3" fmla="val 16667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Direction with Smallest Eigenvalue</a:t>
              </a:r>
            </a:p>
          </p:txBody>
        </p:sp>
        <p:sp>
          <p:nvSpPr>
            <p:cNvPr id="11" name="Rounded Rectangular Callout 10">
              <a:extLst>
                <a:ext uri="{FF2B5EF4-FFF2-40B4-BE49-F238E27FC236}">
                  <a16:creationId xmlns:a16="http://schemas.microsoft.com/office/drawing/2014/main" id="{3E6FCAC2-8128-1801-32B1-672EC5429811}"/>
                </a:ext>
              </a:extLst>
            </p:cNvPr>
            <p:cNvSpPr/>
            <p:nvPr/>
          </p:nvSpPr>
          <p:spPr>
            <a:xfrm>
              <a:off x="4960751" y="5922653"/>
              <a:ext cx="2719014" cy="753364"/>
            </a:xfrm>
            <a:prstGeom prst="wedgeRoundRectCallout">
              <a:avLst>
                <a:gd name="adj1" fmla="val 39387"/>
                <a:gd name="adj2" fmla="val -95412"/>
                <a:gd name="adj3" fmla="val 16667"/>
              </a:avLst>
            </a:prstGeom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tx1"/>
                  </a:solidFill>
                </a:rPr>
                <a:t>Direction with Largest Eigenvalue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CDC68E5-1177-32FE-A13F-A0C1D30FA89C}"/>
                  </a:ext>
                </a:extLst>
              </p:cNvPr>
              <p:cNvSpPr txBox="1"/>
              <p:nvPr/>
            </p:nvSpPr>
            <p:spPr>
              <a:xfrm>
                <a:off x="312419" y="3452672"/>
                <a:ext cx="7028867" cy="316150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defTabSz="914361">
                  <a:lnSpc>
                    <a:spcPct val="90000"/>
                  </a:lnSpc>
                  <a:spcBef>
                    <a:spcPts val="1000"/>
                  </a:spcBef>
                  <a:spcAft>
                    <a:spcPts val="1200"/>
                  </a:spcAft>
                </a:pPr>
                <a:r>
                  <a:rPr lang="en-US" sz="2800"/>
                  <a:t>The </a:t>
                </a:r>
                <a:r>
                  <a:rPr lang="en-US" sz="2800" b="1"/>
                  <a:t>condition number</a:t>
                </a:r>
                <a:r>
                  <a:rPr lang="en-US" sz="2800"/>
                  <a:t> is </a:t>
                </a:r>
              </a:p>
              <a:p>
                <a:pPr lvl="0" defTabSz="914361">
                  <a:lnSpc>
                    <a:spcPct val="90000"/>
                  </a:lnSpc>
                  <a:spcBef>
                    <a:spcPts val="1000"/>
                  </a:spcBef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>
                      <m:r>
                        <a:rPr lang="en-US" sz="2800" b="0" i="1">
                          <a:latin typeface="Cambria Math" panose="02040503050406030204" pitchFamily="18" charset="0"/>
                        </a:rPr>
                        <m:t>𝜅</m:t>
                      </m:r>
                      <m:r>
                        <a:rPr lang="en-US" sz="2800" b="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0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b="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800" b="0" i="0">
                                  <a:solidFill>
                                    <a:schemeClr val="accent6"/>
                                  </a:solidFill>
                                  <a:latin typeface="Cambria Math" panose="02040503050406030204" pitchFamily="18" charset="0"/>
                                </a:rPr>
                                <m:t>max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800" b="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800" b="0" i="0">
                                  <a:solidFill>
                                    <a:schemeClr val="accent4"/>
                                  </a:solidFill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</m:sub>
                          </m:sSub>
                        </m:den>
                      </m:f>
                      <m:r>
                        <a:rPr lang="en-US" sz="2800" b="0" i="0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sz="2800" b="0" i="1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800"/>
              </a:p>
              <a:p>
                <a:pPr marL="457200" lvl="0" indent="-457200" defTabSz="914361">
                  <a:lnSpc>
                    <a:spcPct val="90000"/>
                  </a:lnSpc>
                  <a:spcBef>
                    <a:spcPts val="1000"/>
                  </a:spcBef>
                  <a:spcAft>
                    <a:spcPts val="1200"/>
                  </a:spcAft>
                  <a:buFont typeface="Arial" panose="020B0604020202020204" pitchFamily="34" charset="0"/>
                  <a:buChar char="•"/>
                </a:pPr>
                <a:r>
                  <a:rPr lang="en-US" sz="2800"/>
                  <a:t>Large 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𝜅</m:t>
                    </m:r>
                  </m:oMath>
                </a14:m>
                <a:r>
                  <a:rPr lang="en-US" sz="2800"/>
                  <a:t> implies </a:t>
                </a:r>
                <a:r>
                  <a:rPr lang="en-US" sz="2800" b="1"/>
                  <a:t>slow convergence</a:t>
                </a:r>
                <a:r>
                  <a:rPr lang="en-US" sz="2800"/>
                  <a:t>.</a:t>
                </a:r>
              </a:p>
              <a:p>
                <a:pPr lvl="0" defTabSz="914361">
                  <a:lnSpc>
                    <a:spcPct val="90000"/>
                  </a:lnSpc>
                  <a:spcBef>
                    <a:spcPts val="1000"/>
                  </a:spcBef>
                  <a:spcAft>
                    <a:spcPts val="1200"/>
                  </a:spcAft>
                </a:pPr>
                <a:r>
                  <a:rPr lang="en-US" sz="2800"/>
                  <a:t>Gradient descent converges quickly on </a:t>
                </a:r>
                <a:r>
                  <a:rPr lang="en-US" sz="2800" b="1"/>
                  <a:t>well conditioned</a:t>
                </a:r>
                <a:r>
                  <a:rPr lang="en-US" sz="2800"/>
                  <a:t> problems (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𝜅</m:t>
                    </m:r>
                    <m:r>
                      <a:rPr lang="en-US" sz="2800" b="0" i="0">
                        <a:latin typeface="Cambria Math" panose="02040503050406030204" pitchFamily="18" charset="0"/>
                      </a:rPr>
                      <m:t>≈</m:t>
                    </m:r>
                    <m:r>
                      <a:rPr lang="en-US" sz="2800" b="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sz="2800"/>
                  <a:t>).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CDC68E5-1177-32FE-A13F-A0C1D30FA8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19" y="3452672"/>
                <a:ext cx="7028867" cy="3161506"/>
              </a:xfrm>
              <a:prstGeom prst="rect">
                <a:avLst/>
              </a:prstGeom>
              <a:blipFill>
                <a:blip r:embed="rId8"/>
                <a:stretch>
                  <a:fillRect l="-1735" t="-3083" b="-44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ate Bound"/>
              <p:cNvSpPr txBox="1"/>
              <p:nvPr/>
            </p:nvSpPr>
            <p:spPr>
              <a:xfrm>
                <a:off x="658892" y="2441096"/>
                <a:ext cx="9692640" cy="914400"/>
              </a:xfrm>
              <a:prstGeom prst="rect">
                <a:avLst/>
              </a:prstGeom>
              <a:noFill/>
            </p:spPr>
            <p:txBody>
              <a:bodyPr wrap="square" rtlCol="0" anchor="ctr">
                <a:noAutofit/>
              </a:bodyPr>
              <a:lstStyle/>
              <a:p>
                <a:pPr algn="ctr"/>
                <a14:m>
                  <m:oMathPara xmlns:m="http://schemas.openxmlformats.org/officeDocument/2006/math">
                    <m:oMath>
                      <m:d>
                        <m:dPr>
                          <m:begChr m:val="|"/>
                          <m:endChr m:val="|"/>
                          <m:ctrlPr>
                            <a:rPr lang="en-US" sz="28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800" b="0" i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</m:sub>
                            <m:sup>
                              <m: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sup>
                          </m:sSubSup>
                        </m:e>
                      </m:d>
                      <m:r>
                        <a:rPr lang="en-US" sz="2800" b="0" i="0">
                          <a:latin typeface="Cambria Math" panose="02040503050406030204" pitchFamily="18" charset="0"/>
                        </a:rPr>
                        <m:t>≥</m:t>
                      </m:r>
                      <m:sSup>
                        <m:sSupPr>
                          <m:ctrlPr>
                            <a:rPr lang="en-US" sz="28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f>
                                <m:fPr>
                                  <m:ctrlPr>
                                    <a:rPr lang="en-US" sz="2800" b="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sSub>
                                    <m:sSubPr>
                                      <m:ctrlPr>
                                        <a:rPr lang="en-US" sz="2800" b="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800" b="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𝜆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2800" b="0" i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min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800" b="0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800" b="0" i="1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𝜆</m:t>
                                      </m:r>
                                    </m:e>
                                    <m:sub>
                                      <m:r>
                                        <m:rPr>
                                          <m:sty m:val="p"/>
                                        </m:rPr>
                                        <a:rPr lang="en-US" sz="2800" b="0" i="0">
                                          <a:solidFill>
                                            <a:schemeClr val="accent6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max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b="0" i="1">
                              <a:latin typeface="Cambria Math" panose="02040503050406030204" pitchFamily="18" charset="0"/>
                            </a:rPr>
                            <m:t>𝜏</m:t>
                          </m:r>
                        </m:sup>
                      </m:sSup>
                      <m:d>
                        <m:dPr>
                          <m:begChr m:val="|"/>
                          <m:endChr m:val="|"/>
                          <m:ctrlPr>
                            <a:rPr lang="en-US" sz="28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800" b="0" i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</m:sub>
                            <m:sup>
                              <m:r>
                                <a:rPr lang="en-US" sz="28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(0)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en-US" sz="2800"/>
              </a:p>
            </p:txBody>
          </p:sp>
        </mc:Choice>
        <mc:Fallback xmlns="">
          <p:sp>
            <p:nvSpPr>
              <p:cNvPr id="17" name="Rate Bound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892" y="2441096"/>
                <a:ext cx="9692640" cy="914400"/>
              </a:xfrm>
              <a:prstGeom prst="rect">
                <a:avLst/>
              </a:prstGeom>
              <a:blipFill>
                <a:blip r:embed="rId9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06849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bldLvl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42E9C-0019-74E6-F151-29199AAD4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99A3B-5344-D79C-28B7-9EFC82775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Issues with Gradient Descent (GD)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9B51B48-9535-74EF-B647-38F9413E1C0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Along directions of </a:t>
                </a:r>
                <a:r>
                  <a:rPr lang="en-US" b="1"/>
                  <a:t>low curvature</a:t>
                </a:r>
                <a:r>
                  <a:rPr lang="en-US"/>
                  <a:t> (small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), GD converges slowly: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Along directions of </a:t>
                </a:r>
                <a:r>
                  <a:rPr lang="en-US" b="1"/>
                  <a:t>high curvature</a:t>
                </a:r>
                <a:r>
                  <a:rPr lang="en-US"/>
                  <a:t> (large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/>
                  <a:t>), GD oscillates: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9B51B48-9535-74EF-B647-38F9413E1C0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54" t="-2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9D1E0B22-D56F-C907-9DA2-0580EA34BD3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417" b="16990"/>
          <a:stretch>
            <a:fillRect/>
          </a:stretch>
        </p:blipFill>
        <p:spPr>
          <a:xfrm>
            <a:off x="1508562" y="4680488"/>
            <a:ext cx="5486279" cy="19090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2901FC-86CC-3B03-CF62-15F7CBA6B80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3417" b="16990"/>
          <a:stretch>
            <a:fillRect/>
          </a:stretch>
        </p:blipFill>
        <p:spPr>
          <a:xfrm>
            <a:off x="1508562" y="2062158"/>
            <a:ext cx="5486399" cy="19090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50B9EA6-F88F-9D0C-10DA-D0F4762B20CE}"/>
                  </a:ext>
                </a:extLst>
              </p:cNvPr>
              <p:cNvSpPr txBox="1"/>
              <p:nvPr/>
            </p:nvSpPr>
            <p:spPr>
              <a:xfrm>
                <a:off x="6994841" y="2231092"/>
                <a:ext cx="49377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/>
                  <a:t>Step size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2800"/>
                  <a:t> is </a:t>
                </a:r>
                <a:br>
                  <a:rPr lang="en-US" sz="2800"/>
                </a:br>
                <a:r>
                  <a:rPr lang="en-US" sz="2800" b="1"/>
                  <a:t>too small</a:t>
                </a:r>
                <a:r>
                  <a:rPr lang="en-US" sz="2800"/>
                  <a:t> for this direction.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50B9EA6-F88F-9D0C-10DA-D0F4762B20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4841" y="2231092"/>
                <a:ext cx="4937760" cy="954107"/>
              </a:xfrm>
              <a:prstGeom prst="rect">
                <a:avLst/>
              </a:prstGeom>
              <a:blipFill>
                <a:blip r:embed="rId6"/>
                <a:stretch>
                  <a:fillRect l="-2469" t="-6369" b="-171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8EE0F16-09B7-DAE7-7C14-ACBE5B25A4F9}"/>
                  </a:ext>
                </a:extLst>
              </p:cNvPr>
              <p:cNvSpPr txBox="1"/>
              <p:nvPr/>
            </p:nvSpPr>
            <p:spPr>
              <a:xfrm>
                <a:off x="6994841" y="4803811"/>
                <a:ext cx="49377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/>
                  <a:t>Step size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2800"/>
                  <a:t> is </a:t>
                </a:r>
                <a:br>
                  <a:rPr lang="en-US" sz="2800"/>
                </a:br>
                <a:r>
                  <a:rPr lang="en-US" sz="2800" b="1"/>
                  <a:t>close to</a:t>
                </a:r>
                <a:r>
                  <a:rPr lang="en-US" sz="2800"/>
                  <a:t> 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2/</m:t>
                    </m:r>
                    <m:sSub>
                      <m:sSubPr>
                        <m:ctrlPr>
                          <a:rPr lang="en-US" sz="2800" b="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 b="0" i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 sz="2800"/>
                  <a:t>.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8EE0F16-09B7-DAE7-7C14-ACBE5B25A4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4841" y="4803811"/>
                <a:ext cx="4937760" cy="954107"/>
              </a:xfrm>
              <a:prstGeom prst="rect">
                <a:avLst/>
              </a:prstGeom>
              <a:blipFill>
                <a:blip r:embed="rId7"/>
                <a:stretch>
                  <a:fillRect l="-2469" t="-5732" b="-171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514DD70-F00C-1541-563A-CD4AB1C37BFF}"/>
                  </a:ext>
                </a:extLst>
              </p:cNvPr>
              <p:cNvSpPr txBox="1"/>
              <p:nvPr/>
            </p:nvSpPr>
            <p:spPr>
              <a:xfrm>
                <a:off x="5301798" y="6084288"/>
                <a:ext cx="6577781" cy="523220"/>
              </a:xfrm>
              <a:prstGeom prst="rect">
                <a:avLst/>
              </a:prstGeom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square">
                <a:spAutoFit/>
              </a:bodyPr>
              <a:lstStyle/>
              <a:p>
                <a:r>
                  <a:rPr lang="en-US" sz="2800"/>
                  <a:t>No single 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2800"/>
                  <a:t> is ideal for all directions.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514DD70-F00C-1541-563A-CD4AB1C37B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1798" y="6084288"/>
                <a:ext cx="657778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75973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1F70E-A2F7-ECFB-A12C-870B1A0AD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F958445-AC28-7CC4-2B9D-0B3D3CBF8B4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Oscillating convergence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145AD8B-B52E-3F58-79E7-2E82F50F1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B7A649-2C3F-0B8E-94F9-7B89FA8F58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6484" t="-6211" r="-7439" b="-7063"/>
          <a:stretch>
            <a:fillRect/>
          </a:stretch>
        </p:blipFill>
        <p:spPr>
          <a:xfrm>
            <a:off x="4244658" y="1645935"/>
            <a:ext cx="7978615" cy="396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73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6FFF419-5160-006C-998A-5C7ABDFDF29B}"/>
              </a:ext>
            </a:extLst>
          </p:cNvPr>
          <p:cNvSpPr/>
          <p:nvPr/>
        </p:nvSpPr>
        <p:spPr>
          <a:xfrm>
            <a:off x="7204362" y="1924277"/>
            <a:ext cx="1454727" cy="5993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CCD51-D60E-F549-B679-DF88266BB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3301" y="1310876"/>
                <a:ext cx="11567159" cy="5433461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400"/>
                  </a:spcAft>
                  <a:buNone/>
                </a:pPr>
                <a:r>
                  <a:rPr lang="en-US" sz="2400" dirty="0"/>
                  <a:t>Momentum can be used to improve convergence by </a:t>
                </a:r>
                <a:r>
                  <a:rPr lang="en-US" sz="2400" b="1" dirty="0"/>
                  <a:t>accumulating common update directions</a:t>
                </a:r>
                <a:endParaRPr lang="en-US" sz="2400" dirty="0"/>
              </a:p>
              <a:p>
                <a:pPr marL="0" indent="0">
                  <a:spcAft>
                    <a:spcPts val="4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 b="0" i="0" smtClean="0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sz="24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4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400" b="0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1" smtClean="0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sz="2400" b="1" i="0" smtClean="0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 b="0" i="1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sz="24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4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e>
                          </m:d>
                        </m:sup>
                      </m:sSup>
                    </m:oMath>
                  </m:oMathPara>
                </a14:m>
                <a:endParaRPr lang="en-US" sz="2400" dirty="0"/>
              </a:p>
              <a:p>
                <a:pPr marL="0" indent="0">
                  <a:spcAft>
                    <a:spcPts val="4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4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4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sz="24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4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</m:oMath>
                  </m:oMathPara>
                </a14:m>
                <a:endParaRPr lang="en-US" sz="2400" dirty="0"/>
              </a:p>
              <a:p>
                <a:pPr>
                  <a:spcAft>
                    <a:spcPts val="400"/>
                  </a:spcAft>
                </a:pPr>
                <a14:m>
                  <m:oMath xmlns:m="http://schemas.openxmlformats.org/officeDocument/2006/math"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sz="240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en-US" sz="2400" dirty="0"/>
                  <a:t> (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=0.9</m:t>
                    </m:r>
                  </m:oMath>
                </a14:m>
                <a:r>
                  <a:rPr lang="en-US" sz="2400" dirty="0"/>
                  <a:t>) is the </a:t>
                </a:r>
                <a:r>
                  <a:rPr lang="en-US" sz="2400" b="1" dirty="0">
                    <a:solidFill>
                      <a:schemeClr val="accent3"/>
                    </a:solidFill>
                  </a:rPr>
                  <a:t>momentum hyperparameter </a:t>
                </a:r>
              </a:p>
              <a:p>
                <a:pPr marL="0" indent="0">
                  <a:spcAft>
                    <a:spcPts val="1000"/>
                  </a:spcAft>
                  <a:buNone/>
                </a:pPr>
                <a:r>
                  <a:rPr lang="en-US" sz="2400" dirty="0"/>
                  <a:t>Substituting for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</a:rPr>
                      <m:t>Δ</m:t>
                    </m:r>
                    <m:sSup>
                      <m:sSupPr>
                        <m:ctrlPr>
                          <a:rPr lang="en-US" sz="2400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400" b="1" i="0">
                            <a:latin typeface="Cambria Math" panose="02040503050406030204" pitchFamily="18" charset="0"/>
                          </a:rPr>
                          <m:t>w</m:t>
                        </m:r>
                      </m:e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sup>
                    </m:sSup>
                  </m:oMath>
                </a14:m>
                <a:r>
                  <a:rPr lang="en-US" sz="2400" dirty="0"/>
                  <a:t>repeatedly (with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sz="2400" b="1">
                        <a:latin typeface="Cambria Math" panose="02040503050406030204" pitchFamily="18" charset="0"/>
                      </a:rPr>
                      <m:t>𝐰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 dirty="0"/>
                  <a:t> before the first step):</a:t>
                </a:r>
              </a:p>
              <a:p>
                <a:pPr marL="0" indent="0">
                  <a:spcAft>
                    <a:spcPts val="4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sz="24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4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40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nary>
                        <m:naryPr>
                          <m:chr m:val="∑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  <m:e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 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  <m:d>
                            <m:d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400" b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</a:rPr>
                                    <m:t>𝐰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−1−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sup>
                              </m:sSup>
                            </m:e>
                          </m:d>
                        </m:e>
                      </m:nary>
                    </m:oMath>
                  </m:oMathPara>
                </a14:m>
                <a:endParaRPr lang="en-US" sz="2400" dirty="0"/>
              </a:p>
              <a:p>
                <a:pPr>
                  <a:spcAft>
                    <a:spcPts val="400"/>
                  </a:spcAft>
                </a:pPr>
                <a:r>
                  <a:rPr lang="en-US" sz="2400" dirty="0"/>
                  <a:t>The step is an </a:t>
                </a:r>
                <a:r>
                  <a:rPr lang="en-US" sz="2400" b="1" dirty="0"/>
                  <a:t>exponentially weighted sum of past </a:t>
                </a:r>
                <a:br>
                  <a:rPr lang="en-US" sz="2400" b="1" dirty="0"/>
                </a:br>
                <a:r>
                  <a:rPr lang="en-US" sz="2400" b="1" dirty="0"/>
                  <a:t>gradients</a:t>
                </a:r>
                <a:r>
                  <a:rPr lang="en-US" sz="2400" dirty="0"/>
                  <a:t>. A gradient from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sz="2400" dirty="0"/>
                  <a:t> steps ago has weight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𝑘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dirty="0"/>
              </a:p>
              <a:p>
                <a:pPr>
                  <a:spcAft>
                    <a:spcPts val="400"/>
                  </a:spcAft>
                </a:pPr>
                <a:r>
                  <a:rPr lang="en-US" sz="2400" b="1" dirty="0"/>
                  <a:t>Intuition: </a:t>
                </a:r>
                <a:r>
                  <a:rPr lang="en-US" sz="2400" dirty="0"/>
                  <a:t>The solution </a:t>
                </a:r>
                <a:r>
                  <a:rPr lang="en-US" sz="2400" b="1" dirty="0"/>
                  <a:t>“picks up speed” </a:t>
                </a:r>
                <a:r>
                  <a:rPr lang="en-US" sz="2400" dirty="0"/>
                  <a:t>along </a:t>
                </a:r>
                <a:br>
                  <a:rPr lang="en-US" sz="2400" dirty="0"/>
                </a:br>
                <a:r>
                  <a:rPr lang="en-US" sz="2400" dirty="0"/>
                  <a:t>the direction of repeated updates.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3301" y="1310876"/>
                <a:ext cx="11567159" cy="5433461"/>
              </a:xfrm>
              <a:blipFill>
                <a:blip r:embed="rId3"/>
                <a:stretch>
                  <a:fillRect l="-790" t="-1571" b="-10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7" name="Group 26">
            <a:extLst>
              <a:ext uri="{FF2B5EF4-FFF2-40B4-BE49-F238E27FC236}">
                <a16:creationId xmlns:a16="http://schemas.microsoft.com/office/drawing/2014/main" id="{BB856452-1D91-9637-A266-A271960B6AE2}"/>
              </a:ext>
            </a:extLst>
          </p:cNvPr>
          <p:cNvGrpSpPr/>
          <p:nvPr/>
        </p:nvGrpSpPr>
        <p:grpSpPr>
          <a:xfrm>
            <a:off x="8824652" y="3891102"/>
            <a:ext cx="3035808" cy="2530883"/>
            <a:chOff x="8824652" y="3891102"/>
            <a:chExt cx="3035808" cy="2530883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780B9DF1-EE58-7D96-AEE7-F4F2B030F93E}"/>
                </a:ext>
              </a:extLst>
            </p:cNvPr>
            <p:cNvGrpSpPr/>
            <p:nvPr/>
          </p:nvGrpSpPr>
          <p:grpSpPr>
            <a:xfrm>
              <a:off x="8824652" y="4408606"/>
              <a:ext cx="2431473" cy="2013379"/>
              <a:chOff x="7909560" y="2697479"/>
              <a:chExt cx="3749040" cy="3104389"/>
            </a:xfrm>
          </p:grpSpPr>
          <p:sp>
            <p:nvSpPr>
              <p:cNvPr id="4" name="Weight Bar 0">
                <a:extLst>
                  <a:ext uri="{FF2B5EF4-FFF2-40B4-BE49-F238E27FC236}">
                    <a16:creationId xmlns:a16="http://schemas.microsoft.com/office/drawing/2014/main" id="{D495F487-080C-724C-A698-BEFD3B798D7C}"/>
                  </a:ext>
                </a:extLst>
              </p:cNvPr>
              <p:cNvSpPr/>
              <p:nvPr/>
            </p:nvSpPr>
            <p:spPr>
              <a:xfrm>
                <a:off x="8001000" y="2697479"/>
                <a:ext cx="310896" cy="2377440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" name="Weight Label 0">
                    <a:extLst>
                      <a:ext uri="{FF2B5EF4-FFF2-40B4-BE49-F238E27FC236}">
                        <a16:creationId xmlns:a16="http://schemas.microsoft.com/office/drawing/2014/main" id="{2B01118A-9728-2694-5154-C29C08A64234}"/>
                      </a:ext>
                    </a:extLst>
                  </p:cNvPr>
                  <p:cNvSpPr txBox="1"/>
                  <p:nvPr/>
                </p:nvSpPr>
                <p:spPr>
                  <a:xfrm>
                    <a:off x="7955279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0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5" name="Weight Label 0">
                    <a:extLst>
                      <a:ext uri="{FF2B5EF4-FFF2-40B4-BE49-F238E27FC236}">
                        <a16:creationId xmlns:a16="http://schemas.microsoft.com/office/drawing/2014/main" id="{2B01118A-9728-2694-5154-C29C08A6423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955279" y="5116068"/>
                    <a:ext cx="402336" cy="320040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" name="Weight Bar 1">
                <a:extLst>
                  <a:ext uri="{FF2B5EF4-FFF2-40B4-BE49-F238E27FC236}">
                    <a16:creationId xmlns:a16="http://schemas.microsoft.com/office/drawing/2014/main" id="{025E0790-CB36-EA85-A7AD-B04B86139470}"/>
                  </a:ext>
                </a:extLst>
              </p:cNvPr>
              <p:cNvSpPr/>
              <p:nvPr/>
            </p:nvSpPr>
            <p:spPr>
              <a:xfrm>
                <a:off x="8403336" y="3172968"/>
                <a:ext cx="310896" cy="1901952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" name="Weight Label 1">
                    <a:extLst>
                      <a:ext uri="{FF2B5EF4-FFF2-40B4-BE49-F238E27FC236}">
                        <a16:creationId xmlns:a16="http://schemas.microsoft.com/office/drawing/2014/main" id="{2D5C8441-E032-661F-78CA-285E96B14558}"/>
                      </a:ext>
                    </a:extLst>
                  </p:cNvPr>
                  <p:cNvSpPr txBox="1"/>
                  <p:nvPr/>
                </p:nvSpPr>
                <p:spPr>
                  <a:xfrm>
                    <a:off x="8357615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1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7" name="Weight Label 1">
                    <a:extLst>
                      <a:ext uri="{FF2B5EF4-FFF2-40B4-BE49-F238E27FC236}">
                        <a16:creationId xmlns:a16="http://schemas.microsoft.com/office/drawing/2014/main" id="{2D5C8441-E032-661F-78CA-285E96B1455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357615" y="5116068"/>
                    <a:ext cx="402336" cy="320040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9" name="Weight Bar 2">
                <a:extLst>
                  <a:ext uri="{FF2B5EF4-FFF2-40B4-BE49-F238E27FC236}">
                    <a16:creationId xmlns:a16="http://schemas.microsoft.com/office/drawing/2014/main" id="{82C6BED6-6378-584A-72AE-8BBD2480ACF0}"/>
                  </a:ext>
                </a:extLst>
              </p:cNvPr>
              <p:cNvSpPr/>
              <p:nvPr/>
            </p:nvSpPr>
            <p:spPr>
              <a:xfrm>
                <a:off x="8805672" y="3553358"/>
                <a:ext cx="310896" cy="1521561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" name="Weight Label 2">
                    <a:extLst>
                      <a:ext uri="{FF2B5EF4-FFF2-40B4-BE49-F238E27FC236}">
                        <a16:creationId xmlns:a16="http://schemas.microsoft.com/office/drawing/2014/main" id="{E3E86041-B2CC-7E7D-89D5-BA33191BC0FB}"/>
                      </a:ext>
                    </a:extLst>
                  </p:cNvPr>
                  <p:cNvSpPr txBox="1"/>
                  <p:nvPr/>
                </p:nvSpPr>
                <p:spPr>
                  <a:xfrm>
                    <a:off x="8759952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2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10" name="Weight Label 2">
                    <a:extLst>
                      <a:ext uri="{FF2B5EF4-FFF2-40B4-BE49-F238E27FC236}">
                        <a16:creationId xmlns:a16="http://schemas.microsoft.com/office/drawing/2014/main" id="{E3E86041-B2CC-7E7D-89D5-BA33191BC0F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759952" y="5116068"/>
                    <a:ext cx="402336" cy="320040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1" name="Weight Bar 3">
                <a:extLst>
                  <a:ext uri="{FF2B5EF4-FFF2-40B4-BE49-F238E27FC236}">
                    <a16:creationId xmlns:a16="http://schemas.microsoft.com/office/drawing/2014/main" id="{94D059BE-17DE-58EE-F719-1D0D3CACD87D}"/>
                  </a:ext>
                </a:extLst>
              </p:cNvPr>
              <p:cNvSpPr/>
              <p:nvPr/>
            </p:nvSpPr>
            <p:spPr>
              <a:xfrm>
                <a:off x="9208008" y="3857670"/>
                <a:ext cx="310896" cy="1217249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Weight Label 3">
                    <a:extLst>
                      <a:ext uri="{FF2B5EF4-FFF2-40B4-BE49-F238E27FC236}">
                        <a16:creationId xmlns:a16="http://schemas.microsoft.com/office/drawing/2014/main" id="{0AB9DE2C-1402-1F46-FBCE-5F6560B13C79}"/>
                      </a:ext>
                    </a:extLst>
                  </p:cNvPr>
                  <p:cNvSpPr txBox="1"/>
                  <p:nvPr/>
                </p:nvSpPr>
                <p:spPr>
                  <a:xfrm>
                    <a:off x="9162288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3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12" name="Weight Label 3">
                    <a:extLst>
                      <a:ext uri="{FF2B5EF4-FFF2-40B4-BE49-F238E27FC236}">
                        <a16:creationId xmlns:a16="http://schemas.microsoft.com/office/drawing/2014/main" id="{0AB9DE2C-1402-1F46-FBCE-5F6560B13C7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162288" y="5116068"/>
                    <a:ext cx="402336" cy="320040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3" name="Weight Bar 4">
                <a:extLst>
                  <a:ext uri="{FF2B5EF4-FFF2-40B4-BE49-F238E27FC236}">
                    <a16:creationId xmlns:a16="http://schemas.microsoft.com/office/drawing/2014/main" id="{079CD7B9-C37D-5D33-D489-6D3DF27D7355}"/>
                  </a:ext>
                </a:extLst>
              </p:cNvPr>
              <p:cNvSpPr/>
              <p:nvPr/>
            </p:nvSpPr>
            <p:spPr>
              <a:xfrm>
                <a:off x="9610344" y="4101120"/>
                <a:ext cx="310896" cy="973799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4" name="Weight Label 4">
                    <a:extLst>
                      <a:ext uri="{FF2B5EF4-FFF2-40B4-BE49-F238E27FC236}">
                        <a16:creationId xmlns:a16="http://schemas.microsoft.com/office/drawing/2014/main" id="{97B812C8-26C0-54E9-55DE-393C59D530D9}"/>
                      </a:ext>
                    </a:extLst>
                  </p:cNvPr>
                  <p:cNvSpPr txBox="1"/>
                  <p:nvPr/>
                </p:nvSpPr>
                <p:spPr>
                  <a:xfrm>
                    <a:off x="9564624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4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14" name="Weight Label 4">
                    <a:extLst>
                      <a:ext uri="{FF2B5EF4-FFF2-40B4-BE49-F238E27FC236}">
                        <a16:creationId xmlns:a16="http://schemas.microsoft.com/office/drawing/2014/main" id="{97B812C8-26C0-54E9-55DE-393C59D530D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564624" y="5116068"/>
                    <a:ext cx="402336" cy="320040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5" name="Weight Bar 5">
                <a:extLst>
                  <a:ext uri="{FF2B5EF4-FFF2-40B4-BE49-F238E27FC236}">
                    <a16:creationId xmlns:a16="http://schemas.microsoft.com/office/drawing/2014/main" id="{0D8831BB-44AD-295A-F9B1-6858BFC74F85}"/>
                  </a:ext>
                </a:extLst>
              </p:cNvPr>
              <p:cNvSpPr/>
              <p:nvPr/>
            </p:nvSpPr>
            <p:spPr>
              <a:xfrm>
                <a:off x="10012680" y="4295880"/>
                <a:ext cx="310896" cy="779039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6" name="Weight Label 5">
                    <a:extLst>
                      <a:ext uri="{FF2B5EF4-FFF2-40B4-BE49-F238E27FC236}">
                        <a16:creationId xmlns:a16="http://schemas.microsoft.com/office/drawing/2014/main" id="{8EEAB6DB-E898-0536-1A3C-05B215E7FD5B}"/>
                      </a:ext>
                    </a:extLst>
                  </p:cNvPr>
                  <p:cNvSpPr txBox="1"/>
                  <p:nvPr/>
                </p:nvSpPr>
                <p:spPr>
                  <a:xfrm>
                    <a:off x="9966959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5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16" name="Weight Label 5">
                    <a:extLst>
                      <a:ext uri="{FF2B5EF4-FFF2-40B4-BE49-F238E27FC236}">
                        <a16:creationId xmlns:a16="http://schemas.microsoft.com/office/drawing/2014/main" id="{8EEAB6DB-E898-0536-1A3C-05B215E7FD5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9966959" y="5116068"/>
                    <a:ext cx="402336" cy="320040"/>
                  </a:xfrm>
                  <a:prstGeom prst="rect">
                    <a:avLst/>
                  </a:prstGeom>
                  <a:blipFill>
                    <a:blip r:embed="rId9"/>
                    <a:stretch>
                      <a:fillRect l="-2381" b="-8824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7" name="Weight Bar 6">
                <a:extLst>
                  <a:ext uri="{FF2B5EF4-FFF2-40B4-BE49-F238E27FC236}">
                    <a16:creationId xmlns:a16="http://schemas.microsoft.com/office/drawing/2014/main" id="{EC11C097-BAB9-481D-2930-04BF94132E89}"/>
                  </a:ext>
                </a:extLst>
              </p:cNvPr>
              <p:cNvSpPr/>
              <p:nvPr/>
            </p:nvSpPr>
            <p:spPr>
              <a:xfrm>
                <a:off x="10415016" y="4451688"/>
                <a:ext cx="310896" cy="623231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Weight Label 6">
                    <a:extLst>
                      <a:ext uri="{FF2B5EF4-FFF2-40B4-BE49-F238E27FC236}">
                        <a16:creationId xmlns:a16="http://schemas.microsoft.com/office/drawing/2014/main" id="{F9E63ABE-203F-7387-FCAD-8A92359EACD0}"/>
                      </a:ext>
                    </a:extLst>
                  </p:cNvPr>
                  <p:cNvSpPr txBox="1"/>
                  <p:nvPr/>
                </p:nvSpPr>
                <p:spPr>
                  <a:xfrm>
                    <a:off x="10369296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6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18" name="Weight Label 6">
                    <a:extLst>
                      <a:ext uri="{FF2B5EF4-FFF2-40B4-BE49-F238E27FC236}">
                        <a16:creationId xmlns:a16="http://schemas.microsoft.com/office/drawing/2014/main" id="{F9E63ABE-203F-7387-FCAD-8A92359EACD0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369296" y="5116068"/>
                    <a:ext cx="402336" cy="320040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9" name="Weight Bar 7">
                <a:extLst>
                  <a:ext uri="{FF2B5EF4-FFF2-40B4-BE49-F238E27FC236}">
                    <a16:creationId xmlns:a16="http://schemas.microsoft.com/office/drawing/2014/main" id="{FFF60868-9F04-FED0-EB0F-9215FE128B92}"/>
                  </a:ext>
                </a:extLst>
              </p:cNvPr>
              <p:cNvSpPr/>
              <p:nvPr/>
            </p:nvSpPr>
            <p:spPr>
              <a:xfrm>
                <a:off x="10817352" y="4576334"/>
                <a:ext cx="310896" cy="498585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0" name="Weight Label 7">
                    <a:extLst>
                      <a:ext uri="{FF2B5EF4-FFF2-40B4-BE49-F238E27FC236}">
                        <a16:creationId xmlns:a16="http://schemas.microsoft.com/office/drawing/2014/main" id="{E4024945-2CAB-E484-6464-4769CD8371A2}"/>
                      </a:ext>
                    </a:extLst>
                  </p:cNvPr>
                  <p:cNvSpPr txBox="1"/>
                  <p:nvPr/>
                </p:nvSpPr>
                <p:spPr>
                  <a:xfrm>
                    <a:off x="10771632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7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20" name="Weight Label 7">
                    <a:extLst>
                      <a:ext uri="{FF2B5EF4-FFF2-40B4-BE49-F238E27FC236}">
                        <a16:creationId xmlns:a16="http://schemas.microsoft.com/office/drawing/2014/main" id="{E4024945-2CAB-E484-6464-4769CD8371A2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771632" y="5116068"/>
                    <a:ext cx="402336" cy="320040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1" name="Weight Bar 8">
                <a:extLst>
                  <a:ext uri="{FF2B5EF4-FFF2-40B4-BE49-F238E27FC236}">
                    <a16:creationId xmlns:a16="http://schemas.microsoft.com/office/drawing/2014/main" id="{E4926215-8BA0-C753-8A65-F5A3AC324C6B}"/>
                  </a:ext>
                </a:extLst>
              </p:cNvPr>
              <p:cNvSpPr/>
              <p:nvPr/>
            </p:nvSpPr>
            <p:spPr>
              <a:xfrm>
                <a:off x="11219688" y="4676051"/>
                <a:ext cx="310896" cy="398868"/>
              </a:xfrm>
              <a:prstGeom prst="rect">
                <a:avLst/>
              </a:prstGeom>
              <a:solidFill>
                <a:srgbClr val="2E8B57"/>
              </a:solidFill>
            </p:spPr>
            <p:txBody>
              <a:bodyPr wrap="square" rtlCol="0" anchor="t">
                <a:noAutofit/>
              </a:bodyPr>
              <a:lstStyle/>
              <a:p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Weight Label 8">
                    <a:extLst>
                      <a:ext uri="{FF2B5EF4-FFF2-40B4-BE49-F238E27FC236}">
                        <a16:creationId xmlns:a16="http://schemas.microsoft.com/office/drawing/2014/main" id="{AE58431F-6CDA-0DC0-6C4B-C20647527458}"/>
                      </a:ext>
                    </a:extLst>
                  </p:cNvPr>
                  <p:cNvSpPr txBox="1"/>
                  <p:nvPr/>
                </p:nvSpPr>
                <p:spPr>
                  <a:xfrm>
                    <a:off x="11173967" y="5116068"/>
                    <a:ext cx="402336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>
                          <m:r>
                            <a:rPr lang="en-US" sz="1400" b="0" i="1">
                              <a:latin typeface="Cambria Math" panose="02040503050406030204" pitchFamily="18" charset="0"/>
                            </a:rPr>
                            <m:t>8</m:t>
                          </m:r>
                        </m:oMath>
                      </m:oMathPara>
                    </a14:m>
                    <a:endParaRPr lang="en-US" sz="1400"/>
                  </a:p>
                </p:txBody>
              </p:sp>
            </mc:Choice>
            <mc:Fallback xmlns="">
              <p:sp>
                <p:nvSpPr>
                  <p:cNvPr id="22" name="Weight Label 8">
                    <a:extLst>
                      <a:ext uri="{FF2B5EF4-FFF2-40B4-BE49-F238E27FC236}">
                        <a16:creationId xmlns:a16="http://schemas.microsoft.com/office/drawing/2014/main" id="{AE58431F-6CDA-0DC0-6C4B-C20647527458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1173967" y="5116068"/>
                    <a:ext cx="402336" cy="320040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3" name="Weights Axis">
                <a:extLst>
                  <a:ext uri="{FF2B5EF4-FFF2-40B4-BE49-F238E27FC236}">
                    <a16:creationId xmlns:a16="http://schemas.microsoft.com/office/drawing/2014/main" id="{7888E895-7B10-3916-F08D-CFD01895C436}"/>
                  </a:ext>
                </a:extLst>
              </p:cNvPr>
              <p:cNvCxnSpPr/>
              <p:nvPr/>
            </p:nvCxnSpPr>
            <p:spPr>
              <a:xfrm>
                <a:off x="7909560" y="5074920"/>
                <a:ext cx="3712464" cy="0"/>
              </a:xfrm>
              <a:prstGeom prst="straightConnector1">
                <a:avLst/>
              </a:prstGeom>
              <a:ln w="12700">
                <a:solidFill>
                  <a:srgbClr val="404040"/>
                </a:solidFill>
              </a:ln>
            </p:spPr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Weights k">
                    <a:extLst>
                      <a:ext uri="{FF2B5EF4-FFF2-40B4-BE49-F238E27FC236}">
                        <a16:creationId xmlns:a16="http://schemas.microsoft.com/office/drawing/2014/main" id="{9FFE3839-A906-0BB3-89DF-4365ED182B7E}"/>
                      </a:ext>
                    </a:extLst>
                  </p:cNvPr>
                  <p:cNvSpPr txBox="1"/>
                  <p:nvPr/>
                </p:nvSpPr>
                <p:spPr>
                  <a:xfrm>
                    <a:off x="8001000" y="5481828"/>
                    <a:ext cx="3657600" cy="32004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no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r>
                          <a:rPr lang="en-US" sz="1400" b="0" i="1">
                            <a:latin typeface="Cambria Math" panose="02040503050406030204" pitchFamily="18" charset="0"/>
                          </a:rPr>
                          <m:t>𝑘</m:t>
                        </m:r>
                      </m:oMath>
                    </a14:m>
                    <a:r>
                      <a:rPr lang="en-US" sz="1400"/>
                      <a:t> (steps into the past)</a:t>
                    </a:r>
                  </a:p>
                </p:txBody>
              </p:sp>
            </mc:Choice>
            <mc:Fallback xmlns="">
              <p:sp>
                <p:nvSpPr>
                  <p:cNvPr id="24" name="Weights k">
                    <a:extLst>
                      <a:ext uri="{FF2B5EF4-FFF2-40B4-BE49-F238E27FC236}">
                        <a16:creationId xmlns:a16="http://schemas.microsoft.com/office/drawing/2014/main" id="{9FFE3839-A906-0BB3-89DF-4365ED182B7E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01000" y="5481828"/>
                    <a:ext cx="3657600" cy="320040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 t="-26471" b="-5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Weights Title">
                  <a:extLst>
                    <a:ext uri="{FF2B5EF4-FFF2-40B4-BE49-F238E27FC236}">
                      <a16:creationId xmlns:a16="http://schemas.microsoft.com/office/drawing/2014/main" id="{9AFC44B0-BFBC-3FEA-D301-7ED3A18BE743}"/>
                    </a:ext>
                  </a:extLst>
                </p:cNvPr>
                <p:cNvSpPr txBox="1"/>
                <p:nvPr/>
              </p:nvSpPr>
              <p:spPr>
                <a:xfrm>
                  <a:off x="9177393" y="3891102"/>
                  <a:ext cx="2683067" cy="910911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algn="r"/>
                  <a:r>
                    <a:rPr lang="en-US" sz="1600"/>
                    <a:t>Weight </a:t>
                  </a:r>
                  <a14:m>
                    <m:oMath xmlns:m="http://schemas.openxmlformats.org/officeDocument/2006/math">
                      <m:sSup>
                        <m:sSupPr>
                          <m:ctrlPr>
                            <a:rPr lang="en-US" sz="16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600" b="0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p>
                          <m:r>
                            <a:rPr lang="en-US" sz="1600" b="0" i="1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</m:oMath>
                  </a14:m>
                  <a:r>
                    <a:rPr lang="en-US" sz="1600"/>
                    <a:t> on the gradient from </a:t>
                  </a:r>
                  <a14:m>
                    <m:oMath xmlns:m="http://schemas.openxmlformats.org/officeDocument/2006/math">
                      <m:r>
                        <a:rPr lang="en-US" sz="1600" b="0" i="1">
                          <a:latin typeface="Cambria Math" panose="02040503050406030204" pitchFamily="18" charset="0"/>
                        </a:rPr>
                        <m:t>𝑘</m:t>
                      </m:r>
                    </m:oMath>
                  </a14:m>
                  <a:r>
                    <a:rPr lang="en-US" sz="1600"/>
                    <a:t> steps ago (</a:t>
                  </a:r>
                  <a14:m>
                    <m:oMath xmlns:m="http://schemas.openxmlformats.org/officeDocument/2006/math">
                      <m:r>
                        <a:rPr lang="en-US" sz="1600" b="0" i="1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sz="1600" b="0" i="1">
                          <a:latin typeface="Cambria Math" panose="02040503050406030204" pitchFamily="18" charset="0"/>
                        </a:rPr>
                        <m:t>=0.8</m:t>
                      </m:r>
                    </m:oMath>
                  </a14:m>
                  <a:r>
                    <a:rPr lang="en-US" sz="1600"/>
                    <a:t>)</a:t>
                  </a:r>
                </a:p>
              </p:txBody>
            </p:sp>
          </mc:Choice>
          <mc:Fallback xmlns="">
            <p:sp>
              <p:nvSpPr>
                <p:cNvPr id="26" name="Weights Title">
                  <a:extLst>
                    <a:ext uri="{FF2B5EF4-FFF2-40B4-BE49-F238E27FC236}">
                      <a16:creationId xmlns:a16="http://schemas.microsoft.com/office/drawing/2014/main" id="{9AFC44B0-BFBC-3FEA-D301-7ED3A18BE74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177393" y="3891102"/>
                  <a:ext cx="2683067" cy="910911"/>
                </a:xfrm>
                <a:prstGeom prst="rect">
                  <a:avLst/>
                </a:prstGeom>
                <a:blipFill>
                  <a:blip r:embed="rId14"/>
                  <a:stretch>
                    <a:fillRect r="-2948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52001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CCD51-D60E-F549-B679-DF88266BB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Consistent and Oscillating Gradients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0" y="1424539"/>
                <a:ext cx="8846817" cy="4976261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 b="1" dirty="0"/>
                  <a:t>Consistent gradient</a:t>
                </a:r>
                <a:r>
                  <a:rPr lang="en-US" sz="2000" dirty="0"/>
                  <a:t> (low curvature):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2000" dirty="0"/>
                  <a:t> is approximately the same at each step.</a:t>
                </a:r>
              </a:p>
              <a:p>
                <a:pPr marL="0" indent="0" algn="ctr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200" b="0" i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𝐰</m:t>
                      </m:r>
                      <m:r>
                        <a:rPr lang="en-US" sz="2200" b="0" i="0"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nary>
                        <m:naryPr>
                          <m:chr m:val="∑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sz="20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sz="20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 </m:t>
                          </m:r>
                          <m:r>
                            <m:rPr>
                              <m:sty m:val="p"/>
                            </m:rPr>
                            <a:rPr lang="en-US" sz="20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0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nary>
                      <m:r>
                        <a:rPr lang="en-US" sz="2000" b="1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200" b="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2200" b="0" i="0">
                          <a:latin typeface="Cambria Math" panose="02040503050406030204" pitchFamily="18" charset="0"/>
                        </a:rPr>
                        <m:t> </m:t>
                      </m:r>
                      <m:r>
                        <m:rPr>
                          <m:sty m:val="p"/>
                        </m:rPr>
                        <a:rPr lang="en-US" sz="2200" b="0" i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200" b="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200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1+</m:t>
                          </m:r>
                          <m: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sz="22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200" b="0" i="0">
                              <a:latin typeface="Cambria Math" panose="02040503050406030204" pitchFamily="18" charset="0"/>
                            </a:rPr>
                            <m:t>…</m:t>
                          </m:r>
                        </m:e>
                      </m:d>
                      <m:r>
                        <a:rPr lang="en-US" sz="2200" b="0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num>
                        <m:den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2200" b="0" i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200" b="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en-US" sz="2200" dirty="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 dirty="0"/>
                  <a:t>The effective learning rate </a:t>
                </a:r>
                <a:r>
                  <a:rPr lang="en-US" sz="2000" b="1" dirty="0"/>
                  <a:t>increases</a:t>
                </a:r>
                <a:r>
                  <a:rPr lang="en-US" sz="2000" dirty="0"/>
                  <a:t> to </a:t>
                </a:r>
                <a14:m>
                  <m:oMath xmlns:m="http://schemas.openxmlformats.org/officeDocument/2006/math">
                    <m:r>
                      <a:rPr lang="en-US" sz="2000" b="0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/(1−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dirty="0"/>
                  <a:t>, e.g., </a:t>
                </a:r>
                <a14:m>
                  <m:oMath xmlns:m="http://schemas.openxmlformats.org/officeDocument/2006/math">
                    <m:r>
                      <a:rPr lang="en-US" sz="2000" b="0" i="1">
                        <a:latin typeface="Cambria Math" panose="02040503050406030204" pitchFamily="18" charset="0"/>
                      </a:rPr>
                      <m:t>10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2000" dirty="0"/>
                  <a:t> for </a:t>
                </a:r>
                <a14:m>
                  <m:oMath xmlns:m="http://schemas.openxmlformats.org/officeDocument/2006/math">
                    <m:r>
                      <a:rPr lang="en-US" sz="2000" b="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=0.9</m:t>
                    </m:r>
                  </m:oMath>
                </a14:m>
                <a:r>
                  <a:rPr lang="en-US" sz="2000" dirty="0"/>
                  <a:t>.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 b="1" dirty="0"/>
                  <a:t>Oscillating gradient</a:t>
                </a:r>
                <a:r>
                  <a:rPr lang="en-US" sz="2000" dirty="0"/>
                  <a:t> (high curvature):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2000" dirty="0"/>
                  <a:t> changes sign at each step.</a:t>
                </a:r>
              </a:p>
              <a:p>
                <a:pPr marL="0" indent="0" algn="ctr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a:rPr lang="en-US" sz="2200" b="1" i="0" smtClean="0">
                          <a:latin typeface="Cambria Math" panose="02040503050406030204" pitchFamily="18" charset="0"/>
                        </a:rPr>
                        <m:t>𝚫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𝐰</m:t>
                      </m:r>
                      <m:r>
                        <a:rPr lang="en-US" sz="2200" b="0" i="0"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nary>
                        <m:naryPr>
                          <m:chr m:val="∑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 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nary>
                      <m:r>
                        <a:rPr lang="en-US" sz="2400" b="1" i="1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200" b="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200" b="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2200" b="0" i="0">
                          <a:latin typeface="Cambria Math" panose="02040503050406030204" pitchFamily="18" charset="0"/>
                        </a:rPr>
                        <m:t> </m:t>
                      </m:r>
                      <m:r>
                        <m:rPr>
                          <m:sty m:val="p"/>
                        </m:rPr>
                        <a:rPr lang="en-US" sz="2200" b="0" i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200" b="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200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2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sz="2200" b="0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0" i="0">
                              <a:latin typeface="Cambria Math" panose="02040503050406030204" pitchFamily="18" charset="0"/>
                            </a:rPr>
                            <m:t>…</m:t>
                          </m:r>
                        </m:e>
                      </m:d>
                      <m:r>
                        <a:rPr lang="en-US" sz="2200" b="0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num>
                        <m:den>
                          <m:r>
                            <a:rPr lang="en-US" sz="2200" b="0" i="1">
                              <a:latin typeface="Cambria Math" panose="02040503050406030204" pitchFamily="18" charset="0"/>
                            </a:rPr>
                            <m:t>1+</m:t>
                          </m:r>
                          <m:r>
                            <a:rPr lang="en-US" sz="2200" b="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2200" b="0" i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200" b="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en-US" sz="2200" dirty="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 dirty="0"/>
                  <a:t>The effective learning rate </a:t>
                </a:r>
                <a:r>
                  <a:rPr lang="en-US" sz="2000" b="1" dirty="0"/>
                  <a:t>decreases</a:t>
                </a:r>
                <a:r>
                  <a:rPr lang="en-US" sz="2000" dirty="0"/>
                  <a:t> to </a:t>
                </a:r>
                <a14:m>
                  <m:oMath xmlns:m="http://schemas.openxmlformats.org/officeDocument/2006/math">
                    <m:r>
                      <a:rPr lang="en-US" sz="2000" b="0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/(1+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dirty="0"/>
                  <a:t>, e.g., </a:t>
                </a:r>
                <a14:m>
                  <m:oMath xmlns:m="http://schemas.openxmlformats.org/officeDocument/2006/math">
                    <m:r>
                      <a:rPr lang="en-US" sz="2000" b="0" i="1">
                        <a:latin typeface="Cambria Math" panose="02040503050406030204" pitchFamily="18" charset="0"/>
                      </a:rPr>
                      <m:t>0.53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2000" dirty="0"/>
                  <a:t> for </a:t>
                </a:r>
                <a14:m>
                  <m:oMath xmlns:m="http://schemas.openxmlformats.org/officeDocument/2006/math">
                    <m:r>
                      <a:rPr lang="en-US" sz="2000" b="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sz="2000" b="0" i="1">
                        <a:latin typeface="Cambria Math" panose="02040503050406030204" pitchFamily="18" charset="0"/>
                      </a:rPr>
                      <m:t>=0.9</m:t>
                    </m:r>
                  </m:oMath>
                </a14:m>
                <a:r>
                  <a:rPr lang="en-US" sz="2000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0" y="1424539"/>
                <a:ext cx="8846817" cy="4976261"/>
              </a:xfrm>
              <a:blipFill>
                <a:blip r:embed="rId3"/>
                <a:stretch>
                  <a:fillRect l="-689" t="-1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Gradient Sign"/>
          <p:cNvCxnSpPr/>
          <p:nvPr/>
        </p:nvCxnSpPr>
        <p:spPr>
          <a:xfrm flipV="1">
            <a:off x="9464040" y="1874520"/>
            <a:ext cx="0" cy="731520"/>
          </a:xfrm>
          <a:prstGeom prst="straightConnector1">
            <a:avLst/>
          </a:prstGeom>
          <a:ln w="34925">
            <a:solidFill>
              <a:srgbClr val="7030A0"/>
            </a:solidFill>
            <a:tailEnd type="triangle" w="med" len="med"/>
          </a:ln>
        </p:spPr>
      </p:cxnSp>
      <p:cxnSp>
        <p:nvCxnSpPr>
          <p:cNvPr id="6" name="Gradient Sign"/>
          <p:cNvCxnSpPr/>
          <p:nvPr/>
        </p:nvCxnSpPr>
        <p:spPr>
          <a:xfrm flipV="1">
            <a:off x="10012680" y="1874520"/>
            <a:ext cx="0" cy="731520"/>
          </a:xfrm>
          <a:prstGeom prst="straightConnector1">
            <a:avLst/>
          </a:prstGeom>
          <a:ln w="34925">
            <a:solidFill>
              <a:srgbClr val="7030A0"/>
            </a:solidFill>
            <a:tailEnd type="triangle" w="med" len="med"/>
          </a:ln>
        </p:spPr>
      </p:cxnSp>
      <p:cxnSp>
        <p:nvCxnSpPr>
          <p:cNvPr id="7" name="Gradient Sign"/>
          <p:cNvCxnSpPr/>
          <p:nvPr/>
        </p:nvCxnSpPr>
        <p:spPr>
          <a:xfrm flipV="1">
            <a:off x="10561320" y="1874520"/>
            <a:ext cx="0" cy="731520"/>
          </a:xfrm>
          <a:prstGeom prst="straightConnector1">
            <a:avLst/>
          </a:prstGeom>
          <a:ln w="34925">
            <a:solidFill>
              <a:srgbClr val="7030A0"/>
            </a:solidFill>
            <a:tailEnd type="triangle" w="med" len="med"/>
          </a:ln>
        </p:spPr>
      </p:cxnSp>
      <p:cxnSp>
        <p:nvCxnSpPr>
          <p:cNvPr id="8" name="Gradient Sign"/>
          <p:cNvCxnSpPr/>
          <p:nvPr/>
        </p:nvCxnSpPr>
        <p:spPr>
          <a:xfrm flipV="1">
            <a:off x="11109960" y="1874520"/>
            <a:ext cx="0" cy="731520"/>
          </a:xfrm>
          <a:prstGeom prst="straightConnector1">
            <a:avLst/>
          </a:prstGeom>
          <a:ln w="34925">
            <a:solidFill>
              <a:srgbClr val="7030A0"/>
            </a:solidFill>
            <a:tailEnd type="triangle" w="med" len="med"/>
          </a:ln>
        </p:spPr>
      </p:cxnSp>
      <p:cxnSp>
        <p:nvCxnSpPr>
          <p:cNvPr id="9" name="Gradient Sign"/>
          <p:cNvCxnSpPr/>
          <p:nvPr/>
        </p:nvCxnSpPr>
        <p:spPr>
          <a:xfrm flipV="1">
            <a:off x="11658600" y="1874520"/>
            <a:ext cx="0" cy="731520"/>
          </a:xfrm>
          <a:prstGeom prst="straightConnector1">
            <a:avLst/>
          </a:prstGeom>
          <a:ln w="34925">
            <a:solidFill>
              <a:srgbClr val="7030A0"/>
            </a:solidFill>
            <a:tailEnd type="triangle" w="med" len="med"/>
          </a:ln>
        </p:spPr>
      </p:cxnSp>
      <p:sp>
        <p:nvSpPr>
          <p:cNvPr id="10" name="Sign Caption"/>
          <p:cNvSpPr txBox="1"/>
          <p:nvPr/>
        </p:nvSpPr>
        <p:spPr>
          <a:xfrm>
            <a:off x="9052560" y="2766060"/>
            <a:ext cx="3017520" cy="320040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US" sz="1400"/>
              <a:t>agree: accumulate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A41DD79-9ED1-5581-90CF-1B30473209AB}"/>
              </a:ext>
            </a:extLst>
          </p:cNvPr>
          <p:cNvGrpSpPr/>
          <p:nvPr/>
        </p:nvGrpSpPr>
        <p:grpSpPr>
          <a:xfrm>
            <a:off x="9052560" y="4251959"/>
            <a:ext cx="3017520" cy="1211581"/>
            <a:chOff x="9052560" y="4251959"/>
            <a:chExt cx="3017520" cy="1211581"/>
          </a:xfrm>
        </p:grpSpPr>
        <p:cxnSp>
          <p:nvCxnSpPr>
            <p:cNvPr id="11" name="Gradient Sign"/>
            <p:cNvCxnSpPr/>
            <p:nvPr/>
          </p:nvCxnSpPr>
          <p:spPr>
            <a:xfrm flipV="1">
              <a:off x="9464040" y="4251959"/>
              <a:ext cx="0" cy="731521"/>
            </a:xfrm>
            <a:prstGeom prst="straightConnector1">
              <a:avLst/>
            </a:prstGeom>
            <a:ln w="34925">
              <a:solidFill>
                <a:srgbClr val="7030A0"/>
              </a:solidFill>
              <a:tailEnd type="triangle" w="med" len="med"/>
            </a:ln>
          </p:spPr>
        </p:cxnSp>
        <p:cxnSp>
          <p:nvCxnSpPr>
            <p:cNvPr id="12" name="Gradient Sign"/>
            <p:cNvCxnSpPr/>
            <p:nvPr/>
          </p:nvCxnSpPr>
          <p:spPr>
            <a:xfrm>
              <a:off x="10012680" y="4251959"/>
              <a:ext cx="0" cy="731521"/>
            </a:xfrm>
            <a:prstGeom prst="straightConnector1">
              <a:avLst/>
            </a:prstGeom>
            <a:ln w="34925">
              <a:solidFill>
                <a:srgbClr val="7030A0"/>
              </a:solidFill>
              <a:tailEnd type="triangle" w="med" len="med"/>
            </a:ln>
          </p:spPr>
        </p:cxnSp>
        <p:cxnSp>
          <p:nvCxnSpPr>
            <p:cNvPr id="13" name="Gradient Sign"/>
            <p:cNvCxnSpPr/>
            <p:nvPr/>
          </p:nvCxnSpPr>
          <p:spPr>
            <a:xfrm flipV="1">
              <a:off x="10561320" y="4251959"/>
              <a:ext cx="0" cy="731521"/>
            </a:xfrm>
            <a:prstGeom prst="straightConnector1">
              <a:avLst/>
            </a:prstGeom>
            <a:ln w="34925">
              <a:solidFill>
                <a:srgbClr val="7030A0"/>
              </a:solidFill>
              <a:tailEnd type="triangle" w="med" len="med"/>
            </a:ln>
          </p:spPr>
        </p:cxnSp>
        <p:cxnSp>
          <p:nvCxnSpPr>
            <p:cNvPr id="14" name="Gradient Sign"/>
            <p:cNvCxnSpPr/>
            <p:nvPr/>
          </p:nvCxnSpPr>
          <p:spPr>
            <a:xfrm>
              <a:off x="11109960" y="4251959"/>
              <a:ext cx="0" cy="731521"/>
            </a:xfrm>
            <a:prstGeom prst="straightConnector1">
              <a:avLst/>
            </a:prstGeom>
            <a:ln w="34925">
              <a:solidFill>
                <a:srgbClr val="7030A0"/>
              </a:solidFill>
              <a:tailEnd type="triangle" w="med" len="med"/>
            </a:ln>
          </p:spPr>
        </p:cxnSp>
        <p:cxnSp>
          <p:nvCxnSpPr>
            <p:cNvPr id="15" name="Gradient Sign"/>
            <p:cNvCxnSpPr/>
            <p:nvPr/>
          </p:nvCxnSpPr>
          <p:spPr>
            <a:xfrm flipV="1">
              <a:off x="11658600" y="4251959"/>
              <a:ext cx="0" cy="731521"/>
            </a:xfrm>
            <a:prstGeom prst="straightConnector1">
              <a:avLst/>
            </a:prstGeom>
            <a:ln w="34925">
              <a:solidFill>
                <a:srgbClr val="7030A0"/>
              </a:solidFill>
              <a:tailEnd type="triangle" w="med" len="med"/>
            </a:ln>
          </p:spPr>
        </p:cxnSp>
        <p:sp>
          <p:nvSpPr>
            <p:cNvPr id="16" name="Sign Caption"/>
            <p:cNvSpPr txBox="1"/>
            <p:nvPr/>
          </p:nvSpPr>
          <p:spPr>
            <a:xfrm>
              <a:off x="9052560" y="5143500"/>
              <a:ext cx="3017520" cy="32004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sz="1400"/>
                <a:t>alternate: cancel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Sign Header"/>
              <p:cNvSpPr txBox="1"/>
              <p:nvPr/>
            </p:nvSpPr>
            <p:spPr>
              <a:xfrm>
                <a:off x="9052560" y="1417320"/>
                <a:ext cx="3017520" cy="365760"/>
              </a:xfrm>
              <a:prstGeom prst="rect">
                <a:avLst/>
              </a:prstGeom>
              <a:noFill/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en-US" sz="1400"/>
                  <a:t>Sign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400" b="0" i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sz="1400" b="0" i="1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sz="1400"/>
                  <a:t> over the last 5 steps</a:t>
                </a:r>
              </a:p>
            </p:txBody>
          </p:sp>
        </mc:Choice>
        <mc:Fallback xmlns="">
          <p:sp>
            <p:nvSpPr>
              <p:cNvPr id="17" name="Sign Header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52560" y="1417320"/>
                <a:ext cx="3017520" cy="365760"/>
              </a:xfrm>
              <a:prstGeom prst="rect">
                <a:avLst/>
              </a:prstGeom>
              <a:blipFill>
                <a:blip r:embed="rId4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68C82-E1E9-B252-AE8E-87F1B593E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Momentum Helps with Flat Dir.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4F4A52C-C9E2-DE8D-2722-A86C8526FF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en-US"/>
                  <a:t>In </a:t>
                </a:r>
                <a:r>
                  <a:rPr lang="en-US" b="1"/>
                  <a:t>directions</a:t>
                </a:r>
                <a:r>
                  <a:rPr lang="en-US"/>
                  <a:t> that </a:t>
                </a:r>
                <a:r>
                  <a:rPr lang="en-US" b="1"/>
                  <a:t>are relatively flat </a:t>
                </a:r>
                <a:r>
                  <a:rPr lang="en-US"/>
                  <a:t>(e.g., is approx. constant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i="1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/>
                  <a:t>):</a:t>
                </a: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∞</m:t>
                              </m:r>
                            </m:e>
                          </m:d>
                        </m:sup>
                      </m:sSup>
                      <m:r>
                        <a:rPr lang="en-US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b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∇</m:t>
                              </m:r>
                              <m:r>
                                <a:rPr lang="en-US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a:rPr lang="en-US" b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…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/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∞</m:t>
                              </m:r>
                            </m:e>
                          </m:d>
                        </m:sup>
                      </m:sSup>
                      <m:r>
                        <a:rPr lang="en-US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1+</m:t>
                          </m:r>
                          <m:r>
                            <a:rPr lang="en-US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+…</m:t>
                          </m:r>
                        </m:e>
                      </m:d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 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num>
                            <m:den>
                              <m: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den>
                          </m:f>
                        </m:e>
                      </m:d>
                      <m:r>
                        <m:rPr>
                          <m:sty m:val="p"/>
                        </m:rPr>
                        <a:rPr lang="en-US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en-US">
                  <a:solidFill>
                    <a:schemeClr val="tx1"/>
                  </a:solidFill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:br>
                  <a:rPr lang="en-US"/>
                </a:br>
                <a:r>
                  <a:rPr lang="en-US" b="1">
                    <a:solidFill>
                      <a:schemeClr val="accent3"/>
                    </a:solidFill>
                  </a:rPr>
                  <a:t>Momentum parameter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r>
                  <a:rPr lang="en-US"/>
                  <a:t> </a:t>
                </a:r>
                <a:r>
                  <a:rPr lang="en-US" b="1"/>
                  <a:t>increases</a:t>
                </a:r>
                <a:r>
                  <a:rPr lang="en-US"/>
                  <a:t> the effective learning rate </a:t>
                </a:r>
              </a:p>
              <a:p>
                <a:pPr>
                  <a:spcAft>
                    <a:spcPts val="600"/>
                  </a:spcAft>
                </a:pPr>
                <a:r>
                  <a:rPr lang="en-US"/>
                  <a:t>Remember that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/>
                  <a:t> </a:t>
                </a:r>
                <a:r>
                  <a:rPr lang="en-US">
                    <a:sym typeface="Wingdings" pitchFamily="2" charset="2"/>
                  </a:rPr>
                  <a:t>and therefore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≤</m:t>
                    </m:r>
                    <m:d>
                      <m:dPr>
                        <m:ctrlP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𝜂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𝜇</m:t>
                            </m:r>
                          </m:den>
                        </m:f>
                      </m:e>
                    </m:d>
                  </m:oMath>
                </a14:m>
                <a:endParaRPr lang="en-US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4F4A52C-C9E2-DE8D-2722-A86C8526FF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54" t="-2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>
            <a:extLst>
              <a:ext uri="{FF2B5EF4-FFF2-40B4-BE49-F238E27FC236}">
                <a16:creationId xmlns:a16="http://schemas.microsoft.com/office/drawing/2014/main" id="{831F0BB9-BCDF-FC2D-C922-8BE40F0162AB}"/>
              </a:ext>
            </a:extLst>
          </p:cNvPr>
          <p:cNvGrpSpPr/>
          <p:nvPr/>
        </p:nvGrpSpPr>
        <p:grpSpPr>
          <a:xfrm>
            <a:off x="4452826" y="3164927"/>
            <a:ext cx="3186510" cy="402023"/>
            <a:chOff x="4452826" y="3164927"/>
            <a:chExt cx="3186510" cy="402023"/>
          </a:xfrm>
        </p:grpSpPr>
        <p:sp>
          <p:nvSpPr>
            <p:cNvPr id="4" name="Right Brace 3">
              <a:extLst>
                <a:ext uri="{FF2B5EF4-FFF2-40B4-BE49-F238E27FC236}">
                  <a16:creationId xmlns:a16="http://schemas.microsoft.com/office/drawing/2014/main" id="{8D1D0635-7674-754D-C624-B521F5A6D39C}"/>
                </a:ext>
              </a:extLst>
            </p:cNvPr>
            <p:cNvSpPr/>
            <p:nvPr/>
          </p:nvSpPr>
          <p:spPr>
            <a:xfrm rot="5400000">
              <a:off x="5975136" y="1642617"/>
              <a:ext cx="141890" cy="3186510"/>
            </a:xfrm>
            <a:prstGeom prst="rightBrace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CF74630-7E3A-20CA-C198-77BA32B42C3E}"/>
                </a:ext>
              </a:extLst>
            </p:cNvPr>
            <p:cNvSpPr txBox="1"/>
            <p:nvPr/>
          </p:nvSpPr>
          <p:spPr>
            <a:xfrm>
              <a:off x="5093161" y="3197618"/>
              <a:ext cx="20056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solidFill>
                    <a:schemeClr val="accent2">
                      <a:lumMod val="75000"/>
                    </a:schemeClr>
                  </a:solidFill>
                </a:rPr>
                <a:t>Geometric Series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509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AB8A3C7-EF10-2960-D5D7-5ED6FA4EB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5D3E4-2103-1A28-883F-5261171B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How Momentum Helps with Oscillations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E85CEE-8363-DF16-B270-2F0F4CF661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</p:spPr>
            <p:txBody>
              <a:bodyPr/>
              <a:lstStyle/>
              <a:p>
                <a:pPr marL="0" indent="0">
                  <a:spcAft>
                    <a:spcPts val="600"/>
                  </a:spcAft>
                  <a:buNone/>
                </a:pPr>
                <a:r>
                  <a:rPr lang="en-US"/>
                  <a:t>In </a:t>
                </a:r>
                <a:r>
                  <a:rPr lang="en-US" b="1"/>
                  <a:t>directions</a:t>
                </a:r>
                <a:r>
                  <a:rPr lang="en-US"/>
                  <a:t> that </a:t>
                </a:r>
                <a:r>
                  <a:rPr lang="en-US" b="1"/>
                  <a:t>are steep </a:t>
                </a:r>
                <a:r>
                  <a:rPr lang="en-US"/>
                  <a:t>(e.g., oscillating sign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i="1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/>
                  <a:t>):</a:t>
                </a:r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b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en-US" b="0" i="0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0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∇</m:t>
                              </m:r>
                              <m:r>
                                <a:rPr lang="en-US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d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∇</m:t>
                              </m:r>
                              <m:r>
                                <a:rPr lang="en-US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r>
                                <a:rPr lang="en-US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a:rPr lang="en-US" b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…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/>
              </a:p>
              <a:p>
                <a:pPr marL="0" indent="0"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Δ</m:t>
                      </m:r>
                      <m:sSup>
                        <m:sSupPr>
                          <m:ctrlPr>
                            <a:rPr lang="en-US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∞</m:t>
                              </m:r>
                            </m:e>
                          </m:d>
                        </m:sup>
                      </m:sSup>
                      <m:r>
                        <a:rPr lang="en-US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𝜇</m:t>
                          </m:r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e>
                            <m:sup>
                              <m: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+…</m:t>
                          </m:r>
                        </m:e>
                      </m:d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 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num>
                            <m:den>
                              <m: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en-US" i="1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</m:den>
                          </m:f>
                        </m:e>
                      </m:d>
                      <m:r>
                        <m:rPr>
                          <m:sty m:val="p"/>
                        </m:rPr>
                        <a:rPr lang="en-US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en-US">
                  <a:solidFill>
                    <a:schemeClr val="tx1"/>
                  </a:solidFill>
                </a:endParaRPr>
              </a:p>
              <a:p>
                <a:pPr marL="0" indent="0">
                  <a:spcAft>
                    <a:spcPts val="600"/>
                  </a:spcAft>
                  <a:buNone/>
                </a:pPr>
                <a:br>
                  <a:rPr lang="en-US"/>
                </a:br>
                <a:r>
                  <a:rPr lang="en-US" b="1">
                    <a:solidFill>
                      <a:schemeClr val="accent3"/>
                    </a:solidFill>
                  </a:rPr>
                  <a:t>Momentum parameter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r>
                  <a:rPr lang="en-US"/>
                  <a:t> </a:t>
                </a:r>
                <a:r>
                  <a:rPr lang="en-US" b="1"/>
                  <a:t>decreases</a:t>
                </a:r>
                <a:r>
                  <a:rPr lang="en-US"/>
                  <a:t> the effective learning rate </a:t>
                </a:r>
              </a:p>
              <a:p>
                <a:pPr>
                  <a:spcAft>
                    <a:spcPts val="600"/>
                  </a:spcAft>
                </a:pPr>
                <a:r>
                  <a:rPr lang="en-US"/>
                  <a:t>Remember that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𝜇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/>
                  <a:t> </a:t>
                </a:r>
                <a:r>
                  <a:rPr lang="en-US">
                    <a:sym typeface="Wingdings" pitchFamily="2" charset="2"/>
                  </a:rPr>
                  <a:t>and therefore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𝜂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i="1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𝜇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endParaRPr lang="en-US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E85CEE-8363-DF16-B270-2F0F4CF661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  <a:blipFill>
                <a:blip r:embed="rId3"/>
                <a:stretch>
                  <a:fillRect l="-1054" t="-19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>
            <a:extLst>
              <a:ext uri="{FF2B5EF4-FFF2-40B4-BE49-F238E27FC236}">
                <a16:creationId xmlns:a16="http://schemas.microsoft.com/office/drawing/2014/main" id="{407FA362-9645-E8B9-8DC3-B1AA5D3AFE33}"/>
              </a:ext>
            </a:extLst>
          </p:cNvPr>
          <p:cNvGrpSpPr/>
          <p:nvPr/>
        </p:nvGrpSpPr>
        <p:grpSpPr>
          <a:xfrm>
            <a:off x="4439937" y="3164927"/>
            <a:ext cx="3312125" cy="402023"/>
            <a:chOff x="4439937" y="3164927"/>
            <a:chExt cx="3312125" cy="402023"/>
          </a:xfrm>
        </p:grpSpPr>
        <p:sp>
          <p:nvSpPr>
            <p:cNvPr id="4" name="Right Brace 3">
              <a:extLst>
                <a:ext uri="{FF2B5EF4-FFF2-40B4-BE49-F238E27FC236}">
                  <a16:creationId xmlns:a16="http://schemas.microsoft.com/office/drawing/2014/main" id="{4A61FD85-6CE5-AC05-9144-851891003D17}"/>
                </a:ext>
              </a:extLst>
            </p:cNvPr>
            <p:cNvSpPr/>
            <p:nvPr/>
          </p:nvSpPr>
          <p:spPr>
            <a:xfrm rot="5400000">
              <a:off x="5975136" y="1642617"/>
              <a:ext cx="141890" cy="3186510"/>
            </a:xfrm>
            <a:prstGeom prst="rightBrace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F7C6425-5B08-105D-BB82-7491A984673D}"/>
                </a:ext>
              </a:extLst>
            </p:cNvPr>
            <p:cNvSpPr txBox="1"/>
            <p:nvPr/>
          </p:nvSpPr>
          <p:spPr>
            <a:xfrm>
              <a:off x="4439937" y="3197618"/>
              <a:ext cx="33121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solidFill>
                    <a:schemeClr val="accent2">
                      <a:lumMod val="75000"/>
                    </a:schemeClr>
                  </a:solidFill>
                </a:rPr>
                <a:t>Alternating Geometric Series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903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CCD51-D60E-F549-B679-DF88266BB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Momentum in Code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4976261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Deep learning libraries (e.g., </a:t>
                </a:r>
                <a:r>
                  <a:rPr lang="en-US" err="1"/>
                  <a:t>PyTorch</a:t>
                </a:r>
                <a:r>
                  <a:rPr lang="en-US"/>
                  <a:t>) store a </a:t>
                </a:r>
                <a:r>
                  <a:rPr lang="en-US" b="1"/>
                  <a:t>velocity</a:t>
                </a:r>
                <a:r>
                  <a:rPr lang="en-US"/>
                  <a:t> </a:t>
                </a:r>
                <a14:m>
                  <m:oMath xmlns:m="http://schemas.openxmlformats.org/officeDocument/2006/math">
                    <m:r>
                      <a:rPr lang="en-US" b="1" i="0">
                        <a:latin typeface="Cambria Math" panose="02040503050406030204" pitchFamily="18" charset="0"/>
                      </a:rPr>
                      <m:t>𝐯</m:t>
                    </m:r>
                  </m:oMath>
                </a14:m>
                <a:r>
                  <a:rPr lang="en-US"/>
                  <a:t>, as a running sum of gradients:</a:t>
                </a:r>
              </a:p>
              <a:p>
                <a:pPr marL="0" indent="0" algn="ctr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32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0">
                              <a:latin typeface="Cambria Math" panose="02040503050406030204" pitchFamily="18" charset="0"/>
                            </a:rPr>
                            <m:t>𝐯</m:t>
                          </m:r>
                        </m:e>
                        <m:sup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sz="3200" b="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sz="3200" b="0" i="0">
                          <a:latin typeface="Cambria Math" panose="02040503050406030204" pitchFamily="18" charset="0"/>
                        </a:rPr>
                        <m:t> </m:t>
                      </m:r>
                      <m:sSup>
                        <m:sSupPr>
                          <m:ctrlPr>
                            <a:rPr lang="en-US" sz="32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0">
                              <a:latin typeface="Cambria Math" panose="02040503050406030204" pitchFamily="18" charset="0"/>
                            </a:rPr>
                            <m:t>𝐯</m:t>
                          </m:r>
                        </m:e>
                        <m:sup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−1)</m:t>
                          </m:r>
                        </m:sup>
                      </m:sSup>
                      <m:r>
                        <a:rPr lang="en-US" sz="3200" b="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3200" b="0" i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3200" b="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32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2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b="1" i="0">
                                  <a:latin typeface="Cambria Math" panose="02040503050406030204" pitchFamily="18" charset="0"/>
                                </a:rPr>
                                <m:t>𝐰</m:t>
                              </m:r>
                            </m:e>
                            <m:sup>
                              <m:r>
                                <a:rPr lang="en-US" sz="3200" b="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3200" b="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3200" b="0" i="1">
                                  <a:latin typeface="Cambria Math" panose="02040503050406030204" pitchFamily="18" charset="0"/>
                                </a:rPr>
                                <m:t>−1)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3200"/>
              </a:p>
              <a:p>
                <a:pPr marL="0" indent="0" algn="ctr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32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0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  <m:sup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sz="3200" b="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0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  <m:sup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−1)</m:t>
                          </m:r>
                        </m:sup>
                      </m:sSup>
                      <m:r>
                        <a:rPr lang="en-US" sz="3200" b="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200" b="0" i="1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3200" b="0" i="0">
                          <a:latin typeface="Cambria Math" panose="02040503050406030204" pitchFamily="18" charset="0"/>
                        </a:rPr>
                        <m:t> </m:t>
                      </m:r>
                      <m:sSup>
                        <m:sSupPr>
                          <m:ctrlPr>
                            <a:rPr lang="en-US" sz="32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0">
                              <a:latin typeface="Cambria Math" panose="02040503050406030204" pitchFamily="18" charset="0"/>
                            </a:rPr>
                            <m:t>𝐯</m:t>
                          </m:r>
                        </m:e>
                        <m:sup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32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US" sz="3200"/>
              </a:p>
              <a:p>
                <a:pPr>
                  <a:spcAft>
                    <a:spcPts val="1200"/>
                  </a:spcAft>
                </a:pPr>
                <a:r>
                  <a:rPr lang="en-US"/>
                  <a:t>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Δ</m:t>
                    </m:r>
                    <m:sSup>
                      <m:sSupPr>
                        <m:ctrlPr>
                          <a:rPr lang="en-US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0">
                            <a:latin typeface="Cambria Math" panose="02040503050406030204" pitchFamily="18" charset="0"/>
                          </a:rPr>
                          <m:t>𝐰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𝜏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p>
                    <m:r>
                      <a:rPr lang="en-US" b="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𝜂</m:t>
                    </m:r>
                    <m:r>
                      <a:rPr lang="en-US" b="0" i="0">
                        <a:latin typeface="Cambria Math" panose="02040503050406030204" pitchFamily="18" charset="0"/>
                      </a:rPr>
                      <m:t> </m:t>
                    </m:r>
                    <m:sSup>
                      <m:sSupPr>
                        <m:ctrlPr>
                          <a:rPr lang="en-US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0">
                            <a:latin typeface="Cambria Math" panose="02040503050406030204" pitchFamily="18" charset="0"/>
                          </a:rPr>
                          <m:t>𝐯</m:t>
                        </m:r>
                      </m:e>
                      <m:sup>
                        <m:r>
                          <a:rPr lang="en-US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𝜏</m:t>
                        </m:r>
                        <m:r>
                          <a:rPr lang="en-US" b="0" i="1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</m:oMath>
                </a14:m>
                <a:r>
                  <a:rPr lang="en-US"/>
                  <a:t> this is the update on the previous slides. </a:t>
                </a:r>
              </a:p>
              <a:p>
                <a:pPr>
                  <a:spcAft>
                    <a:spcPts val="1200"/>
                  </a:spcAft>
                </a:pPr>
                <a:r>
                  <a:rPr lang="en-US"/>
                  <a:t>The two forms differ only when </a:t>
                </a:r>
                <a14:m>
                  <m:oMath xmlns:m="http://schemas.openxmlformats.org/officeDocument/2006/math">
                    <m:r>
                      <a:rPr lang="en-US" b="0" i="1"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/>
                  <a:t> changes during training</a:t>
                </a:r>
              </a:p>
              <a:p>
                <a:pPr lvl="1">
                  <a:spcAft>
                    <a:spcPts val="1200"/>
                  </a:spcAft>
                </a:pPr>
                <a:endParaRPr lang="en-US" sz="200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4976261"/>
              </a:xfrm>
              <a:blipFill>
                <a:blip r:embed="rId3"/>
                <a:stretch>
                  <a:fillRect l="-1054" t="-20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9F5122-7C7A-3F8A-F6A8-517BE4891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4B41573-EF78-3FCA-A0E8-58774F3A52BA}"/>
              </a:ext>
            </a:extLst>
          </p:cNvPr>
          <p:cNvSpPr/>
          <p:nvPr/>
        </p:nvSpPr>
        <p:spPr>
          <a:xfrm>
            <a:off x="11261558" y="0"/>
            <a:ext cx="923544" cy="923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C379D54-6968-9C2F-625B-CCC3AFC3AE1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Momentum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76880B4-6F11-885E-8E95-60153F328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A357EF-9A8F-A693-3068-EBA539AED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2703" y="123987"/>
            <a:ext cx="7559297" cy="41863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15ECBE-1198-6859-9307-72DCD7784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8664" y="4310306"/>
            <a:ext cx="6922576" cy="228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90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6719758-1E29-A6DA-54CE-BFCF56687342}"/>
              </a:ext>
            </a:extLst>
          </p:cNvPr>
          <p:cNvSpPr/>
          <p:nvPr/>
        </p:nvSpPr>
        <p:spPr>
          <a:xfrm>
            <a:off x="5563759" y="4215506"/>
            <a:ext cx="1637507" cy="1298205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DC7A07-ABEA-24A5-E2E0-2F5B1E2A7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Adaptive Learning Rates – </a:t>
            </a:r>
            <a:r>
              <a:rPr lang="en-US" err="1"/>
              <a:t>AdaGrad</a:t>
            </a:r>
            <a:r>
              <a:rPr lang="en-US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F648D2-FB50-4965-DB0E-869C1912484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b="1" err="1"/>
                  <a:t>AdaGrad</a:t>
                </a:r>
                <a:r>
                  <a:rPr lang="en-US" b="1"/>
                  <a:t>*</a:t>
                </a:r>
                <a:r>
                  <a:rPr lang="en-US"/>
                  <a:t> (Adaptive Gradient) reduces learning rate on dimensions with greatest curvature (largest gradient magnitude). 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/>
                  <a:t>Scale the learning rate by the running sum of squared gradients.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d>
                                <m:dPr>
                                  <m:ctrlPr>
                                    <a:rPr lang="en-US" b="1" i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1" i="0" smtClean="0">
                                      <a:latin typeface="Cambria Math" panose="02040503050406030204" pitchFamily="18" charset="0"/>
                                    </a:rPr>
                                    <m:t>𝐰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/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𝜂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Sup>
                                <m:sSub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sup>
                              </m:sSubSup>
                            </m:e>
                          </m:rad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𝛿</m:t>
                          </m:r>
                        </m:den>
                      </m:f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𝐸</m:t>
                          </m:r>
                          <m:d>
                            <m:dPr>
                              <m:ctrlPr>
                                <a:rPr lang="en-US" b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>
                                  <a:latin typeface="Cambria Math" panose="02040503050406030204" pitchFamily="18" charset="0"/>
                                </a:rPr>
                                <m:t>𝐰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/>
              </a:p>
              <a:p>
                <a:pPr>
                  <a:spcAft>
                    <a:spcPts val="1200"/>
                  </a:spcAft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≈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−8</m:t>
                        </m:r>
                      </m:sup>
                    </m:sSup>
                  </m:oMath>
                </a14:m>
                <a:r>
                  <a:rPr lang="en-US"/>
                  <a:t> is a small constant </a:t>
                </a:r>
                <a:br>
                  <a:rPr lang="en-US"/>
                </a:br>
                <a:r>
                  <a:rPr lang="en-US"/>
                  <a:t>for numerical stability.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9F648D2-FB50-4965-DB0E-869C1912484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  <a:blipFill>
                <a:blip r:embed="rId3"/>
                <a:stretch>
                  <a:fillRect l="-1054" t="-2715" b="-10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BB6A519B-46F0-EE6A-A14D-94A3D8C8D815}"/>
              </a:ext>
            </a:extLst>
          </p:cNvPr>
          <p:cNvSpPr txBox="1"/>
          <p:nvPr/>
        </p:nvSpPr>
        <p:spPr>
          <a:xfrm>
            <a:off x="9020974" y="6436824"/>
            <a:ext cx="3114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*Developed at UC Berkeley</a:t>
            </a:r>
          </a:p>
        </p:txBody>
      </p:sp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1EB3CE7A-76EC-6FE5-3A32-3550663D12DE}"/>
              </a:ext>
            </a:extLst>
          </p:cNvPr>
          <p:cNvSpPr/>
          <p:nvPr/>
        </p:nvSpPr>
        <p:spPr>
          <a:xfrm>
            <a:off x="8823541" y="3035808"/>
            <a:ext cx="2924974" cy="963168"/>
          </a:xfrm>
          <a:prstGeom prst="wedgeRoundRectCallout">
            <a:avLst>
              <a:gd name="adj1" fmla="val -67033"/>
              <a:gd name="adj2" fmla="val -37499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/>
              <a:t>Tracking Magnitude</a:t>
            </a:r>
          </a:p>
          <a:p>
            <a:pPr algn="ctr"/>
            <a:r>
              <a:rPr lang="en-US" sz="2000"/>
              <a:t>(terms squared)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EBF008DB-5DC1-5985-BB3A-282BDD5E13FB}"/>
              </a:ext>
            </a:extLst>
          </p:cNvPr>
          <p:cNvSpPr/>
          <p:nvPr/>
        </p:nvSpPr>
        <p:spPr>
          <a:xfrm>
            <a:off x="5839652" y="5615678"/>
            <a:ext cx="2924974" cy="546116"/>
          </a:xfrm>
          <a:prstGeom prst="wedgeRoundRectCallout">
            <a:avLst>
              <a:gd name="adj1" fmla="val -33097"/>
              <a:gd name="adj2" fmla="val -88938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/>
              <a:t>Scaled Learning Rate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44EE59C-4ABB-BEA9-D59F-F0E140CA743C}"/>
              </a:ext>
            </a:extLst>
          </p:cNvPr>
          <p:cNvSpPr/>
          <p:nvPr/>
        </p:nvSpPr>
        <p:spPr>
          <a:xfrm>
            <a:off x="9214680" y="4406219"/>
            <a:ext cx="2727541" cy="1776096"/>
          </a:xfrm>
          <a:prstGeom prst="roundRect">
            <a:avLst>
              <a:gd name="adj" fmla="val 10105"/>
            </a:avLst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u="sng"/>
              <a:t>Issue:</a:t>
            </a:r>
          </a:p>
          <a:p>
            <a:r>
              <a:rPr lang="en-US"/>
              <a:t>Large initial gradients result in overly small learning rates near convergence</a:t>
            </a:r>
            <a:r>
              <a:rPr lang="en-US" sz="20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0130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uiExpand="1" build="p"/>
      <p:bldP spid="5" grpId="0" animBg="1"/>
      <p:bldP spid="6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F588A-A32F-7CA7-2A84-D9BB26D92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DD5C0-5963-4F85-FF79-426C5F5E1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Adaptive Learning Rates – </a:t>
            </a:r>
            <a:r>
              <a:rPr lang="en-US" err="1"/>
              <a:t>RMSProp</a:t>
            </a:r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8A8ACD-2246-A830-7835-C4E6C136B35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b="1" err="1">
                    <a:solidFill>
                      <a:schemeClr val="accent2">
                        <a:lumMod val="75000"/>
                      </a:schemeClr>
                    </a:solidFill>
                  </a:rPr>
                  <a:t>RMSProp</a:t>
                </a:r>
                <a:r>
                  <a:rPr lang="en-US"/>
                  <a:t> focuses on the </a:t>
                </a:r>
                <a:r>
                  <a:rPr lang="en-US" b="1"/>
                  <a:t>most recent gradients </a:t>
                </a:r>
                <a:r>
                  <a:rPr lang="en-US"/>
                  <a:t>by replacing the sum with an </a:t>
                </a:r>
                <a:r>
                  <a:rPr lang="en-US" b="1"/>
                  <a:t>exponentially weighted average:</a:t>
                </a:r>
              </a:p>
              <a:p>
                <a:pPr marL="2744788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d>
                                <m:dPr>
                                  <m:ctrlPr>
                                    <a:rPr lang="en-US" b="1" i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1" i="0" smtClean="0">
                                      <a:latin typeface="Cambria Math" panose="02040503050406030204" pitchFamily="18" charset="0"/>
                                    </a:rPr>
                                    <m:t>𝐰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/>
              </a:p>
              <a:p>
                <a:pPr marL="2744788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  <m:d>
                                <m:dPr>
                                  <m:ctrlPr>
                                    <a:rPr lang="en-US" b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</a:rPr>
                                    <m:t>𝐰</m:t>
                                  </m:r>
                                </m:e>
                              </m:d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/>
              </a:p>
              <a:p>
                <a:pPr marL="2744788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Sup>
                        <m:sSubSupPr>
                          <m:ctrlPr>
                            <a:rPr lang="en-US" b="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bSup>
                      <m:r>
                        <a:rPr lang="en-US" b="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b="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−1)</m:t>
                          </m:r>
                        </m:sup>
                      </m:sSubSup>
                      <m:r>
                        <a:rPr lang="en-US" b="0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𝜂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b="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Sup>
                                <m:sSubSupPr>
                                  <m:ctrlP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  <m:sup>
                                  <m: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sup>
                              </m:sSubSup>
                            </m:e>
                          </m:rad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𝛿</m:t>
                          </m:r>
                        </m:den>
                      </m:f>
                      <m:d>
                        <m:dPr>
                          <m:ctrlPr>
                            <a:rPr lang="en-US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num>
                            <m:den>
                              <m:r>
                                <a:rPr lang="en-US" b="0" i="1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n-US" b="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den>
                          </m:f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𝐸</m:t>
                          </m:r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1" i="0">
                              <a:latin typeface="Cambria Math" panose="02040503050406030204" pitchFamily="18" charset="0"/>
                            </a:rPr>
                            <m:t>𝐰</m:t>
                          </m:r>
                          <m:r>
                            <a:rPr lang="en-US" b="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US"/>
              </a:p>
              <a:p>
                <a:pPr>
                  <a:spcAft>
                    <a:spcPts val="1200"/>
                  </a:spcAft>
                </a:pPr>
                <a:r>
                  <a:rPr lang="en-US"/>
                  <a:t>Initialize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sup>
                    </m:sSubSup>
                    <m:r>
                      <a:rPr lang="en-US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/>
                  <a:t>. The </a:t>
                </a:r>
                <a:r>
                  <a:rPr lang="en-US">
                    <a:solidFill>
                      <a:schemeClr val="accent3"/>
                    </a:solidFill>
                  </a:rPr>
                  <a:t>hyperparameter </a:t>
                </a:r>
                <a14:m>
                  <m:oMath xmlns:m="http://schemas.openxmlformats.org/officeDocument/2006/math">
                    <m:r>
                      <a:rPr lang="en-US" b="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en-US">
                    <a:solidFill>
                      <a:schemeClr val="accent3"/>
                    </a:solidFill>
                  </a:rPr>
                  <a:t> </a:t>
                </a:r>
                <a:r>
                  <a:rPr lang="en-US"/>
                  <a:t>is typically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𝛽</m:t>
                    </m:r>
                    <m:r>
                      <a:rPr lang="en-US" b="0" i="1">
                        <a:latin typeface="Cambria Math" panose="02040503050406030204" pitchFamily="18" charset="0"/>
                      </a:rPr>
                      <m:t>=0.9</m:t>
                    </m:r>
                  </m:oMath>
                </a14:m>
                <a:r>
                  <a:rPr lang="en-US"/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8A8ACD-2246-A830-7835-C4E6C136B35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  <a:blipFill>
                <a:blip r:embed="rId3"/>
                <a:stretch>
                  <a:fillRect l="-948" t="-1889" b="-20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ight Arrow 8">
            <a:extLst>
              <a:ext uri="{FF2B5EF4-FFF2-40B4-BE49-F238E27FC236}">
                <a16:creationId xmlns:a16="http://schemas.microsoft.com/office/drawing/2014/main" id="{92B40341-1048-7063-B64D-2FD4918AA212}"/>
              </a:ext>
            </a:extLst>
          </p:cNvPr>
          <p:cNvSpPr/>
          <p:nvPr/>
        </p:nvSpPr>
        <p:spPr>
          <a:xfrm>
            <a:off x="1192378" y="2614353"/>
            <a:ext cx="1662989" cy="775855"/>
          </a:xfrm>
          <a:prstGeom prst="rightArrow">
            <a:avLst>
              <a:gd name="adj1" fmla="val 67143"/>
              <a:gd name="adj2" fmla="val 4857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err="1"/>
              <a:t>AdaGrad</a:t>
            </a:r>
            <a:endParaRPr lang="en-US" b="1"/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7EAEED6A-13C9-4451-26AB-61AF6530AAB0}"/>
              </a:ext>
            </a:extLst>
          </p:cNvPr>
          <p:cNvSpPr/>
          <p:nvPr/>
        </p:nvSpPr>
        <p:spPr>
          <a:xfrm>
            <a:off x="1192378" y="3809169"/>
            <a:ext cx="1662989" cy="775855"/>
          </a:xfrm>
          <a:prstGeom prst="rightArrow">
            <a:avLst>
              <a:gd name="adj1" fmla="val 67143"/>
              <a:gd name="adj2" fmla="val 48571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err="1">
                <a:solidFill>
                  <a:schemeClr val="accent1"/>
                </a:solidFill>
              </a:rPr>
              <a:t>RMSProp</a:t>
            </a:r>
            <a:endParaRPr lang="en-US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0850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D4253-90AB-F931-D97E-CBE374103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Adam = </a:t>
            </a:r>
            <a:r>
              <a:rPr lang="en-US" err="1"/>
              <a:t>RMSProp</a:t>
            </a:r>
            <a:r>
              <a:rPr lang="en-US"/>
              <a:t> + Momentum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34BAC31-A281-AE0F-421B-614E92C314C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377242"/>
                <a:ext cx="11567160" cy="534359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400"/>
                  <a:t>Adam (adaptive moments) combines </a:t>
                </a:r>
                <a:r>
                  <a:rPr lang="en-US" sz="2400" err="1"/>
                  <a:t>RMSProp</a:t>
                </a:r>
                <a:r>
                  <a:rPr lang="en-US" sz="2400"/>
                  <a:t> with momentum. </a:t>
                </a:r>
              </a:p>
              <a:p>
                <a:pPr marL="1838325" indent="0">
                  <a:spcAft>
                    <a:spcPts val="1200"/>
                  </a:spcAft>
                  <a:buNone/>
                </a:pPr>
                <a:r>
                  <a:rPr lang="en-US" sz="240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𝜕</m:t>
                            </m:r>
                          </m:num>
                          <m:den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den>
                        </m:f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𝐸</m:t>
                        </m:r>
                        <m:d>
                          <m:dPr>
                            <m:ctrlPr>
                              <a:rPr lang="en-US" sz="2400" b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>
                                <a:latin typeface="Cambria Math" panose="02040503050406030204" pitchFamily="18" charset="0"/>
                              </a:rPr>
                              <m:t>𝐰</m:t>
                            </m:r>
                          </m:e>
                        </m:d>
                      </m:e>
                    </m:d>
                  </m:oMath>
                </a14:m>
                <a:endParaRPr lang="en-US" sz="2400"/>
              </a:p>
              <a:p>
                <a:pPr marL="1838325" indent="0">
                  <a:spcAft>
                    <a:spcPts val="1200"/>
                  </a:spcAft>
                  <a:buNone/>
                </a:pPr>
                <a:r>
                  <a:rPr lang="en-US" sz="240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</m:num>
                              <m:den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𝜕</m:t>
                                </m:r>
                                <m:sSub>
                                  <m:sSub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  <m:t>𝑤</m:t>
                                    </m:r>
                                  </m:e>
                                  <m:sub>
                                    <m: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den>
                            </m:f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  <m:d>
                              <m:dPr>
                                <m:ctrlPr>
                                  <a:rPr lang="en-US" sz="2400" b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1">
                                    <a:latin typeface="Cambria Math" panose="02040503050406030204" pitchFamily="18" charset="0"/>
                                  </a:rPr>
                                  <m:t>𝐰</m:t>
                                </m:r>
                              </m:e>
                            </m:d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/>
              </a:p>
              <a:p>
                <a:pPr marL="1838325" indent="0">
                  <a:spcAft>
                    <a:spcPts val="1200"/>
                  </a:spcAft>
                  <a:buNone/>
                </a:pPr>
                <a:r>
                  <a:rPr lang="en-US" sz="240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𝜂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bSup>
                      </m:num>
                      <m:den>
                        <m:rad>
                          <m:radPr>
                            <m:deg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Sup>
                              <m:sSub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  <m:sup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sup>
                            </m:sSubSup>
                          </m:e>
                        </m:rad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𝛿</m:t>
                        </m:r>
                      </m:den>
                    </m:f>
                  </m:oMath>
                </a14:m>
                <a:endParaRPr lang="en-US" sz="2400"/>
              </a:p>
              <a:p>
                <a:pPr>
                  <a:spcAft>
                    <a:spcPts val="600"/>
                  </a:spcAft>
                </a:pPr>
                <a:r>
                  <a:rPr lang="en-US" sz="2400"/>
                  <a:t>Initialize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/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sup>
                    </m:sSubSup>
                    <m:r>
                      <a:rPr lang="en-US" sz="24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/>
                  <a:t>.</a:t>
                </a:r>
              </a:p>
              <a:p>
                <a:pPr>
                  <a:spcAft>
                    <a:spcPts val="600"/>
                  </a:spcAft>
                </a:pPr>
                <a:r>
                  <a:rPr lang="en-US" sz="2400"/>
                  <a:t>Typical values: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=0.9</m:t>
                    </m:r>
                  </m:oMath>
                </a14:m>
                <a:r>
                  <a:rPr lang="en-US" sz="240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=0.99</m:t>
                    </m:r>
                  </m:oMath>
                </a14:m>
                <a:r>
                  <a:rPr lang="en-US" sz="2400"/>
                  <a:t> (Bishop) 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=0.999</m:t>
                    </m:r>
                  </m:oMath>
                </a14:m>
                <a:r>
                  <a:rPr lang="en-US" sz="2400"/>
                  <a:t> (</a:t>
                </a:r>
                <a:r>
                  <a:rPr lang="en-US" sz="2400" err="1"/>
                  <a:t>PyTorch</a:t>
                </a:r>
                <a:r>
                  <a:rPr lang="en-US" sz="2400"/>
                  <a:t>).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 b="1"/>
                  <a:t>Adam (variants) are the most widely used gradient descent update</a:t>
                </a:r>
                <a:r>
                  <a:rPr lang="en-US" sz="2000"/>
                  <a:t>.</a:t>
                </a:r>
                <a:endParaRPr lang="en-US" sz="2000" i="1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34BAC31-A281-AE0F-421B-614E92C314C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377242"/>
                <a:ext cx="11567160" cy="5343598"/>
              </a:xfrm>
              <a:blipFill>
                <a:blip r:embed="rId3"/>
                <a:stretch>
                  <a:fillRect l="-790" t="-21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ight Arrow 3">
            <a:extLst>
              <a:ext uri="{FF2B5EF4-FFF2-40B4-BE49-F238E27FC236}">
                <a16:creationId xmlns:a16="http://schemas.microsoft.com/office/drawing/2014/main" id="{E98AA9DF-2D52-3BDD-8606-EF15F0D93546}"/>
              </a:ext>
            </a:extLst>
          </p:cNvPr>
          <p:cNvSpPr/>
          <p:nvPr/>
        </p:nvSpPr>
        <p:spPr>
          <a:xfrm>
            <a:off x="499871" y="3002511"/>
            <a:ext cx="1672743" cy="599083"/>
          </a:xfrm>
          <a:prstGeom prst="rightArrow">
            <a:avLst>
              <a:gd name="adj1" fmla="val 67143"/>
              <a:gd name="adj2" fmla="val 48571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err="1">
                <a:solidFill>
                  <a:schemeClr val="accent1"/>
                </a:solidFill>
              </a:rPr>
              <a:t>RMSProp</a:t>
            </a:r>
            <a:endParaRPr lang="en-US" sz="1600" b="1">
              <a:solidFill>
                <a:schemeClr val="accent1"/>
              </a:solidFill>
            </a:endParaRP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582D7B50-BF2A-3C32-65EA-FC59EE601669}"/>
              </a:ext>
            </a:extLst>
          </p:cNvPr>
          <p:cNvSpPr/>
          <p:nvPr/>
        </p:nvSpPr>
        <p:spPr>
          <a:xfrm>
            <a:off x="499871" y="2005590"/>
            <a:ext cx="1672743" cy="599083"/>
          </a:xfrm>
          <a:prstGeom prst="rightArrow">
            <a:avLst>
              <a:gd name="adj1" fmla="val 67143"/>
              <a:gd name="adj2" fmla="val 48571"/>
            </a:avLst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>
                <a:solidFill>
                  <a:schemeClr val="bg1"/>
                </a:solidFill>
              </a:rPr>
              <a:t>Momentum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29981C14-3C8A-0390-0400-8A82D796848D}"/>
              </a:ext>
            </a:extLst>
          </p:cNvPr>
          <p:cNvSpPr/>
          <p:nvPr/>
        </p:nvSpPr>
        <p:spPr>
          <a:xfrm>
            <a:off x="499871" y="3826303"/>
            <a:ext cx="1672743" cy="797379"/>
          </a:xfrm>
          <a:prstGeom prst="rightArrow">
            <a:avLst>
              <a:gd name="adj1" fmla="val 67143"/>
              <a:gd name="adj2" fmla="val 48571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>
                <a:solidFill>
                  <a:schemeClr val="bg1"/>
                </a:solidFill>
              </a:rPr>
              <a:t>Gradient</a:t>
            </a:r>
          </a:p>
          <a:p>
            <a:r>
              <a:rPr lang="en-US" sz="1600" b="1">
                <a:solidFill>
                  <a:schemeClr val="bg1"/>
                </a:solidFill>
              </a:rPr>
              <a:t>Update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A3F39CB-A47F-5A65-4F7B-8D1D83CA7E6C}"/>
                  </a:ext>
                </a:extLst>
              </p:cNvPr>
              <p:cNvSpPr txBox="1"/>
              <p:nvPr/>
            </p:nvSpPr>
            <p:spPr>
              <a:xfrm>
                <a:off x="8493252" y="2033123"/>
                <a:ext cx="3386327" cy="320927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2000"/>
                  <a:t>Bias Corrected Version:</a:t>
                </a:r>
              </a:p>
              <a:p>
                <a:pPr marL="120650"/>
                <a:r>
                  <a:rPr lang="en-US" sz="2000" b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̂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acc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b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bSup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sup>
                        </m:sSubSup>
                      </m:den>
                    </m:f>
                  </m:oMath>
                </a14:m>
                <a:endParaRPr lang="en-US" sz="2000"/>
              </a:p>
              <a:p>
                <a:pPr marL="120650"/>
                <a:r>
                  <a:rPr lang="en-US" sz="200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̂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bSup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d>
                              <m:d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bSup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1−</m:t>
                        </m:r>
                        <m:sSubSup>
                          <m:sSub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sup>
                        </m:sSubSup>
                      </m:den>
                    </m:f>
                  </m:oMath>
                </a14:m>
                <a:endParaRPr lang="en-US" sz="2000"/>
              </a:p>
              <a:p>
                <a:pPr marL="120650"/>
                <a:r>
                  <a:rPr lang="en-US" sz="200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bSup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sup>
                    </m:sSubSup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𝜂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sSubSup>
                              <m:sSubSupPr>
                                <m:ctrlPr>
                                  <a:rPr lang="en-US" sz="2000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̂"/>
                                    <m:ctrlPr>
                                      <a:rPr lang="en-US" sz="2000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000" b="0" i="1" dirty="0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  <m:sup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sup>
                            </m:sSubSup>
                          </m:e>
                        </m:rad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𝛿</m:t>
                        </m:r>
                      </m:den>
                    </m:f>
                    <m:sSubSup>
                      <m:sSubSup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̂"/>
                            <m:ctrlP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bSup>
                  </m:oMath>
                </a14:m>
                <a:endParaRPr lang="en-US" sz="2000"/>
              </a:p>
              <a:p>
                <a:pPr marL="120650"/>
                <a:r>
                  <a:rPr lang="en-US" sz="2000"/>
                  <a:t>Corrects the initialization bias of the moment estimates toward zero.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A3F39CB-A47F-5A65-4F7B-8D1D83CA7E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93252" y="2033123"/>
                <a:ext cx="3386327" cy="3209276"/>
              </a:xfrm>
              <a:prstGeom prst="rect">
                <a:avLst/>
              </a:prstGeom>
              <a:blipFill>
                <a:blip r:embed="rId4"/>
                <a:stretch>
                  <a:fillRect l="-1613" t="-947" r="-2688" b="-2273"/>
                </a:stretch>
              </a:blipFill>
              <a:ln>
                <a:solidFill>
                  <a:schemeClr val="tx2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341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B065D-BB2C-D539-2A61-CFB848A2E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40218FB-4F40-1450-C7BE-591279B1E41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Adam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66F0BCD-7B6F-33F3-84B5-7E1266915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3F493C-B192-BBA3-FFC2-AFB5FA8288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675"/>
          <a:stretch>
            <a:fillRect/>
          </a:stretch>
        </p:blipFill>
        <p:spPr>
          <a:xfrm>
            <a:off x="4806777" y="1071797"/>
            <a:ext cx="7253641" cy="471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050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EF881-5AAE-5E4C-5701-C55B251CE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 Schedules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4A9AA45-4C97-B580-61A3-62A07AE1B00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spcBef>
                    <a:spcPts val="400"/>
                  </a:spcBef>
                  <a:spcAft>
                    <a:spcPts val="1200"/>
                  </a:spcAft>
                  <a:buNone/>
                </a:pPr>
                <a:r>
                  <a:rPr lang="en-US" dirty="0"/>
                  <a:t>A </a:t>
                </a:r>
                <a:r>
                  <a:rPr lang="en-US" b="1" dirty="0"/>
                  <a:t>larger initial learning rate </a:t>
                </a:r>
                <a:r>
                  <a:rPr lang="en-US" dirty="0"/>
                  <a:t>can accelerate convergence but to </a:t>
                </a:r>
                <a:r>
                  <a:rPr lang="en-US" b="1" dirty="0"/>
                  <a:t>ensure convergence </a:t>
                </a:r>
                <a:r>
                  <a:rPr lang="en-US" dirty="0"/>
                  <a:t>we often</a:t>
                </a:r>
                <a:r>
                  <a:rPr lang="en-US" b="1" dirty="0"/>
                  <a:t> reduce the learning rate across iterations</a:t>
                </a:r>
                <a:r>
                  <a:rPr lang="en-US" dirty="0"/>
                  <a:t>.</a:t>
                </a:r>
              </a:p>
              <a:p>
                <a:pPr>
                  <a:spcBef>
                    <a:spcPts val="400"/>
                  </a:spcBef>
                  <a:spcAft>
                    <a:spcPts val="600"/>
                  </a:spcAft>
                </a:pPr>
                <a:r>
                  <a:rPr lang="en-US" sz="2400" b="1" dirty="0"/>
                  <a:t>Linear Schedule: </a:t>
                </a:r>
                <a:r>
                  <a:rPr lang="en-US" sz="2400" dirty="0"/>
                  <a:t>interpolates between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</m:sSub>
                  </m:oMath>
                </a14:m>
                <a:r>
                  <a:rPr lang="en-US" sz="2400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end</m:t>
                        </m:r>
                      </m:sub>
                    </m:sSub>
                  </m:oMath>
                </a14:m>
                <a:r>
                  <a:rPr lang="en-US" sz="2400" dirty="0"/>
                  <a:t> over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US" sz="2400" dirty="0"/>
                  <a:t> iterations</a:t>
                </a:r>
                <a:endParaRPr lang="en-US" sz="2400" i="1" dirty="0">
                  <a:latin typeface="Cambria Math" panose="02040503050406030204" pitchFamily="18" charset="0"/>
                </a:endParaRPr>
              </a:p>
              <a:p>
                <a:pPr marL="0" indent="0" algn="ctr">
                  <a:spcBef>
                    <a:spcPts val="400"/>
                  </a:spcBef>
                  <a:spcAft>
                    <a:spcPts val="600"/>
                  </a:spcAft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p>
                        <m:d>
                          <m:d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p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num>
                          <m:den>
                            <m:r>
                              <a:rPr lang="en-US" sz="2400" b="0" i="1" smtClean="0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den>
                        </m:f>
                      </m:e>
                    </m:d>
                    <m:sSub>
                      <m:sSubPr>
                        <m:ctrlPr>
                          <a:rPr lang="en-US" sz="24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num>
                          <m:den>
                            <m:r>
                              <a:rPr lang="en-US" sz="2400" b="0" i="1" smtClean="0">
                                <a:solidFill>
                                  <a:schemeClr val="accent3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den>
                        </m:f>
                      </m:e>
                    </m:d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end</m:t>
                        </m:r>
                      </m:sub>
                    </m:sSub>
                  </m:oMath>
                </a14:m>
                <a:r>
                  <a:rPr lang="en-US" sz="2400" dirty="0"/>
                  <a:t> </a:t>
                </a:r>
                <a:endParaRPr lang="en-US" sz="2000" dirty="0"/>
              </a:p>
              <a:p>
                <a:pPr>
                  <a:spcBef>
                    <a:spcPts val="400"/>
                  </a:spcBef>
                  <a:spcAft>
                    <a:spcPts val="600"/>
                  </a:spcAft>
                </a:pPr>
                <a:r>
                  <a:rPr lang="en-US" sz="2400" b="1" dirty="0"/>
                  <a:t>Power-law Schedule: </a:t>
                </a:r>
                <a:r>
                  <a:rPr lang="en-US" sz="2400" dirty="0"/>
                  <a:t>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</m:sSub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400" dirty="0"/>
                  <a:t>, and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b="1" dirty="0">
                    <a:solidFill>
                      <a:schemeClr val="accent3"/>
                    </a:solidFill>
                  </a:rPr>
                  <a:t>hyperparameters</a:t>
                </a:r>
              </a:p>
              <a:p>
                <a:pPr marL="0" indent="0">
                  <a:spcBef>
                    <a:spcPts val="40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 b="0" i="0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start</m:t>
                          </m:r>
                        </m:sub>
                      </m:sSub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</m:num>
                                <m:den>
                                  <m:r>
                                    <a:rPr lang="en-US" sz="2400" b="0" i="1" smtClean="0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</m:oMath>
                  </m:oMathPara>
                </a14:m>
                <a:endParaRPr lang="en-US" sz="2400" dirty="0"/>
              </a:p>
              <a:p>
                <a:pPr>
                  <a:spcBef>
                    <a:spcPts val="400"/>
                  </a:spcBef>
                  <a:spcAft>
                    <a:spcPts val="600"/>
                  </a:spcAft>
                </a:pPr>
                <a:r>
                  <a:rPr lang="en-US" sz="2400" b="1" dirty="0"/>
                  <a:t>Step Decay:</a:t>
                </a:r>
                <a:r>
                  <a:rPr lang="en-US" sz="2400" dirty="0"/>
                  <a:t>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start</m:t>
                        </m:r>
                      </m:sub>
                    </m:sSub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en-US" sz="2400" dirty="0"/>
                  <a:t>, and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en-US" sz="2400" dirty="0"/>
                  <a:t> hyperparameters</a:t>
                </a:r>
              </a:p>
              <a:p>
                <a:pPr marL="0" indent="0">
                  <a:spcBef>
                    <a:spcPts val="40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start</m:t>
                          </m:r>
                        </m:sub>
                      </m:sSub>
                      <m:sSup>
                        <m:sSupPr>
                          <m:ctrlP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d>
                            <m:dPr>
                              <m:begChr m:val="⌊"/>
                              <m:endChr m:val="⌋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solidFill>
                                        <a:schemeClr val="accent3"/>
                                      </a:solidFill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den>
                              </m:f>
                            </m:e>
                          </m:d>
                        </m:sup>
                      </m:sSup>
                    </m:oMath>
                  </m:oMathPara>
                </a14:m>
                <a:endParaRPr lang="en-US" sz="2400" dirty="0"/>
              </a:p>
              <a:p>
                <a:pPr>
                  <a:spcBef>
                    <a:spcPts val="400"/>
                  </a:spcBef>
                  <a:spcAft>
                    <a:spcPts val="600"/>
                  </a:spcAft>
                </a:pPr>
                <a:r>
                  <a:rPr lang="en-US" sz="2400" b="1" dirty="0">
                    <a:hlinkClick r:id="rId3"/>
                  </a:rPr>
                  <a:t>Cosine Schedule</a:t>
                </a:r>
                <a:r>
                  <a:rPr lang="en-US" sz="2400" b="1" dirty="0"/>
                  <a:t>: </a:t>
                </a:r>
                <a:r>
                  <a:rPr lang="en-US" sz="2400" dirty="0"/>
                  <a:t>common for large models,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min</m:t>
                        </m:r>
                      </m:sub>
                    </m:sSub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 sz="2400" dirty="0"/>
                  <a:t>, and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b="1" dirty="0">
                    <a:solidFill>
                      <a:schemeClr val="accent3"/>
                    </a:solidFill>
                  </a:rPr>
                  <a:t>hyperparameters</a:t>
                </a:r>
              </a:p>
              <a:p>
                <a:pPr marL="0" indent="0">
                  <a:spcBef>
                    <a:spcPts val="40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p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min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en-US" sz="24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400" b="0" i="0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max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400" b="0" i="0" smtClean="0">
                                  <a:solidFill>
                                    <a:schemeClr val="accent3"/>
                                  </a:solidFill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func>
                            <m:funcPr>
                              <m:ctrlP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400" b="0" i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</m:num>
                                    <m:den>
                                      <m:r>
                                        <a:rPr lang="en-US" sz="2400" b="0" i="1" smtClean="0">
                                          <a:solidFill>
                                            <a:schemeClr val="accent3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den>
                                  </m:f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𝜋</m:t>
                                  </m:r>
                                </m:e>
                              </m:d>
                            </m:e>
                          </m:func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4A9AA45-4C97-B580-61A3-62A07AE1B00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  <a:blipFill>
                <a:blip r:embed="rId4"/>
                <a:stretch>
                  <a:fillRect l="-948" t="-17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74147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CCD51-D60E-F549-B679-DF88266BB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 Warmup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2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200"/>
                  <a:t>Large models are commonly trained with a short </a:t>
                </a:r>
                <a:r>
                  <a:rPr lang="en-US" sz="2200" b="1"/>
                  <a:t>warmup</a:t>
                </a:r>
                <a:r>
                  <a:rPr lang="en-US" sz="2200"/>
                  <a:t>: </a:t>
                </a:r>
              </a:p>
              <a:p>
                <a:pPr>
                  <a:buFont typeface="Wingdings" pitchFamily="2" charset="2"/>
                  <a:buChar char="Ø"/>
                </a:pPr>
                <a:r>
                  <a:rPr lang="en-US" sz="2200" b="1"/>
                  <a:t>Learning rate increases</a:t>
                </a:r>
                <a:r>
                  <a:rPr lang="en-US" sz="2200"/>
                  <a:t> linearly from 0 to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200" b="0" i="0"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</m:oMath>
                </a14:m>
                <a:r>
                  <a:rPr lang="en-US" sz="2200"/>
                  <a:t> over the first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200" b="0" i="1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</m:oMath>
                </a14:m>
                <a:r>
                  <a:rPr lang="en-US" sz="2200"/>
                  <a:t> iterations </a:t>
                </a:r>
              </a:p>
              <a:p>
                <a:pPr>
                  <a:spcAft>
                    <a:spcPts val="1200"/>
                  </a:spcAft>
                  <a:buFont typeface="Wingdings" pitchFamily="2" charset="2"/>
                  <a:buChar char="Ø"/>
                </a:pPr>
                <a:r>
                  <a:rPr lang="en-US" sz="2200" b="1"/>
                  <a:t>Learning rate decays</a:t>
                </a:r>
                <a:r>
                  <a:rPr lang="en-US" sz="2200"/>
                  <a:t>, for example with a cosine schedule:</a:t>
                </a:r>
              </a:p>
              <a:p>
                <a:pPr marL="0" indent="0" algn="ctr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max</m:t>
                          </m:r>
                        </m:sub>
                      </m:sSub>
                      <m:f>
                        <m:f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𝜏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b="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sub>
                          </m:sSub>
                        </m:den>
                      </m:f>
                      <m:r>
                        <a:rPr lang="en-US" sz="2400" b="0" i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sz="2400" b="0" i="0">
                          <a:latin typeface="Cambria Math" panose="02040503050406030204" pitchFamily="18" charset="0"/>
                        </a:rPr>
                        <m:t>for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&lt;</m:t>
                      </m:r>
                      <m:sSub>
                        <m:sSub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</m:oMath>
                  </m:oMathPara>
                </a14:m>
                <a:endParaRPr lang="en-US" sz="2400"/>
              </a:p>
              <a:p>
                <a:pPr marL="0" indent="0" algn="ctr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p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sz="2400" b="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min</m:t>
                          </m:r>
                        </m:sub>
                      </m:sSub>
                      <m:r>
                        <a:rPr lang="en-US" sz="2400" b="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sz="2400" b="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𝜂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400" b="0" i="0">
                                      <a:latin typeface="Cambria Math" panose="02040503050406030204" pitchFamily="18" charset="0"/>
                                    </a:rPr>
                                    <m:t>max</m:t>
                                  </m:r>
                                </m:sub>
                              </m:sSub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𝜂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US" sz="2400" b="0" i="0">
                                      <a:latin typeface="Cambria Math" panose="02040503050406030204" pitchFamily="18" charset="0"/>
                                    </a:rPr>
                                    <m:t>min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1+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cos</m:t>
                          </m:r>
                          <m:d>
                            <m:dPr>
                              <m:ctrlPr>
                                <a:rPr lang="en-US" sz="2400" b="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 i="1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  <m:f>
                                <m:fPr>
                                  <m:ctrlP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</m:d>
                      <m:r>
                        <a:rPr lang="en-US" sz="2400" b="0" i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sz="2400" b="0" i="0">
                          <a:latin typeface="Cambria Math" panose="02040503050406030204" pitchFamily="18" charset="0"/>
                        </a:rPr>
                        <m:t>for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≤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≤</m:t>
                      </m:r>
                      <m:r>
                        <a:rPr lang="en-US" sz="2400" b="0" i="1"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n-US" sz="2400"/>
              </a:p>
              <a:p>
                <a:r>
                  <a:rPr lang="en-US" sz="2200"/>
                  <a:t>Early in training </a:t>
                </a:r>
                <a:r>
                  <a:rPr lang="en-US" sz="2200" b="1"/>
                  <a:t>the gradients can be large</a:t>
                </a:r>
                <a:r>
                  <a:rPr lang="en-US" sz="2200"/>
                  <a:t>, and the </a:t>
                </a:r>
                <a:r>
                  <a:rPr lang="en-US" sz="2200" b="1"/>
                  <a:t>moving averages in Adam </a:t>
                </a:r>
                <a:r>
                  <a:rPr lang="en-US" sz="2200"/>
                  <a:t>are based on only a few steps. Small initial steps </a:t>
                </a:r>
                <a:r>
                  <a:rPr lang="en-US" sz="2200" b="1"/>
                  <a:t>prevent a single large</a:t>
                </a:r>
                <a:r>
                  <a:rPr lang="en-US" sz="2200"/>
                  <a:t>, poorly directed update.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2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latin typeface="Cambria Math" panose="02040503050406030204" pitchFamily="18" charset="0"/>
                          </a:rPr>
                          <m:t>𝑻</m:t>
                        </m:r>
                      </m:e>
                      <m:sub>
                        <m:r>
                          <a:rPr lang="en-US" sz="2200" b="1" i="1">
                            <a:latin typeface="Cambria Math" panose="02040503050406030204" pitchFamily="18" charset="0"/>
                          </a:rPr>
                          <m:t>𝒘</m:t>
                        </m:r>
                      </m:sub>
                    </m:sSub>
                  </m:oMath>
                </a14:m>
                <a:r>
                  <a:rPr lang="en-US" sz="2200" b="1"/>
                  <a:t> is typically a small fraction </a:t>
                </a:r>
                <a:r>
                  <a:rPr lang="en-US" sz="2200"/>
                  <a:t>of  the number of iterations </a:t>
                </a:r>
                <a14:m>
                  <m:oMath xmlns:m="http://schemas.openxmlformats.org/officeDocument/2006/math">
                    <m:r>
                      <a:rPr lang="en-US" sz="2200" b="0" i="1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US" sz="2200"/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3FACFC4-9201-E363-4980-C6549878C8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20"/>
              </a:xfrm>
              <a:blipFill>
                <a:blip r:embed="rId3"/>
                <a:stretch>
                  <a:fillRect l="-685" t="-1535" r="-8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75667-2351-D70F-7199-4D05A861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776588-B69C-3DDC-FC07-D3C5F9162F0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Learning Rate Schedules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79990E0-FCA0-25BA-58B0-6B4FAE106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99B73A-3F21-F32E-6D1E-1972F4C60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121" y="731078"/>
            <a:ext cx="9153879" cy="585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321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C96711-D543-023F-09B2-41BE62A43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4C43D-5AF9-0894-0FA7-63FD20C4B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Batch 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E8001B9-92C2-A5E7-088F-6B72B1AFDC8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0" y="1424540"/>
                <a:ext cx="11879579" cy="5315894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US"/>
                  <a:t>Update the weights by moving in the </a:t>
                </a:r>
                <a:r>
                  <a:rPr lang="en-US" b="1"/>
                  <a:t>opposite direction</a:t>
                </a:r>
                <a:r>
                  <a:rPr lang="en-US"/>
                  <a:t> of the gradient:</a:t>
                </a:r>
                <a:endParaRPr lang="en-US" b="1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:endParaRPr lang="en-US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Initialize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()</m:t>
                    </m:r>
                  </m:oMath>
                </a14:m>
                <a:r>
                  <a:rPr lang="en-US"/>
                  <a:t> typically a small random value (more on this later)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/>
                  <a:t> stopping condition (e.g., </a:t>
                </a:r>
                <a14:m>
                  <m:oMath xmlns:m="http://schemas.openxmlformats.org/officeDocument/2006/math">
                    <m:d>
                      <m:dPr>
                        <m:begChr m:val="‖"/>
                        <m:endChr m:val="‖"/>
                        <m:ctrlPr>
                          <a:rPr lang="en-US" b="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>
                            <a:latin typeface="Cambria Math" panose="02040503050406030204" pitchFamily="18" charset="0"/>
                          </a:rPr>
                          <m:t>𝛥</m:t>
                        </m:r>
                        <m:sSup>
                          <m:sSupPr>
                            <m:ctrlPr>
                              <a:rPr lang="en-US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0">
                                <a:latin typeface="Cambria Math" panose="02040503050406030204" pitchFamily="18" charset="0"/>
                              </a:rPr>
                              <m:t>𝐰</m:t>
                            </m:r>
                          </m:e>
                          <m:sup>
                            <m:r>
                              <a:rPr lang="en-US" b="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b="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b="0" i="1">
                                <a:latin typeface="Cambria Math" panose="02040503050406030204" pitchFamily="18" charset="0"/>
                              </a:rPr>
                              <m:t>−1)</m:t>
                            </m:r>
                          </m:sup>
                        </m:sSup>
                      </m:e>
                    </m:d>
                    <m:r>
                      <a:rPr lang="en-US" b="0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b="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/>
                  <a:t>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Step</m:t>
                    </m:r>
                    <m:d>
                      <m:dPr>
                        <m:ctrlPr>
                          <a:rPr lang="en-US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∇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  <m:d>
                          <m:dPr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1" i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nor/>
                                  </m:rPr>
                                  <a:rPr lang="en-US" b="1" i="0">
                                    <a:latin typeface="Cambria Math" panose="02040503050406030204" pitchFamily="18" charset="0"/>
                                  </a:rPr>
                                  <m:t>w</m:t>
                                </m:r>
                              </m:e>
                              <m:sup>
                                <m:d>
                                  <m:d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d>
                              </m:sup>
                            </m:sSup>
                          </m:e>
                        </m:d>
                        <m:r>
                          <a:rPr lang="en-US" b="1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𝜏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</m:d>
                  </m:oMath>
                </a14:m>
                <a:r>
                  <a:rPr lang="en-US"/>
                  <a:t> defines how the gradient is used to compute</a:t>
                </a:r>
                <a14:m>
                  <m:oMath xmlns:m="http://schemas.openxmlformats.org/officeDocument/2006/math">
                    <m:r>
                      <a:rPr lang="en-US" b="0" i="0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b="1" i="0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w</m:t>
                        </m:r>
                      </m:e>
                      <m:sup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  <m:r>
                          <a:rPr lang="en-US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−1)</m:t>
                        </m:r>
                      </m:sup>
                    </m:sSup>
                  </m:oMath>
                </a14:m>
                <a:endParaRPr lang="en-US">
                  <a:solidFill>
                    <a:schemeClr val="accent5"/>
                  </a:solidFill>
                </a:endParaRPr>
              </a:p>
              <a:p>
                <a:r>
                  <a:rPr lang="en-US"/>
                  <a:t>This is where the update rule (e.g., momentum or Adam) is implemented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E8001B9-92C2-A5E7-088F-6B72B1AFDC8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0" y="1424540"/>
                <a:ext cx="11879579" cy="5315894"/>
              </a:xfrm>
              <a:blipFill>
                <a:blip r:embed="rId3"/>
                <a:stretch>
                  <a:fillRect l="-924" t="-18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F6F9B13-95BD-693E-709E-03BF7C59037A}"/>
                  </a:ext>
                </a:extLst>
              </p:cNvPr>
              <p:cNvSpPr txBox="1"/>
              <p:nvPr/>
            </p:nvSpPr>
            <p:spPr>
              <a:xfrm>
                <a:off x="2333393" y="2032067"/>
                <a:ext cx="7525214" cy="1972143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p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Initialize</m:t>
                      </m:r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()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range(1,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 b="0" i="0" dirty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Step</m:t>
                      </m:r>
                      <m:d>
                        <m:dPr>
                          <m:ctrl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8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  <m:d>
                            <m:d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8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</m:d>
                    </m:oMath>
                  </m:oMathPara>
                </a14:m>
                <a:endParaRPr lang="en-US" sz="2800" b="1"/>
              </a:p>
              <a:p>
                <a:pPr marL="466725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F6F9B13-95BD-693E-709E-03BF7C5903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393" y="2032067"/>
                <a:ext cx="7525214" cy="1972143"/>
              </a:xfrm>
              <a:prstGeom prst="rect">
                <a:avLst/>
              </a:prstGeom>
              <a:blipFill>
                <a:blip r:embed="rId4"/>
                <a:stretch>
                  <a:fillRect l="-404" b="-61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87796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687D5-64F0-0B3E-C7B8-18BEB7F28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836FBF7-AF43-70B8-2E64-3DBD443EB7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FC4547D-8193-4251-2CDA-615770A32D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Approximating Gradient Descent</a:t>
            </a:r>
          </a:p>
        </p:txBody>
      </p:sp>
    </p:spTree>
    <p:extLst>
      <p:ext uri="{BB962C8B-B14F-4D97-AF65-F5344CB8AC3E}">
        <p14:creationId xmlns:p14="http://schemas.microsoft.com/office/powerpoint/2010/main" val="19765109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883C5-6902-7E97-3FDE-AB8AB6D4A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20763-634A-732B-D5A2-618598A3C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Cost of Batch 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8846A75-6B86-9921-F8AE-51E12A00D0B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600"/>
                  <a:t>What is the cost of each iteration of batch gradient descent?</a:t>
                </a: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br>
                  <a:rPr lang="en-US" sz="2600" b="1"/>
                </a:b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600"/>
                  <a:t>If we have </a:t>
                </a:r>
                <a14:m>
                  <m:oMath xmlns:m="http://schemas.openxmlformats.org/officeDocument/2006/math">
                    <m:r>
                      <a:rPr lang="en-US" sz="2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sz="2600"/>
                  <a:t> training data points and a model with </a:t>
                </a:r>
                <a14:m>
                  <m:oMath xmlns:m="http://schemas.openxmlformats.org/officeDocument/2006/math">
                    <m:r>
                      <a:rPr lang="en-US" sz="2600" i="1" dirty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n-US" sz="2600"/>
                  <a:t> parameters: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{"/>
                                  <m:endChr m:val="}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d>
                                    <m:d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d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𝑵</m:t>
                              </m:r>
                            </m:sup>
                          </m:sSubSup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8846A75-6B86-9921-F8AE-51E12A00D0B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  <a:blipFill>
                <a:blip r:embed="rId2"/>
                <a:stretch>
                  <a:fillRect l="-948" t="-17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732B44C-801C-863F-D1A7-4742E6C6E5B7}"/>
                  </a:ext>
                </a:extLst>
              </p:cNvPr>
              <p:cNvSpPr txBox="1"/>
              <p:nvPr/>
            </p:nvSpPr>
            <p:spPr>
              <a:xfrm>
                <a:off x="2333393" y="2130887"/>
                <a:ext cx="7525214" cy="2001189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Initialize</m:t>
                      </m:r>
                      <m:r>
                        <a:rPr lang="en-US" sz="2800">
                          <a:latin typeface="Cambria Math" panose="02040503050406030204" pitchFamily="18" charset="0"/>
                        </a:rPr>
                        <m:t>()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range(1,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 dirty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Step</m:t>
                      </m:r>
                      <m:d>
                        <m:dPr>
                          <m:ctrl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8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  <m:d>
                            <m:d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</m:d>
                    </m:oMath>
                  </m:oMathPara>
                </a14:m>
                <a:endParaRPr lang="en-US" sz="2800" b="1"/>
              </a:p>
              <a:p>
                <a:pPr marL="466725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732B44C-801C-863F-D1A7-4742E6C6E5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393" y="2130887"/>
                <a:ext cx="7525214" cy="2001189"/>
              </a:xfrm>
              <a:prstGeom prst="rect">
                <a:avLst/>
              </a:prstGeom>
              <a:blipFill>
                <a:blip r:embed="rId3"/>
                <a:stretch>
                  <a:fillRect l="-404" b="-48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07762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259F6C3-759B-96A5-0188-D353761D6513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112851" y="1000897"/>
            <a:ext cx="8486226" cy="3855308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>
                <a:solidFill>
                  <a:srgbClr val="000000"/>
                </a:solidFill>
              </a:rPr>
              <a:t>What is the cost for a single gradient update assuming N data points in W dimensions and the basic gradient update equation.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F23EEB-1BF6-16E7-B5B2-E5FA4A48641B}"/>
              </a:ext>
            </a:extLst>
          </p:cNvPr>
          <p:cNvSpPr/>
          <p:nvPr/>
        </p:nvSpPr>
        <p:spPr>
          <a:xfrm>
            <a:off x="0" y="5820032"/>
            <a:ext cx="12192001" cy="1037968"/>
          </a:xfrm>
          <a:prstGeom prst="rect">
            <a:avLst/>
          </a:prstGeom>
          <a:solidFill>
            <a:srgbClr val="19803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1155" tIns="259492" rIns="1852888" bIns="203886" rtlCol="0" anchor="ctr">
            <a:normAutofit fontScale="85000" lnSpcReduction="10000"/>
          </a:bodyPr>
          <a:lstStyle/>
          <a:p>
            <a:r>
              <a:rPr lang="en-US" sz="2600">
                <a:solidFill>
                  <a:srgbClr val="FFFFFF"/>
                </a:solidFill>
              </a:rPr>
              <a:t>The </a:t>
            </a:r>
            <a:r>
              <a:rPr lang="en-US" sz="26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Slido app</a:t>
            </a:r>
            <a:r>
              <a:rPr lang="en-US" sz="2600">
                <a:solidFill>
                  <a:srgbClr val="FFFFFF"/>
                </a:solidFill>
              </a:rPr>
              <a:t> must be installed on every computer you’re presenting from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42723420-CD9F-54B6-E9B2-7B1E691C9CF9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6462" y="6190785"/>
            <a:ext cx="296462" cy="296462"/>
          </a:xfrm>
          <a:prstGeom prst="rect">
            <a:avLst/>
          </a:prstGeom>
        </p:spPr>
      </p:pic>
      <p:sp>
        <p:nvSpPr>
          <p:cNvPr id="8" name="Trapezoid 7">
            <a:extLst>
              <a:ext uri="{FF2B5EF4-FFF2-40B4-BE49-F238E27FC236}">
                <a16:creationId xmlns:a16="http://schemas.microsoft.com/office/drawing/2014/main" id="{8C72C9D6-05EA-77C8-9603-4DB6564DDABB}"/>
              </a:ext>
            </a:extLst>
          </p:cNvPr>
          <p:cNvSpPr/>
          <p:nvPr/>
        </p:nvSpPr>
        <p:spPr>
          <a:xfrm rot="2700000">
            <a:off x="9620371" y="514924"/>
            <a:ext cx="3335198" cy="778213"/>
          </a:xfrm>
          <a:prstGeom prst="trapezoid">
            <a:avLst>
              <a:gd name="adj" fmla="val 100000"/>
            </a:avLst>
          </a:prstGeom>
          <a:solidFill>
            <a:srgbClr val="EDFA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t">
            <a:normAutofit fontScale="70000" lnSpcReduction="20000"/>
          </a:bodyPr>
          <a:lstStyle/>
          <a:p>
            <a:pPr algn="ctr"/>
            <a:r>
              <a:rPr lang="en-US" sz="2600" b="1">
                <a:solidFill>
                  <a:srgbClr val="198038"/>
                </a:solidFill>
              </a:rPr>
              <a:t>Do not edit
</a:t>
            </a:r>
            <a:r>
              <a:rPr lang="en-US" sz="2200">
                <a:solidFill>
                  <a:srgbClr val="198038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change the design</a:t>
            </a:r>
            <a:endParaRPr lang="en-US" sz="2200">
              <a:solidFill>
                <a:srgbClr val="198038"/>
              </a:solidFill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2BDF8BA2-5FB1-8BFC-0B1A-D94BBA9CA7C8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46748" y="6153727"/>
            <a:ext cx="1111733" cy="37057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F4A282C-B18C-6825-290E-A8CA0CFCCAA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44693" y="1742703"/>
            <a:ext cx="2371696" cy="2371696"/>
          </a:xfrm>
          <a:prstGeom prst="rect">
            <a:avLst/>
          </a:pr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rgbClr val="FFFFFF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697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CA38E-23D1-5881-846D-8BFD71320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986D2-8FE9-D0BF-8F5B-FE8B3B1C3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Cost of Batch 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3FE1A8-A7AD-0109-2202-30DE0513640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600"/>
                  <a:t>What is the cost of each iteration of batch gradient descent?</a:t>
                </a: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br>
                  <a:rPr lang="en-US" sz="2600" b="1"/>
                </a:br>
                <a:endParaRPr lang="en-US" sz="2600" b="1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600"/>
                  <a:t>If we have </a:t>
                </a:r>
                <a14:m>
                  <m:oMath xmlns:m="http://schemas.openxmlformats.org/officeDocument/2006/math">
                    <m:r>
                      <a:rPr lang="en-US" sz="26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sz="2600"/>
                  <a:t> training data points and a model with </a:t>
                </a:r>
                <a14:m>
                  <m:oMath xmlns:m="http://schemas.openxmlformats.org/officeDocument/2006/math">
                    <m:r>
                      <a:rPr lang="en-US" sz="2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en-US" sz="2600"/>
                  <a:t> parameters: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 b="0" i="0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40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  <m:r>
                            <a:rPr lang="en-US" sz="2400" b="1" i="1" smtClean="0">
                              <a:latin typeface="Cambria Math" panose="02040503050406030204" pitchFamily="18" charset="0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{"/>
                                  <m:endChr m:val="}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d>
                                    <m:d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d>
                            </m:e>
                            <m:sub>
                              <m:r>
                                <a:rPr lang="en-US" sz="2400" b="1" i="1" smtClean="0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en-US" sz="2400" b="1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2400" b="1" i="1" smtClean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sz="2400" b="1" i="1" smtClean="0">
                                  <a:latin typeface="Cambria Math" panose="02040503050406030204" pitchFamily="18" charset="0"/>
                                </a:rPr>
                                <m:t>𝑵</m:t>
                              </m:r>
                            </m:sup>
                          </m:sSubSup>
                        </m:e>
                      </m:d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40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sz="24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 sz="260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600"/>
                  <a:t>The cost per update is </a:t>
                </a:r>
                <a14:m>
                  <m:oMath xmlns:m="http://schemas.openxmlformats.org/officeDocument/2006/math">
                    <m:r>
                      <a:rPr lang="en-US" sz="2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𝒪</m:t>
                    </m:r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6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𝑁𝑊</m:t>
                    </m:r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60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3FE1A8-A7AD-0109-2202-30DE0513640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5433460"/>
              </a:xfrm>
              <a:blipFill>
                <a:blip r:embed="rId2"/>
                <a:stretch>
                  <a:fillRect l="-948" t="-17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>
                <a:extLst>
                  <a:ext uri="{FF2B5EF4-FFF2-40B4-BE49-F238E27FC236}">
                    <a16:creationId xmlns:a16="http://schemas.microsoft.com/office/drawing/2014/main" id="{87B14CB0-AA95-25AD-BE69-F6677D54F618}"/>
                  </a:ext>
                </a:extLst>
              </p:cNvPr>
              <p:cNvSpPr/>
              <p:nvPr/>
            </p:nvSpPr>
            <p:spPr>
              <a:xfrm>
                <a:off x="6096000" y="5948172"/>
                <a:ext cx="1419922" cy="641387"/>
              </a:xfrm>
              <a:prstGeom prst="wedgeRoundRectCallout">
                <a:avLst>
                  <a:gd name="adj1" fmla="val 45136"/>
                  <a:gd name="adj2" fmla="val -83543"/>
                  <a:gd name="adj3" fmla="val 16667"/>
                </a:avLst>
              </a:prstGeom>
            </p:spPr>
            <p:style>
              <a:lnRef idx="2">
                <a:schemeClr val="accent2">
                  <a:shade val="15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t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𝒪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Rounded Rectangular Callout 7">
                <a:extLst>
                  <a:ext uri="{FF2B5EF4-FFF2-40B4-BE49-F238E27FC236}">
                    <a16:creationId xmlns:a16="http://schemas.microsoft.com/office/drawing/2014/main" id="{87B14CB0-AA95-25AD-BE69-F6677D54F61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948172"/>
                <a:ext cx="1419922" cy="641387"/>
              </a:xfrm>
              <a:prstGeom prst="wedgeRoundRectCallout">
                <a:avLst>
                  <a:gd name="adj1" fmla="val 45136"/>
                  <a:gd name="adj2" fmla="val -83543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ular Callout 8">
                <a:extLst>
                  <a:ext uri="{FF2B5EF4-FFF2-40B4-BE49-F238E27FC236}">
                    <a16:creationId xmlns:a16="http://schemas.microsoft.com/office/drawing/2014/main" id="{96080E5A-24A6-45F9-8B7F-9FEA69E206D7}"/>
                  </a:ext>
                </a:extLst>
              </p:cNvPr>
              <p:cNvSpPr/>
              <p:nvPr/>
            </p:nvSpPr>
            <p:spPr>
              <a:xfrm>
                <a:off x="8277829" y="5948171"/>
                <a:ext cx="1419922" cy="641387"/>
              </a:xfrm>
              <a:prstGeom prst="wedgeRoundRectCallout">
                <a:avLst>
                  <a:gd name="adj1" fmla="val -49105"/>
                  <a:gd name="adj2" fmla="val -111361"/>
                  <a:gd name="adj3" fmla="val 16667"/>
                </a:avLst>
              </a:prstGeom>
            </p:spPr>
            <p:style>
              <a:lnRef idx="2">
                <a:schemeClr val="accent5">
                  <a:shade val="15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tIns="0" bIns="91440" rtlCol="0" anchor="ctr"/>
              <a:lstStyle/>
              <a:p>
                <a:pPr algn="ctr"/>
                <a14:m>
                  <m:oMathPara xmlns:m="http://schemas.openxmlformats.org/officeDocument/2006/math">
                    <m:oMath>
                      <m:r>
                        <a:rPr lang="en-US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𝒪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/>
              </a:p>
            </p:txBody>
          </p:sp>
        </mc:Choice>
        <mc:Fallback xmlns="">
          <p:sp>
            <p:nvSpPr>
              <p:cNvPr id="9" name="Rounded Rectangular Callout 8">
                <a:extLst>
                  <a:ext uri="{FF2B5EF4-FFF2-40B4-BE49-F238E27FC236}">
                    <a16:creationId xmlns:a16="http://schemas.microsoft.com/office/drawing/2014/main" id="{96080E5A-24A6-45F9-8B7F-9FEA69E206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7829" y="5948171"/>
                <a:ext cx="1419922" cy="641387"/>
              </a:xfrm>
              <a:prstGeom prst="wedgeRoundRectCallout">
                <a:avLst>
                  <a:gd name="adj1" fmla="val -49105"/>
                  <a:gd name="adj2" fmla="val -111361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7AD3AC1-7D23-0B45-342A-0B17BE7426B8}"/>
                  </a:ext>
                </a:extLst>
              </p:cNvPr>
              <p:cNvSpPr txBox="1"/>
              <p:nvPr/>
            </p:nvSpPr>
            <p:spPr>
              <a:xfrm>
                <a:off x="2333393" y="2130887"/>
                <a:ext cx="7525214" cy="2001189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Initialize</m:t>
                      </m:r>
                      <m:r>
                        <a:rPr lang="en-US" sz="2800">
                          <a:latin typeface="Cambria Math" panose="02040503050406030204" pitchFamily="18" charset="0"/>
                        </a:rPr>
                        <m:t>()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range(1,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 dirty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Step</m:t>
                      </m:r>
                      <m:d>
                        <m:dPr>
                          <m:ctrl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8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  <m:d>
                            <m:d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</m:d>
                    </m:oMath>
                  </m:oMathPara>
                </a14:m>
                <a:endParaRPr lang="en-US" sz="2800" b="1"/>
              </a:p>
              <a:p>
                <a:pPr marL="466725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7AD3AC1-7D23-0B45-342A-0B17BE7426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393" y="2130887"/>
                <a:ext cx="7525214" cy="2001189"/>
              </a:xfrm>
              <a:prstGeom prst="rect">
                <a:avLst/>
              </a:prstGeom>
              <a:blipFill>
                <a:blip r:embed="rId5"/>
                <a:stretch>
                  <a:fillRect l="-404" b="-48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108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1F37E-9943-D35E-FDAF-8FAEAC90D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The Training Error Estimates the Test Error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A74DB4-E28E-6240-040C-4CFAA642941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170039"/>
                <a:ext cx="11567160" cy="5687961"/>
              </a:xfrm>
            </p:spPr>
            <p:txBody>
              <a:bodyPr>
                <a:normAutofit/>
              </a:bodyPr>
              <a:lstStyle/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/>
                  <a:t>As an </a:t>
                </a:r>
                <a:r>
                  <a:rPr lang="en-US" sz="2000" b="1"/>
                  <a:t>optimizer</a:t>
                </a:r>
                <a:r>
                  <a:rPr lang="en-US" sz="2000"/>
                  <a:t>, our goal has been to minimize the </a:t>
                </a:r>
                <a:r>
                  <a:rPr lang="en-US" sz="2000" b="1"/>
                  <a:t>average</a:t>
                </a:r>
                <a:r>
                  <a:rPr lang="en-US" sz="2000"/>
                  <a:t> </a:t>
                </a:r>
                <a:r>
                  <a:rPr lang="en-US" sz="2000" b="1"/>
                  <a:t>training error:</a:t>
                </a:r>
                <a:endParaRPr lang="en-US" sz="2000" i="1">
                  <a:solidFill>
                    <a:schemeClr val="accent4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train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000" b="1" i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0" smtClean="0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n-US" sz="20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;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20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00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/>
                  <a:t>However, we would have preferred to minimize the </a:t>
                </a:r>
                <a:r>
                  <a:rPr lang="en-US" sz="2000" b="1"/>
                  <a:t>expected test error: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 b="0" i="0" smtClean="0">
                              <a:latin typeface="Cambria Math" panose="02040503050406030204" pitchFamily="18" charset="0"/>
                            </a:rPr>
                            <m:t>test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000" b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𝔼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b>
                              </m:sSub>
                            </m:e>
                          </m:d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20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 sz="2000"/>
              </a:p>
              <a:p>
                <a:pPr>
                  <a:spcAft>
                    <a:spcPts val="1200"/>
                  </a:spcAft>
                </a:pPr>
                <a:r>
                  <a:rPr lang="en-US" sz="1800"/>
                  <a:t>Where </a:t>
                </a:r>
                <a14:m>
                  <m:oMath xmlns:m="http://schemas.openxmlformats.org/officeDocument/2006/math">
                    <m:r>
                      <a:rPr lang="en-US" sz="1800" b="0" i="1" smtClean="0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en-US" sz="1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b>
                            </m:sSub>
                            <m:r>
                              <a:rPr lang="en-US" sz="18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1800"/>
                  <a:t> is the </a:t>
                </a:r>
                <a:r>
                  <a:rPr lang="en-US" sz="1800" b="1" u="sng"/>
                  <a:t>unknown</a:t>
                </a:r>
                <a:r>
                  <a:rPr lang="en-US" sz="1800" b="1"/>
                  <a:t> distribution over test examples.</a:t>
                </a:r>
                <a:endParaRPr lang="en-US" sz="2000" b="1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2000"/>
                  <a:t>If the training data are drawn from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000"/>
                  <a:t> and </a:t>
                </a:r>
                <a14:m>
                  <m:oMath xmlns:m="http://schemas.openxmlformats.org/officeDocument/2006/math">
                    <m:r>
                      <a:rPr lang="en-US" sz="1800" b="1" i="0">
                        <a:latin typeface="Cambria Math" panose="02040503050406030204" pitchFamily="18" charset="0"/>
                      </a:rPr>
                      <m:t>𝐰</m:t>
                    </m:r>
                  </m:oMath>
                </a14:m>
                <a:r>
                  <a:rPr lang="en-US" sz="1800"/>
                  <a:t> is not chosen using the data, then for large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sz="2000"/>
                  <a:t>:</a:t>
                </a:r>
              </a:p>
              <a:p>
                <a:pPr marL="0" indent="0">
                  <a:spcAft>
                    <a:spcPts val="12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train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000" b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n-US" sz="2000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;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20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𝔼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b>
                              </m:sSub>
                            </m:e>
                          </m:d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r>
                                    <m:rPr>
                                      <m:nor/>
                                    </m:rPr>
                                    <a:rPr lang="en-US" sz="20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test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000" b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>
                              <a:latin typeface="Cambria Math" panose="02040503050406030204" pitchFamily="18" charset="0"/>
                            </a:rPr>
                            <m:t>𝐰</m:t>
                          </m:r>
                        </m:e>
                      </m:d>
                    </m:oMath>
                  </m:oMathPara>
                </a14:m>
                <a:endParaRPr lang="en-US" sz="2000"/>
              </a:p>
              <a:p>
                <a:pPr marL="0" indent="0">
                  <a:spcAft>
                    <a:spcPts val="1200"/>
                  </a:spcAft>
                  <a:buNone/>
                </a:pPr>
                <a:r>
                  <a:rPr lang="en-US" sz="1800"/>
                  <a:t>For fixed </a:t>
                </a:r>
                <a14:m>
                  <m:oMath xmlns:m="http://schemas.openxmlformats.org/officeDocument/2006/math">
                    <m:r>
                      <a:rPr lang="en-US" sz="1800" b="1" i="0">
                        <a:latin typeface="Cambria Math" panose="02040503050406030204" pitchFamily="18" charset="0"/>
                      </a:rPr>
                      <m:t>𝐰</m:t>
                    </m:r>
                  </m:oMath>
                </a14:m>
                <a:r>
                  <a:rPr lang="en-US" sz="1800"/>
                  <a:t> the </a:t>
                </a:r>
                <a:r>
                  <a:rPr lang="en-US" sz="1800" b="1"/>
                  <a:t>training error is an unbiased estimate of the test error</a:t>
                </a:r>
                <a:r>
                  <a:rPr lang="en-US" sz="1800"/>
                  <a:t>. For the minimizer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𝐰</m:t>
                        </m:r>
                      </m:e>
                      <m:sup>
                        <m:r>
                          <a:rPr lang="en-US" sz="1800" b="0" i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</m:oMath>
                </a14:m>
                <a:r>
                  <a:rPr lang="en-US" sz="1800"/>
                  <a:t>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800" b="0" i="0">
                            <a:latin typeface="Cambria Math" panose="02040503050406030204" pitchFamily="18" charset="0"/>
                          </a:rPr>
                          <m:t>train</m:t>
                        </m:r>
                      </m:sub>
                    </m:sSub>
                  </m:oMath>
                </a14:m>
                <a:r>
                  <a:rPr lang="en-US" sz="1800"/>
                  <a:t>, it typically underestimates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b="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800" b="0" i="0">
                            <a:latin typeface="Cambria Math" panose="02040503050406030204" pitchFamily="18" charset="0"/>
                          </a:rPr>
                          <m:t>test</m:t>
                        </m:r>
                      </m:sub>
                    </m:sSub>
                    <m:r>
                      <a:rPr lang="en-US" sz="1800" b="0" i="1">
                        <a:latin typeface="Cambria Math" panose="02040503050406030204" pitchFamily="18" charset="0"/>
                      </a:rPr>
                      <m:t>[</m:t>
                    </m:r>
                    <m:sSup>
                      <m:sSupPr>
                        <m:ctrlPr>
                          <a:rPr lang="en-US" sz="1800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b="1" i="0">
                            <a:latin typeface="Cambria Math" panose="02040503050406030204" pitchFamily="18" charset="0"/>
                          </a:rPr>
                          <m:t>𝐰</m:t>
                        </m:r>
                      </m:e>
                      <m:sup>
                        <m:r>
                          <a:rPr lang="en-US" sz="1800" b="0" i="0">
                            <a:latin typeface="Cambria Math" panose="02040503050406030204" pitchFamily="18" charset="0"/>
                          </a:rPr>
                          <m:t>⋆</m:t>
                        </m:r>
                      </m:sup>
                    </m:sSup>
                    <m:r>
                      <a:rPr lang="en-US" sz="1800" b="0" i="1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n-US" sz="1800"/>
                  <a:t> (overfitting).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0A74DB4-E28E-6240-040C-4CFAA642941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170039"/>
                <a:ext cx="11567160" cy="5687961"/>
              </a:xfrm>
              <a:blipFill>
                <a:blip r:embed="rId3"/>
                <a:stretch>
                  <a:fillRect l="-527" t="-11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071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702DE-D33D-37A6-DEF0-C238E9EDE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Approximating the Gradient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78E276-B5A7-B360-6FAF-7F5B10478D6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</p:spPr>
            <p:txBody>
              <a:bodyPr>
                <a:normAutofit/>
              </a:bodyPr>
              <a:lstStyle/>
              <a:p>
                <a:pPr marL="0" indent="0">
                  <a:spcBef>
                    <a:spcPts val="1600"/>
                  </a:spcBef>
                  <a:spcAft>
                    <a:spcPts val="1800"/>
                  </a:spcAft>
                  <a:buNone/>
                </a:pPr>
                <a:r>
                  <a:rPr lang="en-US" sz="2400"/>
                  <a:t>The error (and the gradient) are </a:t>
                </a:r>
                <a:r>
                  <a:rPr lang="en-US" sz="2400" b="1"/>
                  <a:t>empirical expectations </a:t>
                </a:r>
                <a:r>
                  <a:rPr lang="en-US" sz="2400"/>
                  <a:t>of the </a:t>
                </a:r>
                <a:r>
                  <a:rPr lang="en-US" sz="2400" b="1"/>
                  <a:t>test error</a:t>
                </a:r>
                <a:r>
                  <a:rPr lang="en-US" sz="2400"/>
                  <a:t>:</a:t>
                </a:r>
              </a:p>
              <a:p>
                <a:pPr marL="0" indent="0">
                  <a:spcBef>
                    <a:spcPts val="1600"/>
                  </a:spcBef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𝔼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d>
                            <m:d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/>
              </a:p>
              <a:p>
                <a:pPr marL="0" indent="0">
                  <a:spcBef>
                    <a:spcPts val="1600"/>
                  </a:spcBef>
                  <a:spcAft>
                    <a:spcPts val="1800"/>
                  </a:spcAft>
                  <a:buNone/>
                </a:pPr>
                <a:r>
                  <a:rPr lang="en-US"/>
                  <a:t>The error at a </a:t>
                </a:r>
                <a:r>
                  <a:rPr lang="en-US" b="1"/>
                  <a:t>single point</a:t>
                </a:r>
                <a:r>
                  <a:rPr lang="en-US"/>
                  <a:t> is </a:t>
                </a:r>
                <a:r>
                  <a:rPr lang="en-US" i="1"/>
                  <a:t>also</a:t>
                </a:r>
                <a:r>
                  <a:rPr lang="en-US"/>
                  <a:t> a (</a:t>
                </a:r>
                <a:r>
                  <a:rPr lang="en-US" b="1"/>
                  <a:t>noisy</a:t>
                </a:r>
                <a:r>
                  <a:rPr lang="en-US"/>
                  <a:t>) estimate:</a:t>
                </a:r>
                <a:endParaRPr lang="en-US" b="1"/>
              </a:p>
              <a:p>
                <a:pPr marL="0" indent="0">
                  <a:spcBef>
                    <a:spcPts val="1600"/>
                  </a:spcBef>
                  <a:spcAft>
                    <a:spcPts val="1800"/>
                  </a:spcAft>
                  <a:buNone/>
                </a:pPr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sub>
                          </m:sSub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𝔼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/>
              </a:p>
              <a:p>
                <a:pPr marL="0" indent="0">
                  <a:spcBef>
                    <a:spcPts val="1600"/>
                  </a:spcBef>
                  <a:spcAft>
                    <a:spcPts val="1800"/>
                  </a:spcAft>
                  <a:buNone/>
                </a:pPr>
                <a:r>
                  <a:rPr lang="en-US" sz="2400"/>
                  <a:t>Compute the gradient for a </a:t>
                </a:r>
                <a:r>
                  <a:rPr lang="en-US" sz="2400" b="1"/>
                  <a:t>randomly</a:t>
                </a:r>
                <a:r>
                  <a:rPr lang="en-US" sz="2400"/>
                  <a:t> (</a:t>
                </a:r>
                <a:r>
                  <a:rPr lang="en-US" sz="2400" b="1"/>
                  <a:t>stochastically</a:t>
                </a:r>
                <a:r>
                  <a:rPr lang="en-US" sz="2400"/>
                  <a:t>) sampled </a:t>
                </a:r>
                <a:r>
                  <a:rPr lang="en-US" sz="2400" b="1" i="1" u="sng"/>
                  <a:t>single point</a:t>
                </a:r>
                <a:r>
                  <a:rPr lang="en-US" sz="2400"/>
                  <a:t>:</a:t>
                </a:r>
              </a:p>
              <a:p>
                <a:pPr marL="0" indent="0">
                  <a:spcBef>
                    <a:spcPts val="1600"/>
                  </a:spcBef>
                  <a:spcAft>
                    <a:spcPts val="1800"/>
                  </a:spcAft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≈</m:t>
                      </m:r>
                      <m:r>
                        <m:rPr>
                          <m:sty m:val="p"/>
                        </m:rPr>
                        <a:rPr lang="en-US" sz="240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;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{"/>
                                  <m:endChr m:val="}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d>
                                    <m:d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𝑡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d>
                            </m:e>
                            <m:sub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𝑵</m:t>
                              </m:r>
                            </m:sup>
                          </m:sSubSup>
                        </m:e>
                      </m:d>
                      <m:r>
                        <a:rPr lang="en-US" sz="2400" b="1" i="1" smtClean="0">
                          <a:latin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𝔼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24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78E276-B5A7-B360-6FAF-7F5B10478D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  <a:blipFill>
                <a:blip r:embed="rId3"/>
                <a:stretch>
                  <a:fillRect l="-1054" t="-1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E81243AB-67A2-A724-43C9-0E937EA0E6D5}"/>
              </a:ext>
            </a:extLst>
          </p:cNvPr>
          <p:cNvGrpSpPr/>
          <p:nvPr/>
        </p:nvGrpSpPr>
        <p:grpSpPr>
          <a:xfrm>
            <a:off x="7267902" y="5881245"/>
            <a:ext cx="3410607" cy="594356"/>
            <a:chOff x="7267902" y="5881245"/>
            <a:chExt cx="3410607" cy="594356"/>
          </a:xfrm>
        </p:grpSpPr>
        <p:sp>
          <p:nvSpPr>
            <p:cNvPr id="4" name="Right Brace 3">
              <a:extLst>
                <a:ext uri="{FF2B5EF4-FFF2-40B4-BE49-F238E27FC236}">
                  <a16:creationId xmlns:a16="http://schemas.microsoft.com/office/drawing/2014/main" id="{F0117515-7742-39E3-6EF2-65BF21EA2929}"/>
                </a:ext>
              </a:extLst>
            </p:cNvPr>
            <p:cNvSpPr/>
            <p:nvPr/>
          </p:nvSpPr>
          <p:spPr>
            <a:xfrm rot="5400000">
              <a:off x="8849709" y="4299438"/>
              <a:ext cx="246994" cy="3410607"/>
            </a:xfrm>
            <a:prstGeom prst="rightBrac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4635C13C-CDB2-63A9-5D06-18B15FC81CD4}"/>
                    </a:ext>
                  </a:extLst>
                </p:cNvPr>
                <p:cNvSpPr txBox="1"/>
                <p:nvPr/>
              </p:nvSpPr>
              <p:spPr>
                <a:xfrm>
                  <a:off x="7401974" y="6106269"/>
                  <a:ext cx="314246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>
                      <a:solidFill>
                        <a:schemeClr val="accent6"/>
                      </a:solidFill>
                    </a:rPr>
                    <a:t>Ideal but don’t know </a:t>
                  </a:r>
                  <a14:m>
                    <m:oMath xmlns:m="http://schemas.openxmlformats.org/officeDocument/2006/math">
                      <m:r>
                        <a:rPr lang="en-US" i="1">
                          <a:solidFill>
                            <a:schemeClr val="accent6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d>
                        <m:dPr>
                          <m:ctrlPr>
                            <a:rPr lang="en-US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i="1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a14:m>
                  <a:r>
                    <a:rPr lang="en-US">
                      <a:solidFill>
                        <a:schemeClr val="accent6"/>
                      </a:solidFill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id="{4635C13C-CDB2-63A9-5D06-18B15FC81CD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01974" y="6106269"/>
                  <a:ext cx="3142463" cy="369332"/>
                </a:xfrm>
                <a:prstGeom prst="rect">
                  <a:avLst/>
                </a:prstGeom>
                <a:blipFill>
                  <a:blip r:embed="rId4"/>
                  <a:stretch>
                    <a:fillRect l="-1550" t="-10000" b="-26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1426B1B-BDA1-D029-49EE-74E8C34B73EF}"/>
              </a:ext>
            </a:extLst>
          </p:cNvPr>
          <p:cNvGrpSpPr/>
          <p:nvPr/>
        </p:nvGrpSpPr>
        <p:grpSpPr>
          <a:xfrm>
            <a:off x="3520965" y="5881245"/>
            <a:ext cx="3419018" cy="594356"/>
            <a:chOff x="3520965" y="5881245"/>
            <a:chExt cx="3419018" cy="594356"/>
          </a:xfrm>
        </p:grpSpPr>
        <p:sp>
          <p:nvSpPr>
            <p:cNvPr id="6" name="Right Brace 5">
              <a:extLst>
                <a:ext uri="{FF2B5EF4-FFF2-40B4-BE49-F238E27FC236}">
                  <a16:creationId xmlns:a16="http://schemas.microsoft.com/office/drawing/2014/main" id="{7A49D884-FFA7-7BA2-20BD-F9C2DC91A9D9}"/>
                </a:ext>
              </a:extLst>
            </p:cNvPr>
            <p:cNvSpPr/>
            <p:nvPr/>
          </p:nvSpPr>
          <p:spPr>
            <a:xfrm rot="5400000">
              <a:off x="5102772" y="4299438"/>
              <a:ext cx="246994" cy="3410607"/>
            </a:xfrm>
            <a:prstGeom prst="rightBrac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03DF104-4584-D32A-864B-85458A2C2CC8}"/>
                </a:ext>
              </a:extLst>
            </p:cNvPr>
            <p:cNvSpPr txBox="1"/>
            <p:nvPr/>
          </p:nvSpPr>
          <p:spPr>
            <a:xfrm>
              <a:off x="3600607" y="6106269"/>
              <a:ext cx="33393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solidFill>
                    <a:schemeClr val="accent6"/>
                  </a:solidFill>
                </a:rPr>
                <a:t>Best estimate (but expensive)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90F99AE-9939-6932-F6F6-E83725C191C1}"/>
              </a:ext>
            </a:extLst>
          </p:cNvPr>
          <p:cNvGrpSpPr/>
          <p:nvPr/>
        </p:nvGrpSpPr>
        <p:grpSpPr>
          <a:xfrm>
            <a:off x="1474987" y="5881245"/>
            <a:ext cx="1935620" cy="594356"/>
            <a:chOff x="1474987" y="5881245"/>
            <a:chExt cx="1935620" cy="594356"/>
          </a:xfrm>
        </p:grpSpPr>
        <p:sp>
          <p:nvSpPr>
            <p:cNvPr id="8" name="Right Brace 7">
              <a:extLst>
                <a:ext uri="{FF2B5EF4-FFF2-40B4-BE49-F238E27FC236}">
                  <a16:creationId xmlns:a16="http://schemas.microsoft.com/office/drawing/2014/main" id="{9BD330EE-4DC3-6CA6-E214-09DB6099394B}"/>
                </a:ext>
              </a:extLst>
            </p:cNvPr>
            <p:cNvSpPr/>
            <p:nvPr/>
          </p:nvSpPr>
          <p:spPr>
            <a:xfrm rot="5400000">
              <a:off x="2319300" y="5036932"/>
              <a:ext cx="246994" cy="1935620"/>
            </a:xfrm>
            <a:prstGeom prst="rightBrac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D4D8425-E8E1-4CE6-F675-8A57D5EC164C}"/>
                </a:ext>
              </a:extLst>
            </p:cNvPr>
            <p:cNvSpPr txBox="1"/>
            <p:nvPr/>
          </p:nvSpPr>
          <p:spPr>
            <a:xfrm>
              <a:off x="1608747" y="6106269"/>
              <a:ext cx="17331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solidFill>
                    <a:schemeClr val="accent6"/>
                  </a:solidFill>
                </a:rPr>
                <a:t>Cheap approx.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553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15B0FE-A0A8-2F1E-8E28-BEDC16F90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C7249-D2A2-9824-ADFD-9E6938175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7A6AC3F-9223-524B-5D7B-43F5A451F1B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531055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600"/>
                  <a:t>Gradient descent but with the gradient computed on a </a:t>
                </a:r>
                <a:r>
                  <a:rPr lang="en-US" sz="2600" b="1" i="1"/>
                  <a:t>single</a:t>
                </a:r>
                <a:r>
                  <a:rPr lang="en-US" sz="2600" b="1"/>
                  <a:t> randomly sampled training data point</a:t>
                </a:r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r>
                  <a:rPr lang="en-US" sz="2600"/>
                  <a:t>Stochasticity comes from </a:t>
                </a:r>
                <a:r>
                  <a:rPr lang="en-US" sz="2600" b="1"/>
                  <a:t>random gradient estimates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∇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4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</m:e>
                    </m:d>
                  </m:oMath>
                </a14:m>
                <a:endParaRPr lang="en-US" sz="2600" b="1"/>
              </a:p>
              <a:p>
                <a:r>
                  <a:rPr lang="en-US" sz="2400" b="1"/>
                  <a:t>Unbiased:</a:t>
                </a:r>
                <a:r>
                  <a:rPr lang="en-US" sz="240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0">
                            <a:latin typeface="Cambria Math" panose="02040503050406030204" pitchFamily="18" charset="0"/>
                          </a:rPr>
                          <m:t>𝔼</m:t>
                        </m:r>
                      </m:e>
                      <m: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sz="2400" b="0" i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b="0" i="0">
                            <a:latin typeface="Cambria Math" panose="02040503050406030204" pitchFamily="18" charset="0"/>
                          </a:rPr>
                          <m:t>∇</m:t>
                        </m:r>
                        <m:sSub>
                          <m:sSubPr>
                            <m:ctrlPr>
                              <a:rPr lang="en-US" sz="2400" b="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1" i="0">
                            <a:latin typeface="Cambria Math" panose="02040503050406030204" pitchFamily="18" charset="0"/>
                          </a:rPr>
                          <m:t>𝐰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1" i="0">
                        <a:latin typeface="Cambria Math" panose="02040503050406030204" pitchFamily="18" charset="0"/>
                      </a:rPr>
                      <m:t>𝐰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/>
                  <a:t> for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sz="2400"/>
                  <a:t> uniform on </a:t>
                </a:r>
                <a14:m>
                  <m:oMath xmlns:m="http://schemas.openxmlformats.org/officeDocument/2006/math">
                    <m:r>
                      <a:rPr lang="en-US" sz="2400" b="0" i="0">
                        <a:latin typeface="Cambria Math" panose="02040503050406030204" pitchFamily="18" charset="0"/>
                      </a:rPr>
                      <m:t>{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1,</m:t>
                    </m:r>
                    <m:r>
                      <a:rPr lang="en-US" sz="2400" b="0" i="0">
                        <a:latin typeface="Cambria Math" panose="02040503050406030204" pitchFamily="18" charset="0"/>
                      </a:rPr>
                      <m:t>…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400" b="0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400" b="0" i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endParaRPr lang="en-US" sz="2400"/>
              </a:p>
              <a:p>
                <a:r>
                  <a:rPr lang="en-US" sz="2600" b="1"/>
                  <a:t>Cost per step is </a:t>
                </a:r>
                <a14:m>
                  <m:oMath xmlns:m="http://schemas.openxmlformats.org/officeDocument/2006/math">
                    <m:r>
                      <a:rPr lang="en-US" sz="26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𝓞</m:t>
                    </m:r>
                    <m:r>
                      <a:rPr lang="en-US" sz="2600" b="1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6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600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600"/>
                  <a:t> instead of </a:t>
                </a:r>
                <a14:m>
                  <m:oMath xmlns:m="http://schemas.openxmlformats.org/officeDocument/2006/math">
                    <m:r>
                      <a:rPr lang="en-US" sz="2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𝒪</m:t>
                    </m:r>
                    <m:r>
                      <a:rPr lang="en-US" sz="26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600" i="1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6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6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600"/>
                  <a:t> in batch gradient descent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7A6AC3F-9223-524B-5D7B-43F5A451F1B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5310557"/>
              </a:xfrm>
              <a:blipFill>
                <a:blip r:embed="rId3"/>
                <a:stretch>
                  <a:fillRect l="-948" t="-18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67CDE0B-6F5B-03AD-DC33-3CF5E3B78B75}"/>
                  </a:ext>
                </a:extLst>
              </p:cNvPr>
              <p:cNvSpPr txBox="1"/>
              <p:nvPr/>
            </p:nvSpPr>
            <p:spPr>
              <a:xfrm>
                <a:off x="1917811" y="2479230"/>
                <a:ext cx="8356378" cy="2403030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Initialize</m:t>
                      </m:r>
                      <m:r>
                        <a:rPr lang="en-US" sz="2800">
                          <a:latin typeface="Cambria Math" panose="02040503050406030204" pitchFamily="18" charset="0"/>
                        </a:rPr>
                        <m:t>()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range(1,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800" b="0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RandomInteger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(0,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i="1">
                  <a:latin typeface="Cambria Math" panose="02040503050406030204" pitchFamily="18" charset="0"/>
                </a:endParaRP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 dirty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Step</m:t>
                      </m:r>
                      <m:d>
                        <m:dPr>
                          <m:ctrl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</m:d>
                    </m:oMath>
                  </m:oMathPara>
                </a14:m>
                <a:endParaRPr lang="en-US" sz="2800" b="1"/>
              </a:p>
              <a:p>
                <a:pPr marL="466725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67CDE0B-6F5B-03AD-DC33-3CF5E3B78B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811" y="2479230"/>
                <a:ext cx="8356378" cy="2403030"/>
              </a:xfrm>
              <a:prstGeom prst="rect">
                <a:avLst/>
              </a:prstGeom>
              <a:blipFill>
                <a:blip r:embed="rId4"/>
                <a:stretch>
                  <a:fillRect l="-364" b="-50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ular Callout 9">
                <a:extLst>
                  <a:ext uri="{FF2B5EF4-FFF2-40B4-BE49-F238E27FC236}">
                    <a16:creationId xmlns:a16="http://schemas.microsoft.com/office/drawing/2014/main" id="{7A72CC50-2871-BF1F-1647-431DB5683518}"/>
                  </a:ext>
                </a:extLst>
              </p:cNvPr>
              <p:cNvSpPr/>
              <p:nvPr/>
            </p:nvSpPr>
            <p:spPr>
              <a:xfrm>
                <a:off x="6839493" y="2048061"/>
                <a:ext cx="5040086" cy="1536387"/>
              </a:xfrm>
              <a:prstGeom prst="wedgeRoundRectCallout">
                <a:avLst>
                  <a:gd name="adj1" fmla="val -41487"/>
                  <a:gd name="adj2" fmla="val 63470"/>
                  <a:gd name="adj3" fmla="val 16667"/>
                </a:avLst>
              </a:prstGeom>
            </p:spPr>
            <p:style>
              <a:lnRef idx="2">
                <a:schemeClr val="accent5">
                  <a:shade val="15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Aft>
                    <a:spcPts val="1200"/>
                  </a:spcAft>
                </a:pPr>
                <a:r>
                  <a:rPr lang="en-US">
                    <a:solidFill>
                      <a:schemeClr val="bg1"/>
                    </a:solidFill>
                  </a:rPr>
                  <a:t>Gradient of the error on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m:rPr>
                            <m:nor/>
                          </m:rPr>
                          <a:rPr lang="en-US" b="0" i="0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th</m:t>
                        </m:r>
                      </m:sup>
                    </m:sSup>
                  </m:oMath>
                </a14:m>
                <a:r>
                  <a:rPr lang="en-US">
                    <a:solidFill>
                      <a:schemeClr val="bg1"/>
                    </a:solidFill>
                  </a:rPr>
                  <a:t> data point.</a:t>
                </a:r>
              </a:p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𝛻</m:t>
                      </m:r>
                      <m:r>
                        <a:rPr lang="en-US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2400" b="1" i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400" b="1" i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400" b="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b="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400" b="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sub>
                          </m:sSub>
                          <m:d>
                            <m:dPr>
                              <m:ctrlPr>
                                <a:rPr lang="en-US" sz="2400" b="0" i="1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US" sz="240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" name="Rounded Rectangular Callout 9">
                <a:extLst>
                  <a:ext uri="{FF2B5EF4-FFF2-40B4-BE49-F238E27FC236}">
                    <a16:creationId xmlns:a16="http://schemas.microsoft.com/office/drawing/2014/main" id="{7A72CC50-2871-BF1F-1647-431DB568351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9493" y="2048061"/>
                <a:ext cx="5040086" cy="1536387"/>
              </a:xfrm>
              <a:prstGeom prst="wedgeRoundRectCallout">
                <a:avLst>
                  <a:gd name="adj1" fmla="val -41487"/>
                  <a:gd name="adj2" fmla="val 63470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Footnote"/>
              <p:cNvSpPr txBox="1"/>
              <p:nvPr/>
            </p:nvSpPr>
            <p:spPr>
              <a:xfrm>
                <a:off x="4754880" y="6583680"/>
                <a:ext cx="7315200" cy="274320"/>
              </a:xfrm>
              <a:prstGeom prst="rect">
                <a:avLst/>
              </a:prstGeom>
              <a:noFill/>
            </p:spPr>
            <p:txBody>
              <a:bodyPr wrap="square" rtlCol="0" anchor="t">
                <a:noAutofit/>
              </a:bodyPr>
              <a:lstStyle/>
              <a:p>
                <a:pPr algn="r"/>
                <a:r>
                  <a:rPr lang="en-US" sz="1100">
                    <a:solidFill>
                      <a:schemeClr val="tx1"/>
                    </a:solidFill>
                  </a:rPr>
                  <a:t>Bishop defines </a:t>
                </a:r>
                <a14:m>
                  <m:oMath xmlns:m="http://schemas.openxmlformats.org/officeDocument/2006/math">
                    <m:r>
                      <a:rPr lang="en-US" sz="1100" b="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sz="1100" b="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lang="en-US" sz="1100" b="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1100" b="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  <m:sup/>
                      <m:e>
                        <m:sSub>
                          <m:sSubPr>
                            <m:ctrlPr>
                              <a:rPr lang="en-US" sz="1100" b="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100" b="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sz="1100" b="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1100">
                    <a:solidFill>
                      <a:schemeClr val="tx1"/>
                    </a:solidFill>
                  </a:rPr>
                  <a:t> as a sum. With the average used here, </a:t>
                </a:r>
                <a14:m>
                  <m:oMath xmlns:m="http://schemas.openxmlformats.org/officeDocument/2006/math">
                    <m:r>
                      <a:rPr lang="en-US" sz="1100" b="0" i="1"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en-US" sz="1100">
                    <a:solidFill>
                      <a:schemeClr val="tx1"/>
                    </a:solidFill>
                  </a:rPr>
                  <a:t> differs by the factor </a:t>
                </a:r>
                <a14:m>
                  <m:oMath xmlns:m="http://schemas.openxmlformats.org/officeDocument/2006/math">
                    <m:r>
                      <a:rPr lang="en-US" sz="1100" b="0" i="1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sz="1100">
                    <a:solidFill>
                      <a:schemeClr val="tx1"/>
                    </a:solidFill>
                  </a:rPr>
                  <a:t>.</a:t>
                </a:r>
                <a:endParaRPr lang="en-US" sz="1100"/>
              </a:p>
            </p:txBody>
          </p:sp>
        </mc:Choice>
        <mc:Fallback xmlns="">
          <p:sp>
            <p:nvSpPr>
              <p:cNvPr id="11" name="Footnote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4880" y="6583680"/>
                <a:ext cx="7315200" cy="274320"/>
              </a:xfrm>
              <a:prstGeom prst="rect">
                <a:avLst/>
              </a:prstGeom>
              <a:blipFill>
                <a:blip r:embed="rId6"/>
                <a:stretch>
                  <a:fillRect t="-88889" b="-14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585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9ABB5E-3F14-1BC1-947C-9E14C2131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F314E-1FD7-C339-BC61-CBDBCEBFE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 Gradient Descent (Shuffling)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B6CD8-127C-A603-C0CA-D490BA6BA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5165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/>
              <a:t>In practice, we often </a:t>
            </a:r>
            <a:r>
              <a:rPr lang="en-US" sz="2600" b="1"/>
              <a:t>shuffle</a:t>
            </a:r>
            <a:r>
              <a:rPr lang="en-US" sz="2600"/>
              <a:t> and then </a:t>
            </a:r>
            <a:r>
              <a:rPr lang="en-US" sz="2600" b="1"/>
              <a:t>iterate</a:t>
            </a:r>
            <a:r>
              <a:rPr lang="en-US" sz="2600"/>
              <a:t> over the entire dataset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BBB3235-7755-DB41-4C20-18B2BCEAE773}"/>
                  </a:ext>
                </a:extLst>
              </p:cNvPr>
              <p:cNvSpPr txBox="1"/>
              <p:nvPr/>
            </p:nvSpPr>
            <p:spPr>
              <a:xfrm>
                <a:off x="1917811" y="2392144"/>
                <a:ext cx="8356378" cy="3695692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b="1" i="0">
                            <a:latin typeface="Cambria Math" panose="02040503050406030204" pitchFamily="18" charset="0"/>
                          </a:rPr>
                          <m:t>w</m:t>
                        </m:r>
                      </m:e>
                      <m:sup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sup>
                    </m:sSup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Initialize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()</m:t>
                    </m:r>
                  </m:oMath>
                </a14:m>
                <a:r>
                  <a:rPr lang="en-US" sz="2800"/>
                  <a:t>;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𝑒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range(0,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solidFill>
                          <a:schemeClr val="accent3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 </a:t>
                </a:r>
                <a:r>
                  <a:rPr lang="en-US" sz="2800">
                    <a:solidFill>
                      <a:schemeClr val="accent2">
                        <a:lumMod val="75000"/>
                      </a:schemeClr>
                    </a:solidFill>
                  </a:rPr>
                  <a:t># Epochs</a:t>
                </a:r>
              </a:p>
              <a:p>
                <a:pPr marL="466725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ShuffleData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()</m:t>
                    </m:r>
                  </m:oMath>
                </a14:m>
                <a:r>
                  <a:rPr lang="en-US" sz="2800"/>
                  <a:t> </a:t>
                </a:r>
                <a:r>
                  <a:rPr lang="en-US" sz="2800">
                    <a:solidFill>
                      <a:schemeClr val="accent2">
                        <a:lumMod val="75000"/>
                      </a:schemeClr>
                    </a:solidFill>
                  </a:rPr>
                  <a:t># Randomize the Data Ordering</a:t>
                </a:r>
              </a:p>
              <a:p>
                <a:pPr marL="466725"/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range(0,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466725"/>
                <a:r>
                  <a:rPr lang="en-US" sz="2800" b="1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b="1" i="0">
                            <a:latin typeface="Cambria Math" panose="02040503050406030204" pitchFamily="18" charset="0"/>
                          </a:rPr>
                          <m:t>w</m:t>
                        </m:r>
                      </m:e>
                      <m:sup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</m:d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b="1" i="0">
                            <a:latin typeface="Cambria Math" panose="02040503050406030204" pitchFamily="18" charset="0"/>
                          </a:rPr>
                          <m:t>w</m:t>
                        </m:r>
                      </m:e>
                      <m:sup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𝜏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sup>
                    </m:sSup>
                    <m:r>
                      <a:rPr lang="en-US" sz="280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2800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Step</m:t>
                    </m:r>
                    <m:d>
                      <m:dPr>
                        <m:ctrlPr>
                          <a:rPr lang="en-US" sz="2800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800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  <m:t>∇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d>
                          <m:d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2800" b="1" i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nor/>
                                  </m:rPr>
                                  <a:rPr lang="en-US" sz="2800" b="1" i="0">
                                    <a:latin typeface="Cambria Math" panose="02040503050406030204" pitchFamily="18" charset="0"/>
                                  </a:rPr>
                                  <m:t>w</m:t>
                                </m:r>
                              </m:e>
                              <m:sup>
                                <m:d>
                                  <m:dPr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𝜏</m:t>
                                    </m:r>
                                    <m: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  <m:t>−1</m:t>
                                    </m:r>
                                  </m:e>
                                </m:d>
                              </m:sup>
                            </m:sSup>
                          </m:e>
                        </m:d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𝜏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</m:d>
                  </m:oMath>
                </a14:m>
                <a:endParaRPr lang="en-US" sz="2800" b="1"/>
              </a:p>
              <a:p>
                <a:pPr marL="922338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  <a:p>
                <a:pPr marL="922338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800" i="1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sz="280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BBB3235-7755-DB41-4C20-18B2BCEAE7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811" y="2392144"/>
                <a:ext cx="8356378" cy="3695692"/>
              </a:xfrm>
              <a:prstGeom prst="rect">
                <a:avLst/>
              </a:prstGeom>
              <a:blipFill>
                <a:blip r:embed="rId3"/>
                <a:stretch>
                  <a:fillRect l="-364" t="-4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ular Callout 4">
                <a:extLst>
                  <a:ext uri="{FF2B5EF4-FFF2-40B4-BE49-F238E27FC236}">
                    <a16:creationId xmlns:a16="http://schemas.microsoft.com/office/drawing/2014/main" id="{3D45246D-7A56-249A-D09B-097603385083}"/>
                  </a:ext>
                </a:extLst>
              </p:cNvPr>
              <p:cNvSpPr/>
              <p:nvPr/>
            </p:nvSpPr>
            <p:spPr>
              <a:xfrm>
                <a:off x="7492218" y="5671459"/>
                <a:ext cx="3584667" cy="832753"/>
              </a:xfrm>
              <a:prstGeom prst="wedgeRoundRectCallout">
                <a:avLst>
                  <a:gd name="adj1" fmla="val 983"/>
                  <a:gd name="adj2" fmla="val -111053"/>
                  <a:gd name="adj3" fmla="val 16667"/>
                </a:avLst>
              </a:prstGeom>
            </p:spPr>
            <p:style>
              <a:lnRef idx="2">
                <a:schemeClr val="accent5">
                  <a:shade val="15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Gradient of the error on the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m:rPr>
                            <m:nor/>
                          </m:rPr>
                          <a:rPr lang="en-US" b="0" i="0" dirty="0" smtClean="0">
                            <a:latin typeface="Cambria Math" panose="02040503050406030204" pitchFamily="18" charset="0"/>
                          </a:rPr>
                          <m:t>th</m:t>
                        </m:r>
                      </m:sup>
                    </m:sSup>
                  </m:oMath>
                </a14:m>
                <a:r>
                  <a:rPr lang="en-US"/>
                  <a:t> data point.</a:t>
                </a:r>
              </a:p>
            </p:txBody>
          </p:sp>
        </mc:Choice>
        <mc:Fallback xmlns="">
          <p:sp>
            <p:nvSpPr>
              <p:cNvPr id="5" name="Rounded Rectangular Callout 4">
                <a:extLst>
                  <a:ext uri="{FF2B5EF4-FFF2-40B4-BE49-F238E27FC236}">
                    <a16:creationId xmlns:a16="http://schemas.microsoft.com/office/drawing/2014/main" id="{3D45246D-7A56-249A-D09B-0976033850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2218" y="5671459"/>
                <a:ext cx="3584667" cy="832753"/>
              </a:xfrm>
              <a:prstGeom prst="wedgeRoundRectCallout">
                <a:avLst>
                  <a:gd name="adj1" fmla="val 983"/>
                  <a:gd name="adj2" fmla="val -111053"/>
                  <a:gd name="adj3" fmla="val 16667"/>
                </a:avLst>
              </a:prstGeom>
              <a:blipFill>
                <a:blip r:embed="rId4"/>
                <a:stretch>
                  <a:fillRect b="-13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2389CD3D-F83A-C18D-B764-AA3F3BBA1AD2}"/>
              </a:ext>
            </a:extLst>
          </p:cNvPr>
          <p:cNvSpPr/>
          <p:nvPr/>
        </p:nvSpPr>
        <p:spPr>
          <a:xfrm>
            <a:off x="5223215" y="2063678"/>
            <a:ext cx="3584667" cy="832753"/>
          </a:xfrm>
          <a:prstGeom prst="wedgeRoundRectCallout">
            <a:avLst>
              <a:gd name="adj1" fmla="val -37231"/>
              <a:gd name="adj2" fmla="val 99824"/>
              <a:gd name="adj3" fmla="val 16667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One </a:t>
            </a:r>
            <a:r>
              <a:rPr lang="en-US" b="1">
                <a:solidFill>
                  <a:schemeClr val="tx1"/>
                </a:solidFill>
              </a:rPr>
              <a:t>epoch</a:t>
            </a:r>
            <a:r>
              <a:rPr lang="en-US">
                <a:solidFill>
                  <a:schemeClr val="tx1"/>
                </a:solidFill>
              </a:rPr>
              <a:t> is a complete pass over all the data points.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73CCCDAE-D3AD-EB41-C9A6-2E954B0FB071}"/>
              </a:ext>
            </a:extLst>
          </p:cNvPr>
          <p:cNvSpPr/>
          <p:nvPr/>
        </p:nvSpPr>
        <p:spPr>
          <a:xfrm>
            <a:off x="8291100" y="3010095"/>
            <a:ext cx="2551071" cy="663637"/>
          </a:xfrm>
          <a:prstGeom prst="wedgeRoundRectCallout">
            <a:avLst>
              <a:gd name="adj1" fmla="val -61777"/>
              <a:gd name="adj2" fmla="val 57893"/>
              <a:gd name="adj3" fmla="val 16667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Some code shuffles only once.</a:t>
            </a:r>
          </a:p>
        </p:txBody>
      </p:sp>
    </p:spTree>
    <p:extLst>
      <p:ext uri="{BB962C8B-B14F-4D97-AF65-F5344CB8AC3E}">
        <p14:creationId xmlns:p14="http://schemas.microsoft.com/office/powerpoint/2010/main" val="27550044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9B3A4-0731-8161-1EFC-3CAE8028C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4E9404A-0F7A-73A4-6E26-5C9985136DB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Stochastic Gradient Descent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B2DE072-FB1E-5BA7-04E6-30ED0BDE1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3865C2-131C-3858-258C-7612C5595F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088" y="1336491"/>
            <a:ext cx="7499265" cy="438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5666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10288B-1A71-D285-ED80-F61903E94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9D153FE3-5B6E-1D1D-1CBA-68D9F3FE2ED3}"/>
              </a:ext>
            </a:extLst>
          </p:cNvPr>
          <p:cNvSpPr txBox="1"/>
          <p:nvPr/>
        </p:nvSpPr>
        <p:spPr>
          <a:xfrm>
            <a:off x="4076001" y="3564933"/>
            <a:ext cx="55976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/>
              <a:t>?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9A9BC48E-8C6E-11D8-21C6-52027906850E}"/>
              </a:ext>
            </a:extLst>
          </p:cNvPr>
          <p:cNvSpPr/>
          <p:nvPr/>
        </p:nvSpPr>
        <p:spPr>
          <a:xfrm>
            <a:off x="195943" y="3080655"/>
            <a:ext cx="11793953" cy="3548744"/>
          </a:xfrm>
          <a:custGeom>
            <a:avLst/>
            <a:gdLst>
              <a:gd name="connsiteX0" fmla="*/ 3833434 w 11793953"/>
              <a:gd name="connsiteY0" fmla="*/ 0 h 3548744"/>
              <a:gd name="connsiteX1" fmla="*/ 5405260 w 11793953"/>
              <a:gd name="connsiteY1" fmla="*/ 2057401 h 3548744"/>
              <a:gd name="connsiteX2" fmla="*/ 11545391 w 11793953"/>
              <a:gd name="connsiteY2" fmla="*/ 2057401 h 3548744"/>
              <a:gd name="connsiteX3" fmla="*/ 11793953 w 11793953"/>
              <a:gd name="connsiteY3" fmla="*/ 2305963 h 3548744"/>
              <a:gd name="connsiteX4" fmla="*/ 11793953 w 11793953"/>
              <a:gd name="connsiteY4" fmla="*/ 3300182 h 3548744"/>
              <a:gd name="connsiteX5" fmla="*/ 11545391 w 11793953"/>
              <a:gd name="connsiteY5" fmla="*/ 3548744 h 3548744"/>
              <a:gd name="connsiteX6" fmla="*/ 248562 w 11793953"/>
              <a:gd name="connsiteY6" fmla="*/ 3548744 h 3548744"/>
              <a:gd name="connsiteX7" fmla="*/ 0 w 11793953"/>
              <a:gd name="connsiteY7" fmla="*/ 3300182 h 3548744"/>
              <a:gd name="connsiteX8" fmla="*/ 0 w 11793953"/>
              <a:gd name="connsiteY8" fmla="*/ 2305963 h 3548744"/>
              <a:gd name="connsiteX9" fmla="*/ 248562 w 11793953"/>
              <a:gd name="connsiteY9" fmla="*/ 2057401 h 3548744"/>
              <a:gd name="connsiteX10" fmla="*/ 3244229 w 11793953"/>
              <a:gd name="connsiteY10" fmla="*/ 2057401 h 3548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793953" h="3548744">
                <a:moveTo>
                  <a:pt x="3833434" y="0"/>
                </a:moveTo>
                <a:lnTo>
                  <a:pt x="5405260" y="2057401"/>
                </a:lnTo>
                <a:lnTo>
                  <a:pt x="11545391" y="2057401"/>
                </a:lnTo>
                <a:cubicBezTo>
                  <a:pt x="11682668" y="2057401"/>
                  <a:pt x="11793953" y="2168686"/>
                  <a:pt x="11793953" y="2305963"/>
                </a:cubicBezTo>
                <a:lnTo>
                  <a:pt x="11793953" y="3300182"/>
                </a:lnTo>
                <a:cubicBezTo>
                  <a:pt x="11793953" y="3437459"/>
                  <a:pt x="11682668" y="3548744"/>
                  <a:pt x="11545391" y="3548744"/>
                </a:cubicBezTo>
                <a:lnTo>
                  <a:pt x="248562" y="3548744"/>
                </a:lnTo>
                <a:cubicBezTo>
                  <a:pt x="111285" y="3548744"/>
                  <a:pt x="0" y="3437459"/>
                  <a:pt x="0" y="3300182"/>
                </a:cubicBezTo>
                <a:lnTo>
                  <a:pt x="0" y="2305963"/>
                </a:lnTo>
                <a:cubicBezTo>
                  <a:pt x="0" y="2168686"/>
                  <a:pt x="111285" y="2057401"/>
                  <a:pt x="248562" y="2057401"/>
                </a:cubicBezTo>
                <a:lnTo>
                  <a:pt x="3244229" y="2057401"/>
                </a:lnTo>
                <a:close/>
              </a:path>
            </a:pathLst>
          </a:cu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618844-2BC9-C06A-2804-696AC89A2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Better Gradient Approximation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0667E-91B0-3D51-FBB3-846407E011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39"/>
            <a:ext cx="11567160" cy="957763"/>
          </a:xfrm>
        </p:spPr>
        <p:txBody>
          <a:bodyPr>
            <a:normAutofit/>
          </a:bodyPr>
          <a:lstStyle/>
          <a:p>
            <a:pPr marL="0" indent="0">
              <a:spcBef>
                <a:spcPts val="1600"/>
              </a:spcBef>
              <a:spcAft>
                <a:spcPts val="1800"/>
              </a:spcAft>
              <a:buNone/>
            </a:pPr>
            <a:r>
              <a:rPr lang="en-US" sz="2400"/>
              <a:t>Estimating the gradient using a single data point results in </a:t>
            </a:r>
            <a:r>
              <a:rPr lang="en-US" sz="2400" b="1"/>
              <a:t>noisy estimates</a:t>
            </a:r>
            <a:r>
              <a:rPr lang="en-US" sz="2400"/>
              <a:t>.</a:t>
            </a:r>
          </a:p>
        </p:txBody>
      </p:sp>
      <p:sp>
        <p:nvSpPr>
          <p:cNvPr id="10" name="Left-Right Arrow 9">
            <a:extLst>
              <a:ext uri="{FF2B5EF4-FFF2-40B4-BE49-F238E27FC236}">
                <a16:creationId xmlns:a16="http://schemas.microsoft.com/office/drawing/2014/main" id="{CA937978-DF66-CC95-5163-D91BB532470D}"/>
              </a:ext>
            </a:extLst>
          </p:cNvPr>
          <p:cNvSpPr/>
          <p:nvPr/>
        </p:nvSpPr>
        <p:spPr>
          <a:xfrm>
            <a:off x="421756" y="2253341"/>
            <a:ext cx="8929072" cy="827315"/>
          </a:xfrm>
          <a:prstGeom prst="left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FB3B5F-075A-63B0-D693-1FD0ED144132}"/>
              </a:ext>
            </a:extLst>
          </p:cNvPr>
          <p:cNvSpPr txBox="1"/>
          <p:nvPr/>
        </p:nvSpPr>
        <p:spPr>
          <a:xfrm>
            <a:off x="685800" y="2482332"/>
            <a:ext cx="1962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Noisy but Cheap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D6023C-7B7E-C1E7-BF70-1212A992BA2A}"/>
              </a:ext>
            </a:extLst>
          </p:cNvPr>
          <p:cNvSpPr txBox="1"/>
          <p:nvPr/>
        </p:nvSpPr>
        <p:spPr>
          <a:xfrm>
            <a:off x="6411425" y="2482332"/>
            <a:ext cx="2719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>
                <a:solidFill>
                  <a:schemeClr val="bg1"/>
                </a:solidFill>
              </a:rPr>
              <a:t>Accurate but Expensive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F5A9F05-8DFB-8496-80B8-87D1FA7D55C5}"/>
                  </a:ext>
                </a:extLst>
              </p:cNvPr>
              <p:cNvSpPr txBox="1"/>
              <p:nvPr/>
            </p:nvSpPr>
            <p:spPr>
              <a:xfrm>
                <a:off x="9189195" y="2279751"/>
                <a:ext cx="3048000" cy="5068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𝔼</m:t>
                          </m:r>
                        </m:e>
                        <m:sub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𝑝</m:t>
                          </m:r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1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18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8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18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F5A9F05-8DFB-8496-80B8-87D1FA7D55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9195" y="2279751"/>
                <a:ext cx="3048000" cy="5068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ight Brace 16">
            <a:extLst>
              <a:ext uri="{FF2B5EF4-FFF2-40B4-BE49-F238E27FC236}">
                <a16:creationId xmlns:a16="http://schemas.microsoft.com/office/drawing/2014/main" id="{F694A30C-E5E8-BE9C-13EE-DE3832E55EB7}"/>
              </a:ext>
            </a:extLst>
          </p:cNvPr>
          <p:cNvSpPr/>
          <p:nvPr/>
        </p:nvSpPr>
        <p:spPr>
          <a:xfrm rot="5400000">
            <a:off x="10602022" y="1635908"/>
            <a:ext cx="246994" cy="2528753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7FEBA38-1F09-F077-A2E4-4A93E81CF494}"/>
                  </a:ext>
                </a:extLst>
              </p:cNvPr>
              <p:cNvSpPr txBox="1"/>
              <p:nvPr/>
            </p:nvSpPr>
            <p:spPr>
              <a:xfrm>
                <a:off x="9822868" y="2936048"/>
                <a:ext cx="180530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>
                    <a:solidFill>
                      <a:schemeClr val="accent6"/>
                    </a:solidFill>
                  </a:rPr>
                  <a:t>Ideal but don’t </a:t>
                </a:r>
                <a:br>
                  <a:rPr lang="en-US">
                    <a:solidFill>
                      <a:schemeClr val="accent6"/>
                    </a:solidFill>
                  </a:rPr>
                </a:br>
                <a:r>
                  <a:rPr lang="en-US">
                    <a:solidFill>
                      <a:schemeClr val="accent6"/>
                    </a:solidFill>
                  </a:rPr>
                  <a:t>know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>
                    <a:solidFill>
                      <a:schemeClr val="accent6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7FEBA38-1F09-F077-A2E4-4A93E81CF4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2868" y="2936048"/>
                <a:ext cx="1805302" cy="646331"/>
              </a:xfrm>
              <a:prstGeom prst="rect">
                <a:avLst/>
              </a:prstGeom>
              <a:blipFill>
                <a:blip r:embed="rId4"/>
                <a:stretch>
                  <a:fillRect t="-5660" b="-141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F369817-F8DA-1656-9EC0-65D2B233A748}"/>
                  </a:ext>
                </a:extLst>
              </p:cNvPr>
              <p:cNvSpPr txBox="1"/>
              <p:nvPr/>
            </p:nvSpPr>
            <p:spPr>
              <a:xfrm>
                <a:off x="5802086" y="2892195"/>
                <a:ext cx="3628051" cy="11308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F369817-F8DA-1656-9EC0-65D2B233A7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2086" y="2892195"/>
                <a:ext cx="3628051" cy="113082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1FC9E2A-E4CE-32C5-3306-88E644A49C9D}"/>
                  </a:ext>
                </a:extLst>
              </p:cNvPr>
              <p:cNvSpPr txBox="1"/>
              <p:nvPr/>
            </p:nvSpPr>
            <p:spPr>
              <a:xfrm>
                <a:off x="314230" y="3341912"/>
                <a:ext cx="2875283" cy="6450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sub>
                          </m:sSub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1FC9E2A-E4CE-32C5-3306-88E644A49C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230" y="3341912"/>
                <a:ext cx="2875283" cy="64504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Group 27">
            <a:extLst>
              <a:ext uri="{FF2B5EF4-FFF2-40B4-BE49-F238E27FC236}">
                <a16:creationId xmlns:a16="http://schemas.microsoft.com/office/drawing/2014/main" id="{F4D45CC2-8994-01B1-069D-183252150963}"/>
              </a:ext>
            </a:extLst>
          </p:cNvPr>
          <p:cNvGrpSpPr/>
          <p:nvPr/>
        </p:nvGrpSpPr>
        <p:grpSpPr>
          <a:xfrm>
            <a:off x="421756" y="3916769"/>
            <a:ext cx="2683748" cy="1110649"/>
            <a:chOff x="421756" y="3809600"/>
            <a:chExt cx="2683748" cy="1110649"/>
          </a:xfrm>
        </p:grpSpPr>
        <p:sp>
          <p:nvSpPr>
            <p:cNvPr id="25" name="Right Brace 24">
              <a:extLst>
                <a:ext uri="{FF2B5EF4-FFF2-40B4-BE49-F238E27FC236}">
                  <a16:creationId xmlns:a16="http://schemas.microsoft.com/office/drawing/2014/main" id="{76E0DC1B-6195-FDA3-CCDC-B4ACD587B154}"/>
                </a:ext>
              </a:extLst>
            </p:cNvPr>
            <p:cNvSpPr/>
            <p:nvPr/>
          </p:nvSpPr>
          <p:spPr>
            <a:xfrm rot="5400000">
              <a:off x="1642448" y="2644942"/>
              <a:ext cx="246994" cy="2576310"/>
            </a:xfrm>
            <a:prstGeom prst="rightBrace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87A4BC5-0989-8D27-DA35-13DDB0EE627E}"/>
                </a:ext>
              </a:extLst>
            </p:cNvPr>
            <p:cNvSpPr txBox="1"/>
            <p:nvPr/>
          </p:nvSpPr>
          <p:spPr>
            <a:xfrm>
              <a:off x="421756" y="4089252"/>
              <a:ext cx="268374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>
                  <a:solidFill>
                    <a:schemeClr val="accent1"/>
                  </a:solidFill>
                </a:rPr>
                <a:t>Stochastic</a:t>
              </a:r>
              <a:r>
                <a:rPr lang="en-US" sz="2400">
                  <a:solidFill>
                    <a:schemeClr val="accent1"/>
                  </a:solidFill>
                </a:rPr>
                <a:t> </a:t>
              </a:r>
              <a:br>
                <a:rPr lang="en-US" sz="2400">
                  <a:solidFill>
                    <a:schemeClr val="accent1"/>
                  </a:solidFill>
                </a:rPr>
              </a:br>
              <a:r>
                <a:rPr lang="en-US" sz="2400">
                  <a:solidFill>
                    <a:schemeClr val="accent1"/>
                  </a:solidFill>
                </a:rPr>
                <a:t>Gradient Descent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D493307-8DB8-0481-80CD-ABFC0045B078}"/>
              </a:ext>
            </a:extLst>
          </p:cNvPr>
          <p:cNvGrpSpPr/>
          <p:nvPr/>
        </p:nvGrpSpPr>
        <p:grpSpPr>
          <a:xfrm>
            <a:off x="5875268" y="3916770"/>
            <a:ext cx="3429069" cy="1110648"/>
            <a:chOff x="51410" y="3809601"/>
            <a:chExt cx="3429069" cy="1110648"/>
          </a:xfrm>
        </p:grpSpPr>
        <p:sp>
          <p:nvSpPr>
            <p:cNvPr id="30" name="Right Brace 29">
              <a:extLst>
                <a:ext uri="{FF2B5EF4-FFF2-40B4-BE49-F238E27FC236}">
                  <a16:creationId xmlns:a16="http://schemas.microsoft.com/office/drawing/2014/main" id="{093AE003-ED4F-D1C6-ABCD-5E39B491AF07}"/>
                </a:ext>
              </a:extLst>
            </p:cNvPr>
            <p:cNvSpPr/>
            <p:nvPr/>
          </p:nvSpPr>
          <p:spPr>
            <a:xfrm rot="5400000">
              <a:off x="1642448" y="2218563"/>
              <a:ext cx="246994" cy="3429069"/>
            </a:xfrm>
            <a:prstGeom prst="rightBrace">
              <a:avLst/>
            </a:prstGeom>
            <a:ln>
              <a:solidFill>
                <a:schemeClr val="accent2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3D7C144-B861-E905-4EF7-9B3C4F7FFCCC}"/>
                </a:ext>
              </a:extLst>
            </p:cNvPr>
            <p:cNvSpPr txBox="1"/>
            <p:nvPr/>
          </p:nvSpPr>
          <p:spPr>
            <a:xfrm>
              <a:off x="421756" y="4089252"/>
              <a:ext cx="268374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>
                  <a:solidFill>
                    <a:schemeClr val="accent1"/>
                  </a:solidFill>
                </a:rPr>
                <a:t>Batch</a:t>
              </a:r>
              <a:r>
                <a:rPr lang="en-US" sz="2400">
                  <a:solidFill>
                    <a:schemeClr val="accent1"/>
                  </a:solidFill>
                </a:rPr>
                <a:t> </a:t>
              </a:r>
              <a:br>
                <a:rPr lang="en-US" sz="2400">
                  <a:solidFill>
                    <a:schemeClr val="accent1"/>
                  </a:solidFill>
                </a:rPr>
              </a:br>
              <a:r>
                <a:rPr lang="en-US" sz="2400">
                  <a:solidFill>
                    <a:schemeClr val="accent1"/>
                  </a:solidFill>
                </a:rPr>
                <a:t>Gradient Descent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2A283EE-0466-24D3-CB03-E369C4048E1E}"/>
                  </a:ext>
                </a:extLst>
              </p:cNvPr>
              <p:cNvSpPr txBox="1"/>
              <p:nvPr/>
            </p:nvSpPr>
            <p:spPr>
              <a:xfrm>
                <a:off x="3324765" y="5255363"/>
                <a:ext cx="3628051" cy="11308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40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ℬ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𝑏</m:t>
                                      </m:r>
                                    </m:sub>
                                  </m:sSub>
                                </m:sub>
                              </m:sSub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ℬ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𝑏</m:t>
                                          </m:r>
                                        </m:sub>
                                      </m:sSub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 sz="240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2A283EE-0466-24D3-CB03-E369C4048E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4765" y="5255363"/>
                <a:ext cx="3628051" cy="1130822"/>
              </a:xfrm>
              <a:prstGeom prst="rect">
                <a:avLst/>
              </a:prstGeom>
              <a:blipFill>
                <a:blip r:embed="rId7"/>
                <a:stretch>
                  <a:fillRect r="-1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0C704913-1B60-C4F4-F2F2-BE36C278EE0B}"/>
              </a:ext>
            </a:extLst>
          </p:cNvPr>
          <p:cNvSpPr txBox="1"/>
          <p:nvPr/>
        </p:nvSpPr>
        <p:spPr>
          <a:xfrm>
            <a:off x="133589" y="5236879"/>
            <a:ext cx="28752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>
                <a:solidFill>
                  <a:schemeClr val="accent1"/>
                </a:solidFill>
              </a:rPr>
              <a:t>Mini-Batch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b="1">
                <a:solidFill>
                  <a:schemeClr val="accent1"/>
                </a:solidFill>
              </a:rPr>
              <a:t>Stochastic</a:t>
            </a:r>
            <a:br>
              <a:rPr lang="en-US" sz="2400">
                <a:solidFill>
                  <a:schemeClr val="accent1"/>
                </a:solidFill>
              </a:rPr>
            </a:br>
            <a:r>
              <a:rPr lang="en-US" sz="2400">
                <a:solidFill>
                  <a:schemeClr val="accent1"/>
                </a:solidFill>
              </a:rPr>
              <a:t>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8968D35-1907-ADD0-BEE6-D879AC990B94}"/>
                  </a:ext>
                </a:extLst>
              </p:cNvPr>
              <p:cNvSpPr txBox="1"/>
              <p:nvPr/>
            </p:nvSpPr>
            <p:spPr>
              <a:xfrm>
                <a:off x="7268710" y="5255363"/>
                <a:ext cx="459816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/>
                  <a:t>Where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ℬ</m:t>
                    </m:r>
                  </m:oMath>
                </a14:m>
                <a:r>
                  <a:rPr lang="en-US" sz="2400"/>
                  <a:t> is a </a:t>
                </a:r>
                <a:r>
                  <a:rPr lang="en-US" sz="2400" b="1"/>
                  <a:t>random</a:t>
                </a:r>
                <a:r>
                  <a:rPr lang="en-US" sz="2400"/>
                  <a:t> </a:t>
                </a:r>
                <a:r>
                  <a:rPr lang="en-US" sz="2400" b="1"/>
                  <a:t>sample</a:t>
                </a:r>
                <a:r>
                  <a:rPr lang="en-US" sz="2400"/>
                  <a:t> of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400" b="1"/>
                  <a:t> data points </a:t>
                </a:r>
                <a:r>
                  <a:rPr lang="en-US" sz="2400"/>
                  <a:t>called a </a:t>
                </a:r>
                <a:br>
                  <a:rPr lang="en-US" sz="2400"/>
                </a:br>
                <a:r>
                  <a:rPr lang="en-US" sz="2400" b="1"/>
                  <a:t>mini-batch</a:t>
                </a:r>
                <a:r>
                  <a:rPr lang="en-US" sz="2400"/>
                  <a:t>. 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8968D35-1907-ADD0-BEE6-D879AC990B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8710" y="5255363"/>
                <a:ext cx="4598166" cy="1200329"/>
              </a:xfrm>
              <a:prstGeom prst="rect">
                <a:avLst/>
              </a:prstGeom>
              <a:blipFill>
                <a:blip r:embed="rId8"/>
                <a:stretch>
                  <a:fillRect l="-1987" t="-4061" b="-106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653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" grpId="0"/>
      <p:bldP spid="8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21661-A8E5-FDE9-2A76-DE1CCD86C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CA2ED8F5-0656-863C-44BB-F21C770DC3C2}"/>
              </a:ext>
            </a:extLst>
          </p:cNvPr>
          <p:cNvSpPr/>
          <p:nvPr/>
        </p:nvSpPr>
        <p:spPr>
          <a:xfrm>
            <a:off x="312421" y="3326609"/>
            <a:ext cx="7402829" cy="3214824"/>
          </a:xfrm>
          <a:prstGeom prst="roundRect">
            <a:avLst>
              <a:gd name="adj" fmla="val 6280"/>
            </a:avLst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3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C4F04-8929-7EAF-EB5B-797CBA990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Spectrum of </a:t>
            </a:r>
            <a:r>
              <a:rPr lang="en-US" b="1"/>
              <a:t>Stochastic Gradients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AAF63-04D0-A749-E54B-DD1F4DD1B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39"/>
            <a:ext cx="11567160" cy="957763"/>
          </a:xfrm>
        </p:spPr>
        <p:txBody>
          <a:bodyPr>
            <a:normAutofit/>
          </a:bodyPr>
          <a:lstStyle/>
          <a:p>
            <a:pPr marL="0" indent="0">
              <a:spcBef>
                <a:spcPts val="1600"/>
              </a:spcBef>
              <a:spcAft>
                <a:spcPts val="1800"/>
              </a:spcAft>
              <a:buNone/>
            </a:pPr>
            <a:r>
              <a:rPr lang="en-US" sz="2400"/>
              <a:t>We typically refer to any of the sampling based gradient estimation procedures as </a:t>
            </a:r>
            <a:r>
              <a:rPr lang="en-US" sz="2400" b="1"/>
              <a:t>Stochastic Gradient Descent (SGD)</a:t>
            </a:r>
          </a:p>
        </p:txBody>
      </p:sp>
      <p:sp>
        <p:nvSpPr>
          <p:cNvPr id="10" name="Left-Right Arrow 9">
            <a:extLst>
              <a:ext uri="{FF2B5EF4-FFF2-40B4-BE49-F238E27FC236}">
                <a16:creationId xmlns:a16="http://schemas.microsoft.com/office/drawing/2014/main" id="{CD834D63-9D8F-00D9-5B7E-168382A71EDF}"/>
              </a:ext>
            </a:extLst>
          </p:cNvPr>
          <p:cNvSpPr/>
          <p:nvPr/>
        </p:nvSpPr>
        <p:spPr>
          <a:xfrm>
            <a:off x="579295" y="2366280"/>
            <a:ext cx="11033411" cy="827315"/>
          </a:xfrm>
          <a:prstGeom prst="left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2A7EA0-7ACE-BA75-8751-743B1828FCF3}"/>
              </a:ext>
            </a:extLst>
          </p:cNvPr>
          <p:cNvSpPr txBox="1"/>
          <p:nvPr/>
        </p:nvSpPr>
        <p:spPr>
          <a:xfrm>
            <a:off x="843340" y="2595271"/>
            <a:ext cx="1962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Noisy but Cheap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36DF1F8-3B4F-8A5C-764D-AFC080CC6E81}"/>
              </a:ext>
            </a:extLst>
          </p:cNvPr>
          <p:cNvSpPr txBox="1"/>
          <p:nvPr/>
        </p:nvSpPr>
        <p:spPr>
          <a:xfrm>
            <a:off x="8598720" y="2595271"/>
            <a:ext cx="2719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>
                <a:solidFill>
                  <a:schemeClr val="bg1"/>
                </a:solidFill>
              </a:rPr>
              <a:t>Accurate but Expensive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0F3A8EC-5FC0-D616-DF85-3BC4F1442910}"/>
                  </a:ext>
                </a:extLst>
              </p:cNvPr>
              <p:cNvSpPr txBox="1"/>
              <p:nvPr/>
            </p:nvSpPr>
            <p:spPr>
              <a:xfrm>
                <a:off x="12192000" y="2922130"/>
                <a:ext cx="3048000" cy="5068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𝔼</m:t>
                          </m:r>
                        </m:e>
                        <m:sub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𝑝</m:t>
                          </m:r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1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18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18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18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0F3A8EC-5FC0-D616-DF85-3BC4F14429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2000" y="2922130"/>
                <a:ext cx="3048000" cy="5068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ight Brace 16">
            <a:extLst>
              <a:ext uri="{FF2B5EF4-FFF2-40B4-BE49-F238E27FC236}">
                <a16:creationId xmlns:a16="http://schemas.microsoft.com/office/drawing/2014/main" id="{9D90EFC6-E3E9-9029-FBC0-A91B3F507AE3}"/>
              </a:ext>
            </a:extLst>
          </p:cNvPr>
          <p:cNvSpPr/>
          <p:nvPr/>
        </p:nvSpPr>
        <p:spPr>
          <a:xfrm rot="5400000">
            <a:off x="13604827" y="2278287"/>
            <a:ext cx="246994" cy="2528753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7007FF7-2EBE-FE7E-449A-9207DB9079DB}"/>
                  </a:ext>
                </a:extLst>
              </p:cNvPr>
              <p:cNvSpPr txBox="1"/>
              <p:nvPr/>
            </p:nvSpPr>
            <p:spPr>
              <a:xfrm>
                <a:off x="12825673" y="3578427"/>
                <a:ext cx="180530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>
                    <a:solidFill>
                      <a:schemeClr val="accent6"/>
                    </a:solidFill>
                  </a:rPr>
                  <a:t>Ideal but don’t </a:t>
                </a:r>
                <a:br>
                  <a:rPr lang="en-US">
                    <a:solidFill>
                      <a:schemeClr val="accent6"/>
                    </a:solidFill>
                  </a:rPr>
                </a:br>
                <a:r>
                  <a:rPr lang="en-US">
                    <a:solidFill>
                      <a:schemeClr val="accent6"/>
                    </a:solidFill>
                  </a:rPr>
                  <a:t>know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>
                    <a:solidFill>
                      <a:schemeClr val="accent6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7007FF7-2EBE-FE7E-449A-9207DB9079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25673" y="3578427"/>
                <a:ext cx="1805302" cy="646331"/>
              </a:xfrm>
              <a:prstGeom prst="rect">
                <a:avLst/>
              </a:prstGeom>
              <a:blipFill>
                <a:blip r:embed="rId4"/>
                <a:stretch>
                  <a:fillRect t="-4717" b="-141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A391AE7-2C43-818D-56FE-C4A1B1D47044}"/>
                  </a:ext>
                </a:extLst>
              </p:cNvPr>
              <p:cNvSpPr txBox="1"/>
              <p:nvPr/>
            </p:nvSpPr>
            <p:spPr>
              <a:xfrm>
                <a:off x="471769" y="3965201"/>
                <a:ext cx="2875283" cy="6450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r>
                        <a:rPr lang="en-US" sz="2400" i="1">
                          <a:solidFill>
                            <a:schemeClr val="accent5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sub>
                          </m:sSub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A391AE7-2C43-818D-56FE-C4A1B1D470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769" y="3965201"/>
                <a:ext cx="2875283" cy="64504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ight Brace 24">
            <a:extLst>
              <a:ext uri="{FF2B5EF4-FFF2-40B4-BE49-F238E27FC236}">
                <a16:creationId xmlns:a16="http://schemas.microsoft.com/office/drawing/2014/main" id="{8B65DADE-E2C5-A49A-74B2-D2480943B9A9}"/>
              </a:ext>
            </a:extLst>
          </p:cNvPr>
          <p:cNvSpPr/>
          <p:nvPr/>
        </p:nvSpPr>
        <p:spPr>
          <a:xfrm rot="5400000">
            <a:off x="1799987" y="3362908"/>
            <a:ext cx="246994" cy="2576310"/>
          </a:xfrm>
          <a:prstGeom prst="rightBrace">
            <a:avLst/>
          </a:prstGeom>
          <a:ln>
            <a:solidFill>
              <a:schemeClr val="accent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2196CD3-DEB9-9447-8A49-49E89BA794A1}"/>
              </a:ext>
            </a:extLst>
          </p:cNvPr>
          <p:cNvSpPr txBox="1"/>
          <p:nvPr/>
        </p:nvSpPr>
        <p:spPr>
          <a:xfrm>
            <a:off x="579295" y="4819710"/>
            <a:ext cx="26837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Stochastic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br>
              <a:rPr lang="en-US" sz="2400">
                <a:solidFill>
                  <a:schemeClr val="accent1"/>
                </a:solidFill>
              </a:rPr>
            </a:br>
            <a:r>
              <a:rPr lang="en-US" sz="2400">
                <a:solidFill>
                  <a:schemeClr val="accent1"/>
                </a:solidFill>
              </a:rPr>
              <a:t>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1F24531-CE0C-0E32-DFD6-9D9264E350FC}"/>
                  </a:ext>
                </a:extLst>
              </p:cNvPr>
              <p:cNvSpPr txBox="1"/>
              <p:nvPr/>
            </p:nvSpPr>
            <p:spPr>
              <a:xfrm>
                <a:off x="7984655" y="3515484"/>
                <a:ext cx="3628051" cy="11308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schemeClr val="accent2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1F24531-CE0C-0E32-DFD6-9D9264E350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4655" y="3515484"/>
                <a:ext cx="3628051" cy="113082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ight Brace 29">
            <a:extLst>
              <a:ext uri="{FF2B5EF4-FFF2-40B4-BE49-F238E27FC236}">
                <a16:creationId xmlns:a16="http://schemas.microsoft.com/office/drawing/2014/main" id="{DF47D236-2A7C-67C5-8870-9778D4A11402}"/>
              </a:ext>
            </a:extLst>
          </p:cNvPr>
          <p:cNvSpPr/>
          <p:nvPr/>
        </p:nvSpPr>
        <p:spPr>
          <a:xfrm rot="5400000">
            <a:off x="9648875" y="2936529"/>
            <a:ext cx="246994" cy="3429069"/>
          </a:xfrm>
          <a:prstGeom prst="rightBrace">
            <a:avLst/>
          </a:prstGeom>
          <a:ln>
            <a:solidFill>
              <a:schemeClr val="accent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0681D12-6F01-64C1-18DC-C699D80AE371}"/>
              </a:ext>
            </a:extLst>
          </p:cNvPr>
          <p:cNvSpPr txBox="1"/>
          <p:nvPr/>
        </p:nvSpPr>
        <p:spPr>
          <a:xfrm>
            <a:off x="8428183" y="4819710"/>
            <a:ext cx="26837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Batch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br>
              <a:rPr lang="en-US" sz="2400">
                <a:solidFill>
                  <a:schemeClr val="accent1"/>
                </a:solidFill>
              </a:rPr>
            </a:br>
            <a:r>
              <a:rPr lang="en-US" sz="2400">
                <a:solidFill>
                  <a:schemeClr val="accent1"/>
                </a:solidFill>
              </a:rPr>
              <a:t>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10ABED5-D59F-24D5-7819-FA7727409828}"/>
                  </a:ext>
                </a:extLst>
              </p:cNvPr>
              <p:cNvSpPr txBox="1"/>
              <p:nvPr/>
            </p:nvSpPr>
            <p:spPr>
              <a:xfrm>
                <a:off x="3722344" y="3326609"/>
                <a:ext cx="3628051" cy="11308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40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ℬ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𝑏</m:t>
                                      </m:r>
                                    </m:sub>
                                  </m:sSub>
                                </m:sub>
                              </m:sSub>
                              <m:r>
                                <a:rPr 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ℬ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𝑏</m:t>
                                          </m:r>
                                        </m:sub>
                                      </m:sSub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 sz="240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10ABED5-D59F-24D5-7819-FA77274098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344" y="3326609"/>
                <a:ext cx="3628051" cy="1130822"/>
              </a:xfrm>
              <a:prstGeom prst="rect">
                <a:avLst/>
              </a:prstGeom>
              <a:blipFill>
                <a:blip r:embed="rId7"/>
                <a:stretch>
                  <a:fillRect r="-11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5A347379-CA78-33C5-8CDC-AA2512B4443A}"/>
              </a:ext>
            </a:extLst>
          </p:cNvPr>
          <p:cNvSpPr txBox="1"/>
          <p:nvPr/>
        </p:nvSpPr>
        <p:spPr>
          <a:xfrm>
            <a:off x="3346639" y="4819710"/>
            <a:ext cx="4638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Mini-Batch</a:t>
            </a:r>
            <a:r>
              <a:rPr lang="en-US" sz="2400">
                <a:solidFill>
                  <a:schemeClr val="accent1"/>
                </a:solidFill>
              </a:rPr>
              <a:t> </a:t>
            </a:r>
            <a:r>
              <a:rPr lang="en-US" sz="2400" b="1">
                <a:solidFill>
                  <a:schemeClr val="accent1"/>
                </a:solidFill>
              </a:rPr>
              <a:t>Stochastic</a:t>
            </a:r>
            <a:br>
              <a:rPr lang="en-US" sz="2400">
                <a:solidFill>
                  <a:schemeClr val="accent1"/>
                </a:solidFill>
              </a:rPr>
            </a:br>
            <a:r>
              <a:rPr lang="en-US" sz="2400">
                <a:solidFill>
                  <a:schemeClr val="accent1"/>
                </a:solidFill>
              </a:rPr>
              <a:t>Gradient Descent</a:t>
            </a: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234651CC-6B89-B63D-FB2F-62AFF6105896}"/>
              </a:ext>
            </a:extLst>
          </p:cNvPr>
          <p:cNvSpPr/>
          <p:nvPr/>
        </p:nvSpPr>
        <p:spPr>
          <a:xfrm rot="5400000">
            <a:off x="5512363" y="2765075"/>
            <a:ext cx="246994" cy="3771976"/>
          </a:xfrm>
          <a:prstGeom prst="rightBrace">
            <a:avLst/>
          </a:prstGeom>
          <a:ln>
            <a:solidFill>
              <a:schemeClr val="accent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352AE0-CAF1-68AC-2222-E72BF2491FB2}"/>
              </a:ext>
            </a:extLst>
          </p:cNvPr>
          <p:cNvSpPr txBox="1"/>
          <p:nvPr/>
        </p:nvSpPr>
        <p:spPr>
          <a:xfrm>
            <a:off x="1524551" y="6071266"/>
            <a:ext cx="4836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>
                <a:solidFill>
                  <a:schemeClr val="accent2">
                    <a:lumMod val="75000"/>
                  </a:schemeClr>
                </a:solidFill>
              </a:rPr>
              <a:t>Stochastic Gradient Methods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E0AEEC5C-89AC-8005-88BD-8AD269A2631A}"/>
                  </a:ext>
                </a:extLst>
              </p:cNvPr>
              <p:cNvSpPr txBox="1"/>
              <p:nvPr/>
            </p:nvSpPr>
            <p:spPr>
              <a:xfrm>
                <a:off x="9308846" y="5593278"/>
                <a:ext cx="92242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𝒪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4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/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E0AEEC5C-89AC-8005-88BD-8AD269A263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8846" y="5593278"/>
                <a:ext cx="922421" cy="461665"/>
              </a:xfrm>
              <a:prstGeom prst="rect">
                <a:avLst/>
              </a:prstGeom>
              <a:blipFill>
                <a:blip r:embed="rId8"/>
                <a:stretch>
                  <a:fillRect l="-15232" r="-19868" b="-18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981F30B-114B-2102-3260-367FE60C00BC}"/>
                  </a:ext>
                </a:extLst>
              </p:cNvPr>
              <p:cNvSpPr txBox="1"/>
              <p:nvPr/>
            </p:nvSpPr>
            <p:spPr>
              <a:xfrm>
                <a:off x="5075158" y="5593278"/>
                <a:ext cx="92242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𝒪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0" i="1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sz="24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/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981F30B-114B-2102-3260-367FE60C00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158" y="5593278"/>
                <a:ext cx="922421" cy="461665"/>
              </a:xfrm>
              <a:prstGeom prst="rect">
                <a:avLst/>
              </a:prstGeom>
              <a:blipFill>
                <a:blip r:embed="rId9"/>
                <a:stretch>
                  <a:fillRect l="-14570" r="-17881" b="-18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0029B07-5DC2-B468-17C9-723FEEA03FF6}"/>
                  </a:ext>
                </a:extLst>
              </p:cNvPr>
              <p:cNvSpPr txBox="1"/>
              <p:nvPr/>
            </p:nvSpPr>
            <p:spPr>
              <a:xfrm>
                <a:off x="1363327" y="5593278"/>
                <a:ext cx="92242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𝒪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/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0029B07-5DC2-B468-17C9-723FEEA03F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3327" y="5593278"/>
                <a:ext cx="922421" cy="461665"/>
              </a:xfrm>
              <a:prstGeom prst="rect">
                <a:avLst/>
              </a:prstGeom>
              <a:blipFill>
                <a:blip r:embed="rId10"/>
                <a:stretch>
                  <a:fillRect l="-3311" r="-7285" b="-18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2757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C97F6F-D375-2802-09EE-EAC78AF6B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DA52C-FAA7-DEC2-5C5E-47B37E06E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Stochastic Gradient Descent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5BF2E59-9BDA-4E3E-BAA3-F531E18B72C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40"/>
                <a:ext cx="11567160" cy="529491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600"/>
                  <a:t>Gradient descent but with the gradient computed on a </a:t>
                </a:r>
                <a:br>
                  <a:rPr lang="en-US" sz="2600"/>
                </a:br>
                <a:r>
                  <a:rPr lang="en-US" sz="2600" b="1"/>
                  <a:t>batch of randomly sampled training points</a:t>
                </a:r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pPr marL="0" indent="0">
                  <a:buNone/>
                </a:pPr>
                <a:endParaRPr lang="en-US" sz="2600" b="1"/>
              </a:p>
              <a:p>
                <a:r>
                  <a:rPr lang="en-US" sz="2600" b="1"/>
                  <a:t>Cost per step is </a:t>
                </a:r>
                <a14:m>
                  <m:oMath xmlns:m="http://schemas.openxmlformats.org/officeDocument/2006/math">
                    <m:r>
                      <a:rPr lang="en-US" sz="26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𝓞</m:t>
                    </m:r>
                    <m:r>
                      <a:rPr lang="en-US" sz="2600" b="1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600" b="0" i="1" smtClean="0">
                        <a:latin typeface="Cambria Math" panose="02040503050406030204" pitchFamily="18" charset="0"/>
                      </a:rPr>
                      <m:t>𝐵𝑊</m:t>
                    </m:r>
                    <m:r>
                      <a:rPr lang="en-US" sz="2600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600"/>
                  <a:t> instead of </a:t>
                </a:r>
                <a14:m>
                  <m:oMath xmlns:m="http://schemas.openxmlformats.org/officeDocument/2006/math">
                    <m:r>
                      <a:rPr lang="en-US" sz="2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𝒪</m:t>
                    </m:r>
                    <m:r>
                      <a:rPr lang="en-US" sz="26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600" i="1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sz="2600" b="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6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600"/>
                  <a:t> in batch gradient descent</a:t>
                </a:r>
              </a:p>
              <a:p>
                <a:r>
                  <a:rPr lang="en-US" sz="2600"/>
                  <a:t>Note that at batch size </a:t>
                </a:r>
                <a14:m>
                  <m:oMath xmlns:m="http://schemas.openxmlformats.org/officeDocument/2006/math">
                    <m:r>
                      <a:rPr lang="en-US" sz="2600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sz="2600" i="1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2600" b="1"/>
                  <a:t> mini-batch </a:t>
                </a:r>
                <a:r>
                  <a:rPr lang="en-US" sz="2600"/>
                  <a:t>is the same as </a:t>
                </a:r>
                <a:r>
                  <a:rPr lang="en-US" sz="2600" b="1"/>
                  <a:t>SGD</a:t>
                </a:r>
              </a:p>
              <a:p>
                <a:pPr lvl="1"/>
                <a:r>
                  <a:rPr lang="en-US" sz="2199"/>
                  <a:t>We often call both algorithms </a:t>
                </a:r>
                <a:r>
                  <a:rPr lang="en-US" sz="2199" b="1"/>
                  <a:t>SGD </a:t>
                </a:r>
                <a:r>
                  <a:rPr lang="en-US" sz="2199"/>
                  <a:t>(just with a </a:t>
                </a:r>
                <a:r>
                  <a:rPr lang="en-US" sz="2199" b="1">
                    <a:solidFill>
                      <a:schemeClr val="accent3"/>
                    </a:solidFill>
                  </a:rPr>
                  <a:t>batch-size</a:t>
                </a:r>
                <a:r>
                  <a:rPr lang="en-US" sz="2199"/>
                  <a:t> </a:t>
                </a:r>
                <a:r>
                  <a:rPr lang="en-US" sz="2199" b="1">
                    <a:solidFill>
                      <a:schemeClr val="accent3"/>
                    </a:solidFill>
                  </a:rPr>
                  <a:t>hyperparameter</a:t>
                </a:r>
                <a:r>
                  <a:rPr lang="en-US" sz="2199"/>
                  <a:t>)</a:t>
                </a:r>
                <a:endParaRPr lang="en-US" sz="2199" b="1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5BF2E59-9BDA-4E3E-BAA3-F531E18B72C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40"/>
                <a:ext cx="11567160" cy="5294915"/>
              </a:xfrm>
              <a:blipFill>
                <a:blip r:embed="rId3"/>
                <a:stretch>
                  <a:fillRect l="-948" t="-18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0AD51B2-457C-82DB-54F5-3C5272453EC8}"/>
                  </a:ext>
                </a:extLst>
              </p:cNvPr>
              <p:cNvSpPr txBox="1"/>
              <p:nvPr/>
            </p:nvSpPr>
            <p:spPr>
              <a:xfrm>
                <a:off x="1917811" y="2479230"/>
                <a:ext cx="8356378" cy="2403030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80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Initialize</m:t>
                      </m:r>
                      <m:r>
                        <a:rPr lang="en-US" sz="2800">
                          <a:latin typeface="Cambria Math" panose="02040503050406030204" pitchFamily="18" charset="0"/>
                        </a:rPr>
                        <m:t>()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𝜏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range(1,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ℬ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800" b="0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RandBatch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(0,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nor/>
                        </m:rPr>
                        <a:rPr lang="en-US" sz="2800" b="0" i="0" smtClean="0">
                          <a:latin typeface="Cambria Math" panose="02040503050406030204" pitchFamily="18" charset="0"/>
                        </a:rPr>
                        <m:t>size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solidFill>
                            <a:schemeClr val="accent3"/>
                          </a:solidFill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i="1">
                  <a:latin typeface="Cambria Math" panose="02040503050406030204" pitchFamily="18" charset="0"/>
                </a:endParaRPr>
              </a:p>
              <a:p>
                <a:pPr marL="466725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sSup>
                        <m:sSupPr>
                          <m:ctrlPr>
                            <a:rPr lang="en-US" sz="2800" b="1" i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 dirty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Step</m:t>
                      </m:r>
                      <m:d>
                        <m:dPr>
                          <m:ctrl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ℬ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</m:d>
                    </m:oMath>
                  </m:oMathPara>
                </a14:m>
                <a:endParaRPr lang="en-US" sz="2800" b="1"/>
              </a:p>
              <a:p>
                <a:pPr marL="466725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 smtClean="0">
                            <a:solidFill>
                              <a:schemeClr val="accent5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 smtClean="0">
                                <a:solidFill>
                                  <a:schemeClr val="accent5"/>
                                </a:solidFill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0AD51B2-457C-82DB-54F5-3C5272453E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811" y="2479230"/>
                <a:ext cx="8356378" cy="2403030"/>
              </a:xfrm>
              <a:prstGeom prst="rect">
                <a:avLst/>
              </a:prstGeom>
              <a:blipFill>
                <a:blip r:embed="rId4"/>
                <a:stretch>
                  <a:fillRect l="-364" b="-50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ular Callout 9">
                <a:extLst>
                  <a:ext uri="{FF2B5EF4-FFF2-40B4-BE49-F238E27FC236}">
                    <a16:creationId xmlns:a16="http://schemas.microsoft.com/office/drawing/2014/main" id="{9C9A9527-3774-C77F-690A-E0A980DF1748}"/>
                  </a:ext>
                </a:extLst>
              </p:cNvPr>
              <p:cNvSpPr/>
              <p:nvPr/>
            </p:nvSpPr>
            <p:spPr>
              <a:xfrm>
                <a:off x="7689955" y="2146573"/>
                <a:ext cx="4290060" cy="1657331"/>
              </a:xfrm>
              <a:prstGeom prst="wedgeRoundRectCallout">
                <a:avLst>
                  <a:gd name="adj1" fmla="val -57199"/>
                  <a:gd name="adj2" fmla="val 50457"/>
                  <a:gd name="adj3" fmla="val 16667"/>
                </a:avLst>
              </a:prstGeom>
            </p:spPr>
            <p:style>
              <a:lnRef idx="2">
                <a:schemeClr val="accent5">
                  <a:shade val="15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US" sz="2400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∇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ℬ</m:t>
                          </m:r>
                        </m:sub>
                      </m:sSub>
                      <m:d>
                        <m:dPr>
                          <m:ctrlPr>
                            <a:rPr lang="en-US" sz="2400" b="1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400" b="1" i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2400" b="1" i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w</m:t>
                              </m:r>
                            </m:e>
                            <m:sup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sup>
                          </m:sSup>
                        </m:e>
                      </m:d>
                      <m:r>
                        <a:rPr lang="en-US" sz="24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𝐵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en-US" sz="240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r>
                            <a:rPr lang="en-US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d>
                            <m:dPr>
                              <m:ctrlPr>
                                <a:rPr lang="en-US" sz="24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ℬ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𝑏</m:t>
                                      </m:r>
                                    </m:sub>
                                  </m:sSub>
                                </m:sub>
                              </m:sSub>
                              <m:r>
                                <a:rPr lang="en-US" sz="24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,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b>
                                  <m:sSup>
                                    <m:sSupPr>
                                      <m:ctrlPr>
                                        <a:rPr lang="en-US" sz="2400" b="1" i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 sz="2400" b="1" i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w</m:t>
                                      </m:r>
                                    </m:e>
                                    <m:sup>
                                      <m:d>
                                        <m:dPr>
                                          <m:ctrlPr>
                                            <a:rPr lang="en-US" sz="2400" i="1">
                                              <a:solidFill>
                                                <a:schemeClr val="bg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bg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𝜏</m:t>
                                          </m:r>
                                          <m:r>
                                            <a:rPr lang="en-US" sz="2400" i="1">
                                              <a:solidFill>
                                                <a:schemeClr val="bg1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−1</m:t>
                                          </m:r>
                                        </m:e>
                                      </m:d>
                                    </m:sup>
                                  </m:sSup>
                                </m:sub>
                              </m:sSub>
                              <m:d>
                                <m:dPr>
                                  <m:ctrlP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solidFill>
                                                <a:schemeClr val="bg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i="1">
                                              <a:solidFill>
                                                <a:schemeClr val="bg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ℬ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solidFill>
                                                <a:schemeClr val="bg1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𝑏</m:t>
                                          </m:r>
                                        </m:sub>
                                      </m:sSub>
                                    </m:sub>
                                  </m:sSub>
                                </m:e>
                              </m:d>
                            </m:e>
                          </m:d>
                        </m:e>
                      </m:nary>
                    </m:oMath>
                  </m:oMathPara>
                </a14:m>
                <a:endParaRPr lang="en-US" sz="240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" name="Rounded Rectangular Callout 9">
                <a:extLst>
                  <a:ext uri="{FF2B5EF4-FFF2-40B4-BE49-F238E27FC236}">
                    <a16:creationId xmlns:a16="http://schemas.microsoft.com/office/drawing/2014/main" id="{9C9A9527-3774-C77F-690A-E0A980DF174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9955" y="2146573"/>
                <a:ext cx="4290060" cy="1657331"/>
              </a:xfrm>
              <a:prstGeom prst="wedgeRoundRectCallout">
                <a:avLst>
                  <a:gd name="adj1" fmla="val -57199"/>
                  <a:gd name="adj2" fmla="val 50457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62932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B3C0B-EDBE-1129-23B9-7984FCCBF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D7CA8-A011-C30F-90A4-E4918A6C2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Shuffling for Minibatch Gradient Descent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20F73-5DD2-0F16-F50D-67BB3EAB4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421" y="1424540"/>
            <a:ext cx="11567160" cy="5165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/>
              <a:t>In practice, we often </a:t>
            </a:r>
            <a:r>
              <a:rPr lang="en-US" sz="2600" b="1"/>
              <a:t>shuffle</a:t>
            </a:r>
            <a:r>
              <a:rPr lang="en-US" sz="2600"/>
              <a:t> and then </a:t>
            </a:r>
            <a:r>
              <a:rPr lang="en-US" sz="2600" b="1"/>
              <a:t>iterate</a:t>
            </a:r>
            <a:r>
              <a:rPr lang="en-US" sz="2600"/>
              <a:t> over the entire dataset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AED0A18-A6D5-AEB4-6F5B-B9918F6A05FF}"/>
                  </a:ext>
                </a:extLst>
              </p:cNvPr>
              <p:cNvSpPr txBox="1"/>
              <p:nvPr/>
            </p:nvSpPr>
            <p:spPr>
              <a:xfrm>
                <a:off x="1917811" y="2392144"/>
                <a:ext cx="8924360" cy="3695692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lIns="182880" rIns="18288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b="1" i="0">
                            <a:latin typeface="Cambria Math" panose="02040503050406030204" pitchFamily="18" charset="0"/>
                          </a:rPr>
                          <m:t>w</m:t>
                        </m:r>
                      </m:e>
                      <m:sup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sup>
                    </m:sSup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Initialize</m:t>
                    </m:r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()</m:t>
                    </m:r>
                  </m:oMath>
                </a14:m>
                <a:r>
                  <a:rPr lang="en-US" sz="2800"/>
                  <a:t>;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en-US" sz="2800"/>
              </a:p>
              <a:p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𝑒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range(0,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m:rPr>
                            <m:nor/>
                          </m:rPr>
                          <a:rPr lang="en-US" sz="2800" i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max</m:t>
                        </m:r>
                      </m:sub>
                    </m:sSub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/>
                  <a:t>): </a:t>
                </a:r>
                <a:r>
                  <a:rPr lang="en-US" sz="2800">
                    <a:solidFill>
                      <a:schemeClr val="accent2">
                        <a:lumMod val="75000"/>
                      </a:schemeClr>
                    </a:solidFill>
                  </a:rPr>
                  <a:t># Epochs</a:t>
                </a:r>
              </a:p>
              <a:p>
                <a:pPr marL="466725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ShuffleData</m:t>
                    </m:r>
                    <m:r>
                      <a:rPr lang="en-US" sz="2800">
                        <a:latin typeface="Cambria Math" panose="02040503050406030204" pitchFamily="18" charset="0"/>
                      </a:rPr>
                      <m:t>()</m:t>
                    </m:r>
                  </m:oMath>
                </a14:m>
                <a:r>
                  <a:rPr lang="en-US" sz="2800"/>
                  <a:t> </a:t>
                </a:r>
                <a:r>
                  <a:rPr lang="en-US" sz="2800">
                    <a:solidFill>
                      <a:schemeClr val="accent2">
                        <a:lumMod val="75000"/>
                      </a:schemeClr>
                    </a:solidFill>
                  </a:rPr>
                  <a:t># Randomize the Data Ordering</a:t>
                </a:r>
              </a:p>
              <a:p>
                <a:pPr marL="466725"/>
                <a:r>
                  <a:rPr lang="en-US" sz="2800">
                    <a:solidFill>
                      <a:schemeClr val="tx1"/>
                    </a:solidFill>
                  </a:rPr>
                  <a:t>for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sz="2800">
                    <a:solidFill>
                      <a:schemeClr val="tx1"/>
                    </a:solidFill>
                  </a:rPr>
                  <a:t> in</a:t>
                </a:r>
                <a:r>
                  <a:rPr lang="en-US" sz="2800"/>
                  <a:t> range(0,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sz="2800"/>
                  <a:t>, step=</a:t>
                </a:r>
                <a14:m>
                  <m:oMath xmlns:m="http://schemas.openxmlformats.org/officeDocument/2006/math">
                    <m:r>
                      <a:rPr lang="en-US" sz="2800" b="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800"/>
                  <a:t>):</a:t>
                </a:r>
              </a:p>
              <a:p>
                <a:pPr marL="922338"/>
                <a14:m>
                  <m:oMathPara xmlns:m="http://schemas.openxmlformats.org/officeDocument/2006/math">
                    <m:oMath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</m:e>
                          </m:d>
                        </m:sup>
                      </m:sSup>
                      <m:r>
                        <a:rPr lang="en-US" sz="2800" b="1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1" i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1" i="0">
                              <a:latin typeface="Cambria Math" panose="02040503050406030204" pitchFamily="18" charset="0"/>
                            </a:rPr>
                            <m:t>w</m:t>
                          </m:r>
                        </m:e>
                        <m:sup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𝜏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2800" dirty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Step</m:t>
                      </m:r>
                      <m:d>
                        <m:dPr>
                          <m:ctrl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  <m:t>∇</m:t>
                          </m:r>
                          <m:sSub>
                            <m:sSubPr>
                              <m:ctrlP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,…,</m:t>
                              </m:r>
                              <m: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2800" b="0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  <m:r>
                                <a:rPr lang="en-US" sz="2800" b="0" i="1" smtClean="0">
                                  <a:solidFill>
                                    <a:schemeClr val="accent5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US" sz="2800" b="1" i="0">
                                      <a:latin typeface="Cambria Math" panose="02040503050406030204" pitchFamily="18" charset="0"/>
                                    </a:rPr>
                                    <m:t>w</m:t>
                                  </m:r>
                                </m:e>
                                <m:sup>
                                  <m:d>
                                    <m:d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d>
                                </m:sup>
                              </m:sSup>
                            </m:e>
                          </m:d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US" sz="2800" b="1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i="1">
                              <a:solidFill>
                                <a:schemeClr val="accent3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</m:d>
                    </m:oMath>
                  </m:oMathPara>
                </a14:m>
                <a:endParaRPr lang="en-US" sz="2800" b="1"/>
              </a:p>
              <a:p>
                <a:pPr marL="922338"/>
                <a:r>
                  <a:rPr lang="en-US" sz="2800"/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dirty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US" sz="2800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</a:rPr>
                      <m:t>onverged</m:t>
                    </m:r>
                    <m:d>
                      <m:d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</m:e>
                            </m:d>
                          </m:sup>
                        </m:s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sz="2800" b="1" i="0">
                                <a:latin typeface="Cambria Math" panose="02040503050406030204" pitchFamily="18" charset="0"/>
                              </a:rPr>
                              <m:t>w</m:t>
                            </m:r>
                          </m:e>
                          <m:sup>
                            <m:d>
                              <m:d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𝜏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d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0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</m:d>
                  </m:oMath>
                </a14:m>
                <a:r>
                  <a:rPr lang="en-US" sz="2800"/>
                  <a:t>: terminate</a:t>
                </a:r>
              </a:p>
              <a:p>
                <a:pPr marL="922338"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US" sz="2800" i="1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sz="280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AED0A18-A6D5-AEB4-6F5B-B9918F6A05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811" y="2392144"/>
                <a:ext cx="8924360" cy="3695692"/>
              </a:xfrm>
              <a:prstGeom prst="rect">
                <a:avLst/>
              </a:prstGeom>
              <a:blipFill>
                <a:blip r:embed="rId3"/>
                <a:stretch>
                  <a:fillRect l="-341" t="-4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ular Callout 4">
                <a:extLst>
                  <a:ext uri="{FF2B5EF4-FFF2-40B4-BE49-F238E27FC236}">
                    <a16:creationId xmlns:a16="http://schemas.microsoft.com/office/drawing/2014/main" id="{F735932E-88AD-3DE5-2F63-F5A2206D6187}"/>
                  </a:ext>
                </a:extLst>
              </p:cNvPr>
              <p:cNvSpPr/>
              <p:nvPr/>
            </p:nvSpPr>
            <p:spPr>
              <a:xfrm>
                <a:off x="7962786" y="5583549"/>
                <a:ext cx="2879385" cy="832753"/>
              </a:xfrm>
              <a:prstGeom prst="wedgeRoundRectCallout">
                <a:avLst>
                  <a:gd name="adj1" fmla="val 1325"/>
                  <a:gd name="adj2" fmla="val -90556"/>
                  <a:gd name="adj3" fmla="val 16667"/>
                </a:avLst>
              </a:prstGeom>
            </p:spPr>
            <p:style>
              <a:lnRef idx="2">
                <a:schemeClr val="accent5">
                  <a:shade val="15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/>
                  <a:t>Gradient of the error on the next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/>
                  <a:t> data points.</a:t>
                </a:r>
              </a:p>
            </p:txBody>
          </p:sp>
        </mc:Choice>
        <mc:Fallback xmlns="">
          <p:sp>
            <p:nvSpPr>
              <p:cNvPr id="5" name="Rounded Rectangular Callout 4">
                <a:extLst>
                  <a:ext uri="{FF2B5EF4-FFF2-40B4-BE49-F238E27FC236}">
                    <a16:creationId xmlns:a16="http://schemas.microsoft.com/office/drawing/2014/main" id="{F735932E-88AD-3DE5-2F63-F5A2206D618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62786" y="5583549"/>
                <a:ext cx="2879385" cy="832753"/>
              </a:xfrm>
              <a:prstGeom prst="wedgeRoundRectCallout">
                <a:avLst>
                  <a:gd name="adj1" fmla="val 1325"/>
                  <a:gd name="adj2" fmla="val -90556"/>
                  <a:gd name="adj3" fmla="val 16667"/>
                </a:avLst>
              </a:prstGeom>
              <a:blipFill>
                <a:blip r:embed="rId4"/>
                <a:stretch>
                  <a:fillRect r="-10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875A35D3-87A1-1679-C261-0C5DD7A70D38}"/>
              </a:ext>
            </a:extLst>
          </p:cNvPr>
          <p:cNvSpPr/>
          <p:nvPr/>
        </p:nvSpPr>
        <p:spPr>
          <a:xfrm>
            <a:off x="5223215" y="2063678"/>
            <a:ext cx="3584667" cy="832753"/>
          </a:xfrm>
          <a:prstGeom prst="wedgeRoundRectCallout">
            <a:avLst>
              <a:gd name="adj1" fmla="val -37231"/>
              <a:gd name="adj2" fmla="val 99824"/>
              <a:gd name="adj3" fmla="val 16667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One </a:t>
            </a:r>
            <a:r>
              <a:rPr lang="en-US" b="1">
                <a:solidFill>
                  <a:schemeClr val="tx1"/>
                </a:solidFill>
              </a:rPr>
              <a:t>epoch</a:t>
            </a:r>
            <a:r>
              <a:rPr lang="en-US">
                <a:solidFill>
                  <a:schemeClr val="tx1"/>
                </a:solidFill>
              </a:rPr>
              <a:t> is a complete pass over all the data points.</a:t>
            </a: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312B6376-4AE5-1EC7-AB14-A21AC886E5F0}"/>
              </a:ext>
            </a:extLst>
          </p:cNvPr>
          <p:cNvSpPr/>
          <p:nvPr/>
        </p:nvSpPr>
        <p:spPr>
          <a:xfrm>
            <a:off x="8291100" y="3010095"/>
            <a:ext cx="2551071" cy="663637"/>
          </a:xfrm>
          <a:prstGeom prst="wedgeRoundRectCallout">
            <a:avLst>
              <a:gd name="adj1" fmla="val -61777"/>
              <a:gd name="adj2" fmla="val 57893"/>
              <a:gd name="adj3" fmla="val 16667"/>
            </a:avLst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Some code shuffles only once.</a:t>
            </a:r>
          </a:p>
        </p:txBody>
      </p:sp>
    </p:spTree>
    <p:extLst>
      <p:ext uri="{BB962C8B-B14F-4D97-AF65-F5344CB8AC3E}">
        <p14:creationId xmlns:p14="http://schemas.microsoft.com/office/powerpoint/2010/main" val="18084393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01A03EC-3E2E-21D0-9DC9-D06A837A9F18}"/>
              </a:ext>
            </a:extLst>
          </p:cNvPr>
          <p:cNvPicPr>
            <a:picLocks/>
          </p:cNvPicPr>
          <p:nvPr>
            <p:custDataLst>
              <p:tags r:id="rId2"/>
            </p:custDataLst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4693" y="1742703"/>
            <a:ext cx="2371696" cy="237169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8EAC257-3281-B20F-8A81-85B0F6917B3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112851" y="1000897"/>
            <a:ext cx="8486226" cy="3855308"/>
          </a:xfrm>
          <a:prstGeom prst="rect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>
                <a:solidFill>
                  <a:srgbClr val="000000"/>
                </a:solidFill>
              </a:rPr>
              <a:t>If I have N data points and a choose a batchsize B=2.  In one epoch how many gradient steps will I take?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B75D6F-B1AE-C782-E496-2C726FBA4999}"/>
              </a:ext>
            </a:extLst>
          </p:cNvPr>
          <p:cNvSpPr/>
          <p:nvPr/>
        </p:nvSpPr>
        <p:spPr>
          <a:xfrm>
            <a:off x="0" y="5820032"/>
            <a:ext cx="12192001" cy="1037968"/>
          </a:xfrm>
          <a:prstGeom prst="rect">
            <a:avLst/>
          </a:prstGeom>
          <a:solidFill>
            <a:srgbClr val="19803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1155" tIns="259492" rIns="1852888" bIns="203886" rtlCol="0" anchor="ctr">
            <a:normAutofit fontScale="85000" lnSpcReduction="10000"/>
          </a:bodyPr>
          <a:lstStyle/>
          <a:p>
            <a:r>
              <a:rPr lang="en-US" sz="2600">
                <a:solidFill>
                  <a:srgbClr val="FFFFFF"/>
                </a:solidFill>
              </a:rPr>
              <a:t>The </a:t>
            </a:r>
            <a:r>
              <a:rPr lang="en-US" sz="26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Slido app</a:t>
            </a:r>
            <a:r>
              <a:rPr lang="en-US" sz="2600">
                <a:solidFill>
                  <a:srgbClr val="FFFFFF"/>
                </a:solidFill>
              </a:rPr>
              <a:t> must be installed on every computer you’re presenting from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358235E-6A3F-6EDF-C052-02203CAD6C3E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6462" y="6190785"/>
            <a:ext cx="296462" cy="296462"/>
          </a:xfrm>
          <a:prstGeom prst="rect">
            <a:avLst/>
          </a:prstGeom>
        </p:spPr>
      </p:pic>
      <p:sp>
        <p:nvSpPr>
          <p:cNvPr id="8" name="Trapezoid 7">
            <a:extLst>
              <a:ext uri="{FF2B5EF4-FFF2-40B4-BE49-F238E27FC236}">
                <a16:creationId xmlns:a16="http://schemas.microsoft.com/office/drawing/2014/main" id="{699E8AD1-CECC-FBC3-C82D-2EADABF514D1}"/>
              </a:ext>
            </a:extLst>
          </p:cNvPr>
          <p:cNvSpPr/>
          <p:nvPr/>
        </p:nvSpPr>
        <p:spPr>
          <a:xfrm rot="2700000">
            <a:off x="9620371" y="514924"/>
            <a:ext cx="3335198" cy="778213"/>
          </a:xfrm>
          <a:prstGeom prst="trapezoid">
            <a:avLst>
              <a:gd name="adj" fmla="val 100000"/>
            </a:avLst>
          </a:prstGeom>
          <a:solidFill>
            <a:srgbClr val="EDFAF2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t">
            <a:normAutofit fontScale="70000" lnSpcReduction="20000"/>
          </a:bodyPr>
          <a:lstStyle/>
          <a:p>
            <a:pPr algn="ctr"/>
            <a:r>
              <a:rPr lang="en-US" sz="2600" b="1">
                <a:solidFill>
                  <a:srgbClr val="198038"/>
                </a:solidFill>
              </a:rPr>
              <a:t>Do not edit
</a:t>
            </a:r>
            <a:r>
              <a:rPr lang="en-US" sz="2200">
                <a:solidFill>
                  <a:srgbClr val="198038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to change the design</a:t>
            </a:r>
            <a:endParaRPr lang="en-US" sz="2200">
              <a:solidFill>
                <a:srgbClr val="198038"/>
              </a:solidFill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9C5B25E-B4DC-D759-2E25-5107C745DB2D}"/>
              </a:ext>
            </a:extLst>
          </p:cNvPr>
          <p:cNvPicPr>
            <a:picLocks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46748" y="6153727"/>
            <a:ext cx="1111733" cy="3705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140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EFEF4-0246-F801-6F7A-FE1E6C313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How do I Pick the Batch Size?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F88348-2AE1-9377-B9D0-10AD5B1D4B0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b="1"/>
                  <a:t>Larger</a:t>
                </a:r>
                <a:r>
                  <a:rPr lang="en-US"/>
                  <a:t> batch size:</a:t>
                </a:r>
              </a:p>
              <a:p>
                <a:r>
                  <a:rPr lang="en-US" sz="2400" b="1"/>
                  <a:t>Better gradient estimate</a:t>
                </a:r>
                <a:r>
                  <a:rPr lang="en-US" sz="2400"/>
                  <a:t>, but the noise decreases only as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1/</m:t>
                    </m:r>
                    <m:rad>
                      <m:radPr>
                        <m:degHide m:val="on"/>
                        <m:ctrlPr>
                          <a:rPr lang="en-US" sz="2400" b="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rad>
                  </m:oMath>
                </a14:m>
                <a:endParaRPr lang="en-US" sz="2400"/>
              </a:p>
              <a:p>
                <a:r>
                  <a:rPr lang="en-US" sz="2400" b="1"/>
                  <a:t>Enables hardware parallelism – </a:t>
                </a:r>
                <a:r>
                  <a:rPr lang="en-US" sz="2400"/>
                  <a:t>can compute gradient for each point in parallel</a:t>
                </a:r>
              </a:p>
              <a:p>
                <a:pPr marL="0" indent="0">
                  <a:spcBef>
                    <a:spcPts val="1600"/>
                  </a:spcBef>
                  <a:buNone/>
                </a:pPr>
                <a:r>
                  <a:rPr lang="en-US" b="1"/>
                  <a:t>Smaller</a:t>
                </a:r>
                <a:r>
                  <a:rPr lang="en-US"/>
                  <a:t> batch size:</a:t>
                </a:r>
              </a:p>
              <a:p>
                <a:r>
                  <a:rPr lang="en-US" sz="2400" b="1"/>
                  <a:t>Cheap to compute </a:t>
                </a:r>
                <a:r>
                  <a:rPr lang="en-US" sz="2400">
                    <a:sym typeface="Wingdings" pitchFamily="2" charset="2"/>
                  </a:rPr>
                  <a:t> take more steps</a:t>
                </a:r>
                <a:endParaRPr lang="en-US" sz="2400" b="1"/>
              </a:p>
              <a:p>
                <a:r>
                  <a:rPr lang="en-US" sz="2400" b="1"/>
                  <a:t>Greater stochasticity </a:t>
                </a:r>
                <a:r>
                  <a:rPr lang="en-US" sz="2400"/>
                  <a:t>can help with local minima</a:t>
                </a:r>
              </a:p>
              <a:p>
                <a:pPr marL="0" indent="0">
                  <a:spcBef>
                    <a:spcPts val="1600"/>
                  </a:spcBef>
                  <a:buNone/>
                </a:pPr>
                <a:r>
                  <a:rPr lang="en-US"/>
                  <a:t>Typical design decision:</a:t>
                </a:r>
              </a:p>
              <a:p>
                <a:r>
                  <a:rPr lang="en-US" sz="2400"/>
                  <a:t>Increase batch size to </a:t>
                </a:r>
                <a:r>
                  <a:rPr lang="en-US" sz="2400" b="1"/>
                  <a:t>saturate hardware parallelism</a:t>
                </a:r>
              </a:p>
              <a:p>
                <a:r>
                  <a:rPr lang="en-US" sz="2400" b="1"/>
                  <a:t>Increase the learning rate</a:t>
                </a:r>
                <a:r>
                  <a:rPr lang="en-US" sz="2400"/>
                  <a:t> in proportion to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400"/>
                  <a:t> (a heuristic for SGD, used with warmup; it breaks down for very large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400"/>
                  <a:t>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9F88348-2AE1-9377-B9D0-10AD5B1D4B0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2421" y="1424539"/>
                <a:ext cx="11567160" cy="5165019"/>
              </a:xfrm>
              <a:blipFill>
                <a:blip r:embed="rId3"/>
                <a:stretch>
                  <a:fillRect l="-1054" t="-20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4563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C0AAF-E05E-C145-A0CA-AEA5DA52D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DEEFAFD-A18B-C0A3-6B98-850263536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/>
              <a:t>Mini-batch Gradient Descent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61FB841-FAD1-6AAC-BB82-24AD93EB0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Demo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5BE94CC-5D43-F438-8235-A81EFD48B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412" y="1348353"/>
            <a:ext cx="7553588" cy="428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337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F7D52-419F-9F26-6D4D-9A4979D30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940A7-4CA8-AD0D-6B35-799A9E4ECB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Stochastic Gradient Descent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31BE4B-DAFF-B138-2DD7-A274E320A8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Lecture 11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B0CE55-98AD-B38F-F837-15F13C0803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/>
              <a:t>Credit:</a:t>
            </a:r>
            <a:r>
              <a:rPr lang="en-US"/>
              <a:t> Joseph E. Gonzalez and Narges Norouzi</a:t>
            </a:r>
          </a:p>
          <a:p>
            <a:r>
              <a:rPr lang="en-US" b="1"/>
              <a:t>Reference Book Chapters: Chapter 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4528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5.0.0"/>
  <p:tag name="SLIDO_EVENT_SECTION_UUID" val="6ec4f535-c2e0-4443-9214-f63241c682b5"/>
  <p:tag name="SLIDO_EVENT_UUID" val="1716fd86-afdc-4077-9f20-19d366482bba"/>
  <p:tag name="SLIDO_PRESENTATION_ID" val="ebe685a6-6274-4ac0-8a53-f8597f611cd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TYPE" val="SlidoJoinin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NTERACTION_TYPE" val="Join"/>
  <p:tag name="SLIDO_ELEMENT" val="interaction_imag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POLL_UUID" val="1763804e-7f4e-48cf-9459-06e9da1f0716"/>
  <p:tag name="SLIDO_TIMELINE" val="W3sic2hvd1Jlc3VsdHMiOmZhbHNlLCJwb2xsUXVlc3Rpb25VdWlkIjoiNzBhYzVhOGYtMmJiYi00NmE1LTg0NzgtYTUxODNkNWJhOWFhIiwic2hvd0NvcnJlY3RBbnN3ZXJzIjpmYWxzZX0seyJwb2xsUXVlc3Rpb25VdWlkIjoiNzBhYzVhOGYtMmJiYi00NmE1LTg0NzgtYTUxODNkNWJhOWFhIiwic2hvd1Jlc3VsdHMiOnRydWUsInNob3dDb3JyZWN0QW5zd2VycyI6dHJ1ZX1d"/>
  <p:tag name="SLIDO_TYPE" val="SlidoPol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NTERACTION_TYPE" val="MultipleChoice"/>
  <p:tag name="SLIDO_ELEMENT" val="interaction_imag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foote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corne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POLL_UUID" val="fab7d0ca-c05a-4a82-b64d-481006c92b5c"/>
  <p:tag name="SLIDO_TIMELINE" val="W3sic2hvd1Jlc3VsdHMiOmZhbHNlLCJwb2xsUXVlc3Rpb25VdWlkIjoiNWMxNGYzNzMtMWZiMy00MmFjLTg5ZWMtYmM2OWJlZWU0YTJkIiwic2hvd0NvcnJlY3RBbnN3ZXJzIjpmYWxzZX0seyJzaG93UmVzdWx0cyI6dHJ1ZSwicG9sbFF1ZXN0aW9uVXVpZCI6IjVjMTRmMzczLTFmYjMtNDJhYy04OWVjLWJjNjliZWVlNGEyZCIsInNob3dDb3JyZWN0QW5zd2VycyI6dHJ1ZX1d"/>
  <p:tag name="SLIDO_TYPE" val="SlidoPol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NTERACTION_TYPE" val="MultipleChoice"/>
  <p:tag name="SLIDO_ELEMENT" val="interaction_imag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POLL_UUID" val="9c23c195-924d-4862-87aa-ead6945d1608"/>
  <p:tag name="SLIDO_TIMELINE" val="W3sic2hvd1Jlc3VsdHMiOmZhbHNlLCJwb2xsUXVlc3Rpb25VdWlkIjoiZTE3Nzg5MjYtYWFkYy00MzEzLTkzZTQtZjQ3OWJjYjFiY2VhIiwic2hvd0NvcnJlY3RBbnN3ZXJzIjpmYWxzZX0seyJzaG93Q29ycmVjdEFuc3dlcnMiOnRydWUsInBvbGxRdWVzdGlvblV1aWQiOiJlMTc3ODkyNi1hYWRjLTQzMTMtOTNlNC1mNDc5YmNiMWJjZWEiLCJzaG93UmVzdWx0cyI6dHJ1ZX1d"/>
  <p:tag name="SLIDO_TYPE" val="SlidoPol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NTERACTION_TYPE" val="MultipleChoice"/>
  <p:tag name="SLIDO_ELEMENT" val="interaction_imag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heme/theme1.xml><?xml version="1.0" encoding="utf-8"?>
<a:theme xmlns:a="http://schemas.openxmlformats.org/drawingml/2006/main" name="cs189-template-v2">
  <a:themeElements>
    <a:clrScheme name="Berkeley Colors">
      <a:dk1>
        <a:srgbClr val="000000"/>
      </a:dk1>
      <a:lt1>
        <a:srgbClr val="FFFFFF"/>
      </a:lt1>
      <a:dk2>
        <a:srgbClr val="000132"/>
      </a:dk2>
      <a:lt2>
        <a:srgbClr val="DDDDDD"/>
      </a:lt2>
      <a:accent1>
        <a:srgbClr val="002675"/>
      </a:accent1>
      <a:accent2>
        <a:srgbClr val="FDB515"/>
      </a:accent2>
      <a:accent3>
        <a:srgbClr val="028842"/>
      </a:accent3>
      <a:accent4>
        <a:srgbClr val="0049AD"/>
      </a:accent4>
      <a:accent5>
        <a:srgbClr val="8136C6"/>
      </a:accent5>
      <a:accent6>
        <a:srgbClr val="DF5327"/>
      </a:accent6>
      <a:hlink>
        <a:srgbClr val="8136C6"/>
      </a:hlink>
      <a:folHlink>
        <a:srgbClr val="770647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Lecture 01 -- Introduction" id="{B8D534CF-367E-E945-BC42-1B57196C0E8C}" vid="{B2D3BA2F-8752-FD49-87F4-067F936A73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39CD58A90B4941A7D8FAE0C8A64E11" ma:contentTypeVersion="3" ma:contentTypeDescription="Create a new document." ma:contentTypeScope="" ma:versionID="42ecef177b698d305988500018608493">
  <xsd:schema xmlns:xsd="http://www.w3.org/2001/XMLSchema" xmlns:xs="http://www.w3.org/2001/XMLSchema" xmlns:p="http://schemas.microsoft.com/office/2006/metadata/properties" xmlns:ns2="ccd22bf3-71b8-4332-a310-ec8ee691d727" targetNamespace="http://schemas.microsoft.com/office/2006/metadata/properties" ma:root="true" ma:fieldsID="593c02fca7f936404adc91cf8497a3ef" ns2:_="">
    <xsd:import namespace="ccd22bf3-71b8-4332-a310-ec8ee691d7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d22bf3-71b8-4332-a310-ec8ee691d7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89B330A-0F7E-475A-ACEB-534EFC6F84AA}">
  <ds:schemaRefs>
    <ds:schemaRef ds:uri="ccd22bf3-71b8-4332-a310-ec8ee691d72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C84EDA4-11A9-491D-A3C5-75401FC2E6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8EE976-3127-4B4D-93AE-F27AF97E0658}">
  <ds:schemaRefs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ccd22bf3-71b8-4332-a310-ec8ee691d727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Metadata/LabelInfo.xml><?xml version="1.0" encoding="utf-8"?>
<clbl:labelList xmlns:clbl="http://schemas.microsoft.com/office/2020/mipLabelMetadata">
  <clbl:label id="{52fc3c48-4c87-4725-8c28-ae9156c24200}" enabled="0" method="" siteId="{52fc3c48-4c87-4725-8c28-ae9156c24200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cs189-template-v2</Template>
  <TotalTime>0</TotalTime>
  <Words>3417</Words>
  <Application>Microsoft Macintosh PowerPoint</Application>
  <PresentationFormat>Widescreen</PresentationFormat>
  <Paragraphs>444</Paragraphs>
  <Slides>50</Slides>
  <Notes>29</Notes>
  <HiddenSlides>2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Aptos</vt:lpstr>
      <vt:lpstr>Arial</vt:lpstr>
      <vt:lpstr>Cambria Math</vt:lpstr>
      <vt:lpstr>Century Schoolbook</vt:lpstr>
      <vt:lpstr>Comic Sans MS</vt:lpstr>
      <vt:lpstr>Wingdings</vt:lpstr>
      <vt:lpstr>cs189-template-v2</vt:lpstr>
      <vt:lpstr>PowerPoint Presentation</vt:lpstr>
      <vt:lpstr>Conv. + Momentum + Adam + Stochastic Gradient Descent</vt:lpstr>
      <vt:lpstr>Error Minimization</vt:lpstr>
      <vt:lpstr>The (Batch) Gradient Descent Alg.</vt:lpstr>
      <vt:lpstr>What are the conditions for convergence?</vt:lpstr>
      <vt:lpstr>Convergence Assuming Quadratic Approximation</vt:lpstr>
      <vt:lpstr>Recap: Taylor Expansion of the Error Surface</vt:lpstr>
      <vt:lpstr>Recap: Quadratic Approx. Error</vt:lpstr>
      <vt:lpstr>Recap: Quadratic Approx. Error</vt:lpstr>
      <vt:lpstr>Eigenvectors of the Hessian</vt:lpstr>
      <vt:lpstr>PowerPoint Presentation</vt:lpstr>
      <vt:lpstr>Eigenvectors of the Hessian</vt:lpstr>
      <vt:lpstr>Grad. Descent on the Quadratic Approx.</vt:lpstr>
      <vt:lpstr>Grad. Descent on the Quadratic Approx.</vt:lpstr>
      <vt:lpstr>Grad. Descent on the Quadratic Approx.</vt:lpstr>
      <vt:lpstr>Learning Rate Impact on Convergence</vt:lpstr>
      <vt:lpstr>Condition Number and Loss Surface</vt:lpstr>
      <vt:lpstr>Issues with Gradient Descent (GD)</vt:lpstr>
      <vt:lpstr>Demo</vt:lpstr>
      <vt:lpstr>Momentum</vt:lpstr>
      <vt:lpstr>Consistent and Oscillating Gradients</vt:lpstr>
      <vt:lpstr>How Momentum Helps with Flat Dir.</vt:lpstr>
      <vt:lpstr>How Momentum Helps with Oscillations</vt:lpstr>
      <vt:lpstr>Momentum in Code</vt:lpstr>
      <vt:lpstr>Demo</vt:lpstr>
      <vt:lpstr>Adaptive Learning Rates – AdaGrad </vt:lpstr>
      <vt:lpstr>Adaptive Learning Rates – RMSProp</vt:lpstr>
      <vt:lpstr>Adam = RMSProp + Momentum</vt:lpstr>
      <vt:lpstr>Demo</vt:lpstr>
      <vt:lpstr>Learning Rate Schedules</vt:lpstr>
      <vt:lpstr>Learning Rate Warmup</vt:lpstr>
      <vt:lpstr>Demo</vt:lpstr>
      <vt:lpstr>Recap: Batch Gradient Descent</vt:lpstr>
      <vt:lpstr>Stochastic Gradient Descent</vt:lpstr>
      <vt:lpstr>The Cost of Batch Gradient Descent</vt:lpstr>
      <vt:lpstr>PowerPoint Presentation</vt:lpstr>
      <vt:lpstr>The Cost of Batch Gradient Descent</vt:lpstr>
      <vt:lpstr>The Training Error Estimates the Test Error</vt:lpstr>
      <vt:lpstr>Approximating the Gradient</vt:lpstr>
      <vt:lpstr>Stochastic Gradient Descent</vt:lpstr>
      <vt:lpstr>Stochastic Gradient Descent (Shuffling)</vt:lpstr>
      <vt:lpstr>Demo</vt:lpstr>
      <vt:lpstr>A Better Gradient Approximation</vt:lpstr>
      <vt:lpstr>A Spectrum of Stochastic Gradients</vt:lpstr>
      <vt:lpstr>Mini-batch Stochastic Gradient Descent</vt:lpstr>
      <vt:lpstr>Shuffling for Minibatch Gradient Descent</vt:lpstr>
      <vt:lpstr>PowerPoint Presentation</vt:lpstr>
      <vt:lpstr>How do I Pick the Batch Size?</vt:lpstr>
      <vt:lpstr>Demo</vt:lpstr>
      <vt:lpstr>Stochastic Gradient Descent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Joseph Gonzalez</dc:creator>
  <cp:lastModifiedBy>Joseph Gonzalez</cp:lastModifiedBy>
  <cp:revision>1</cp:revision>
  <dcterms:created xsi:type="dcterms:W3CDTF">2025-06-04T20:44:38Z</dcterms:created>
  <dcterms:modified xsi:type="dcterms:W3CDTF">2026-10-01T23:28:34Z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0x0101000539CD58A90B4941A7D8FAE0C8A64E11</vt:lpwstr>
  </property>
</Properties>
</file>